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notesMasterIdLst>
    <p:notesMasterId r:id="rId8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10.png"/><Relationship Id="rId11" Type="http://schemas.openxmlformats.org/officeDocument/2006/relationships/slideLayout" Target="../slideLayouts/slideLayout1.xml"/><Relationship Id="rId1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slideLayout" Target="../slideLayouts/slideLayout1.xml"/><Relationship Id="rId1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image" Target="../media/image-12-14.png"/><Relationship Id="rId15" Type="http://schemas.openxmlformats.org/officeDocument/2006/relationships/image" Target="../media/image-12-15.png"/><Relationship Id="rId16" Type="http://schemas.openxmlformats.org/officeDocument/2006/relationships/image" Target="../media/image-12-16.png"/><Relationship Id="rId17" Type="http://schemas.openxmlformats.org/officeDocument/2006/relationships/image" Target="../media/image-12-17.png"/><Relationship Id="rId18" Type="http://schemas.openxmlformats.org/officeDocument/2006/relationships/image" Target="../media/image-12-18.png"/><Relationship Id="rId19" Type="http://schemas.openxmlformats.org/officeDocument/2006/relationships/image" Target="../media/image-12-19.png"/><Relationship Id="rId20" Type="http://schemas.openxmlformats.org/officeDocument/2006/relationships/image" Target="../media/image-12-20.png"/><Relationship Id="rId21" Type="http://schemas.openxmlformats.org/officeDocument/2006/relationships/image" Target="../media/image-12-21.png"/><Relationship Id="rId22" Type="http://schemas.openxmlformats.org/officeDocument/2006/relationships/image" Target="../media/image-12-22.png"/><Relationship Id="rId23" Type="http://schemas.openxmlformats.org/officeDocument/2006/relationships/image" Target="../media/image-12-23.png"/><Relationship Id="rId24" Type="http://schemas.openxmlformats.org/officeDocument/2006/relationships/image" Target="../media/image-12-24.png"/><Relationship Id="rId25" Type="http://schemas.openxmlformats.org/officeDocument/2006/relationships/image" Target="../media/image-12-25.png"/><Relationship Id="rId26" Type="http://schemas.openxmlformats.org/officeDocument/2006/relationships/image" Target="../media/image-12-26.png"/><Relationship Id="rId27" Type="http://schemas.openxmlformats.org/officeDocument/2006/relationships/image" Target="../media/image-12-27.png"/><Relationship Id="rId28" Type="http://schemas.openxmlformats.org/officeDocument/2006/relationships/slideLayout" Target="../slideLayouts/slideLayout1.xml"/><Relationship Id="rId2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slideLayout" Target="../slideLayouts/slideLayout1.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image" Target="../media/image-15-15.png"/><Relationship Id="rId16" Type="http://schemas.openxmlformats.org/officeDocument/2006/relationships/image" Target="../media/image-15-16.png"/><Relationship Id="rId17" Type="http://schemas.openxmlformats.org/officeDocument/2006/relationships/image" Target="../media/image-15-17.png"/><Relationship Id="rId18" Type="http://schemas.openxmlformats.org/officeDocument/2006/relationships/slideLayout" Target="../slideLayouts/slideLayout1.xml"/><Relationship Id="rId1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image" Target="../media/image-16-14.png"/><Relationship Id="rId15" Type="http://schemas.openxmlformats.org/officeDocument/2006/relationships/image" Target="../media/image-16-15.png"/><Relationship Id="rId16" Type="http://schemas.openxmlformats.org/officeDocument/2006/relationships/slideLayout" Target="../slideLayouts/slideLayout1.xml"/><Relationship Id="rId1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image" Target="../media/image-17-12.png"/><Relationship Id="rId13" Type="http://schemas.openxmlformats.org/officeDocument/2006/relationships/image" Target="../media/image-17-13.png"/><Relationship Id="rId14" Type="http://schemas.openxmlformats.org/officeDocument/2006/relationships/image" Target="../media/image-17-14.png"/><Relationship Id="rId15" Type="http://schemas.openxmlformats.org/officeDocument/2006/relationships/image" Target="../media/image-17-15.png"/><Relationship Id="rId16" Type="http://schemas.openxmlformats.org/officeDocument/2006/relationships/image" Target="../media/image-17-16.png"/><Relationship Id="rId17" Type="http://schemas.openxmlformats.org/officeDocument/2006/relationships/image" Target="../media/image-17-17.png"/><Relationship Id="rId18" Type="http://schemas.openxmlformats.org/officeDocument/2006/relationships/image" Target="../media/image-17-18.png"/><Relationship Id="rId19" Type="http://schemas.openxmlformats.org/officeDocument/2006/relationships/image" Target="../media/image-17-19.png"/><Relationship Id="rId20" Type="http://schemas.openxmlformats.org/officeDocument/2006/relationships/image" Target="../media/image-17-20.png"/><Relationship Id="rId21" Type="http://schemas.openxmlformats.org/officeDocument/2006/relationships/image" Target="../media/image-17-21.png"/><Relationship Id="rId22" Type="http://schemas.openxmlformats.org/officeDocument/2006/relationships/image" Target="../media/image-17-22.png"/><Relationship Id="rId23" Type="http://schemas.openxmlformats.org/officeDocument/2006/relationships/image" Target="../media/image-17-23.png"/><Relationship Id="rId24" Type="http://schemas.openxmlformats.org/officeDocument/2006/relationships/image" Target="../media/image-17-24.png"/><Relationship Id="rId25" Type="http://schemas.openxmlformats.org/officeDocument/2006/relationships/image" Target="../media/image-17-25.png"/><Relationship Id="rId26" Type="http://schemas.openxmlformats.org/officeDocument/2006/relationships/image" Target="../media/image-17-26.png"/><Relationship Id="rId27" Type="http://schemas.openxmlformats.org/officeDocument/2006/relationships/image" Target="../media/image-17-27.png"/><Relationship Id="rId28" Type="http://schemas.openxmlformats.org/officeDocument/2006/relationships/image" Target="../media/image-17-28.png"/><Relationship Id="rId29" Type="http://schemas.openxmlformats.org/officeDocument/2006/relationships/image" Target="../media/image-17-29.png"/><Relationship Id="rId30" Type="http://schemas.openxmlformats.org/officeDocument/2006/relationships/image" Target="../media/image-17-30.png"/><Relationship Id="rId31" Type="http://schemas.openxmlformats.org/officeDocument/2006/relationships/image" Target="../media/image-17-31.png"/><Relationship Id="rId32" Type="http://schemas.openxmlformats.org/officeDocument/2006/relationships/slideLayout" Target="../slideLayouts/slideLayout1.xml"/><Relationship Id="rId3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slideLayout" Target="../slideLayouts/slideLayout1.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image" Target="../media/image-20-10.png"/><Relationship Id="rId11" Type="http://schemas.openxmlformats.org/officeDocument/2006/relationships/image" Target="../media/image-20-11.png"/><Relationship Id="rId12" Type="http://schemas.openxmlformats.org/officeDocument/2006/relationships/image" Target="../media/image-20-12.png"/><Relationship Id="rId13" Type="http://schemas.openxmlformats.org/officeDocument/2006/relationships/image" Target="../media/image-20-13.png"/><Relationship Id="rId14" Type="http://schemas.openxmlformats.org/officeDocument/2006/relationships/image" Target="../media/image-20-14.png"/><Relationship Id="rId15" Type="http://schemas.openxmlformats.org/officeDocument/2006/relationships/image" Target="../media/image-20-15.png"/><Relationship Id="rId16" Type="http://schemas.openxmlformats.org/officeDocument/2006/relationships/image" Target="../media/image-20-16.png"/><Relationship Id="rId17" Type="http://schemas.openxmlformats.org/officeDocument/2006/relationships/image" Target="../media/image-20-17.png"/><Relationship Id="rId18" Type="http://schemas.openxmlformats.org/officeDocument/2006/relationships/image" Target="../media/image-20-18.png"/><Relationship Id="rId19" Type="http://schemas.openxmlformats.org/officeDocument/2006/relationships/image" Target="../media/image-20-19.png"/><Relationship Id="rId20" Type="http://schemas.openxmlformats.org/officeDocument/2006/relationships/image" Target="../media/image-20-20.png"/><Relationship Id="rId21" Type="http://schemas.openxmlformats.org/officeDocument/2006/relationships/image" Target="../media/image-20-21.png"/><Relationship Id="rId22" Type="http://schemas.openxmlformats.org/officeDocument/2006/relationships/image" Target="../media/image-20-22.png"/><Relationship Id="rId23" Type="http://schemas.openxmlformats.org/officeDocument/2006/relationships/slideLayout" Target="../slideLayouts/slideLayout1.xml"/><Relationship Id="rId2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image" Target="../media/image-21-10.png"/><Relationship Id="rId11" Type="http://schemas.openxmlformats.org/officeDocument/2006/relationships/image" Target="../media/image-21-11.png"/><Relationship Id="rId12" Type="http://schemas.openxmlformats.org/officeDocument/2006/relationships/image" Target="../media/image-21-12.png"/><Relationship Id="rId13" Type="http://schemas.openxmlformats.org/officeDocument/2006/relationships/image" Target="../media/image-21-13.png"/><Relationship Id="rId14" Type="http://schemas.openxmlformats.org/officeDocument/2006/relationships/image" Target="../media/image-21-14.png"/><Relationship Id="rId15" Type="http://schemas.openxmlformats.org/officeDocument/2006/relationships/image" Target="../media/image-21-15.png"/><Relationship Id="rId16" Type="http://schemas.openxmlformats.org/officeDocument/2006/relationships/image" Target="../media/image-21-16.png"/><Relationship Id="rId17" Type="http://schemas.openxmlformats.org/officeDocument/2006/relationships/image" Target="../media/image-21-17.png"/><Relationship Id="rId18" Type="http://schemas.openxmlformats.org/officeDocument/2006/relationships/image" Target="../media/image-21-18.png"/><Relationship Id="rId19" Type="http://schemas.openxmlformats.org/officeDocument/2006/relationships/image" Target="../media/image-21-19.png"/><Relationship Id="rId20" Type="http://schemas.openxmlformats.org/officeDocument/2006/relationships/image" Target="../media/image-21-20.png"/><Relationship Id="rId21" Type="http://schemas.openxmlformats.org/officeDocument/2006/relationships/slideLayout" Target="../slideLayouts/slideLayout1.xml"/><Relationship Id="rId2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8.png"/><Relationship Id="rId9" Type="http://schemas.openxmlformats.org/officeDocument/2006/relationships/image" Target="../media/image-23-9.png"/><Relationship Id="rId10" Type="http://schemas.openxmlformats.org/officeDocument/2006/relationships/image" Target="../media/image-23-10.png"/><Relationship Id="rId11" Type="http://schemas.openxmlformats.org/officeDocument/2006/relationships/image" Target="../media/image-23-11.png"/><Relationship Id="rId12" Type="http://schemas.openxmlformats.org/officeDocument/2006/relationships/image" Target="../media/image-23-12.png"/><Relationship Id="rId13" Type="http://schemas.openxmlformats.org/officeDocument/2006/relationships/image" Target="../media/image-23-13.png"/><Relationship Id="rId14" Type="http://schemas.openxmlformats.org/officeDocument/2006/relationships/image" Target="../media/image-23-14.png"/><Relationship Id="rId15" Type="http://schemas.openxmlformats.org/officeDocument/2006/relationships/image" Target="../media/image-23-15.png"/><Relationship Id="rId16" Type="http://schemas.openxmlformats.org/officeDocument/2006/relationships/image" Target="../media/image-23-16.png"/><Relationship Id="rId17" Type="http://schemas.openxmlformats.org/officeDocument/2006/relationships/image" Target="../media/image-23-17.png"/><Relationship Id="rId18" Type="http://schemas.openxmlformats.org/officeDocument/2006/relationships/image" Target="../media/image-23-18.png"/><Relationship Id="rId19" Type="http://schemas.openxmlformats.org/officeDocument/2006/relationships/image" Target="../media/image-23-19.png"/><Relationship Id="rId20" Type="http://schemas.openxmlformats.org/officeDocument/2006/relationships/image" Target="../media/image-23-20.png"/><Relationship Id="rId21" Type="http://schemas.openxmlformats.org/officeDocument/2006/relationships/slideLayout" Target="../slideLayouts/slideLayout1.xml"/><Relationship Id="rId2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image" Target="../media/image-24-7.png"/><Relationship Id="rId8" Type="http://schemas.openxmlformats.org/officeDocument/2006/relationships/image" Target="../media/image-24-8.png"/><Relationship Id="rId9" Type="http://schemas.openxmlformats.org/officeDocument/2006/relationships/image" Target="../media/image-24-9.png"/><Relationship Id="rId10" Type="http://schemas.openxmlformats.org/officeDocument/2006/relationships/image" Target="../media/image-24-10.png"/><Relationship Id="rId11" Type="http://schemas.openxmlformats.org/officeDocument/2006/relationships/image" Target="../media/image-24-11.png"/><Relationship Id="rId12" Type="http://schemas.openxmlformats.org/officeDocument/2006/relationships/image" Target="../media/image-24-12.png"/><Relationship Id="rId13" Type="http://schemas.openxmlformats.org/officeDocument/2006/relationships/image" Target="../media/image-24-13.png"/><Relationship Id="rId14" Type="http://schemas.openxmlformats.org/officeDocument/2006/relationships/image" Target="../media/image-24-14.png"/><Relationship Id="rId15" Type="http://schemas.openxmlformats.org/officeDocument/2006/relationships/slideLayout" Target="../slideLayouts/slideLayout1.xml"/><Relationship Id="rId16"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slideLayout" Target="../slideLayouts/slideLayout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7.png"/><Relationship Id="rId8" Type="http://schemas.openxmlformats.org/officeDocument/2006/relationships/image" Target="../media/image-26-8.png"/><Relationship Id="rId9" Type="http://schemas.openxmlformats.org/officeDocument/2006/relationships/image" Target="../media/image-26-9.png"/><Relationship Id="rId10" Type="http://schemas.openxmlformats.org/officeDocument/2006/relationships/image" Target="../media/image-26-10.png"/><Relationship Id="rId11" Type="http://schemas.openxmlformats.org/officeDocument/2006/relationships/image" Target="../media/image-26-11.png"/><Relationship Id="rId12" Type="http://schemas.openxmlformats.org/officeDocument/2006/relationships/image" Target="../media/image-26-12.png"/><Relationship Id="rId13" Type="http://schemas.openxmlformats.org/officeDocument/2006/relationships/image" Target="../media/image-26-13.png"/><Relationship Id="rId14" Type="http://schemas.openxmlformats.org/officeDocument/2006/relationships/image" Target="../media/image-26-14.png"/><Relationship Id="rId15" Type="http://schemas.openxmlformats.org/officeDocument/2006/relationships/image" Target="../media/image-26-15.png"/><Relationship Id="rId16" Type="http://schemas.openxmlformats.org/officeDocument/2006/relationships/image" Target="../media/image-26-16.png"/><Relationship Id="rId17" Type="http://schemas.openxmlformats.org/officeDocument/2006/relationships/image" Target="../media/image-26-17.png"/><Relationship Id="rId18" Type="http://schemas.openxmlformats.org/officeDocument/2006/relationships/image" Target="../media/image-26-18.png"/><Relationship Id="rId19" Type="http://schemas.openxmlformats.org/officeDocument/2006/relationships/image" Target="../media/image-26-19.png"/><Relationship Id="rId20" Type="http://schemas.openxmlformats.org/officeDocument/2006/relationships/image" Target="../media/image-26-20.png"/><Relationship Id="rId21" Type="http://schemas.openxmlformats.org/officeDocument/2006/relationships/slideLayout" Target="../slideLayouts/slideLayout1.xml"/><Relationship Id="rId2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image" Target="../media/image-27-6.png"/><Relationship Id="rId7" Type="http://schemas.openxmlformats.org/officeDocument/2006/relationships/image" Target="../media/image-27-7.png"/><Relationship Id="rId8" Type="http://schemas.openxmlformats.org/officeDocument/2006/relationships/image" Target="../media/image-27-8.png"/><Relationship Id="rId9" Type="http://schemas.openxmlformats.org/officeDocument/2006/relationships/image" Target="../media/image-27-9.png"/><Relationship Id="rId10" Type="http://schemas.openxmlformats.org/officeDocument/2006/relationships/image" Target="../media/image-27-10.png"/><Relationship Id="rId11" Type="http://schemas.openxmlformats.org/officeDocument/2006/relationships/image" Target="../media/image-27-11.png"/><Relationship Id="rId12" Type="http://schemas.openxmlformats.org/officeDocument/2006/relationships/image" Target="../media/image-27-12.png"/><Relationship Id="rId13" Type="http://schemas.openxmlformats.org/officeDocument/2006/relationships/image" Target="../media/image-27-13.png"/><Relationship Id="rId14" Type="http://schemas.openxmlformats.org/officeDocument/2006/relationships/image" Target="../media/image-27-14.png"/><Relationship Id="rId15" Type="http://schemas.openxmlformats.org/officeDocument/2006/relationships/image" Target="../media/image-27-15.png"/><Relationship Id="rId16" Type="http://schemas.openxmlformats.org/officeDocument/2006/relationships/image" Target="../media/image-27-16.png"/><Relationship Id="rId17" Type="http://schemas.openxmlformats.org/officeDocument/2006/relationships/image" Target="../media/image-27-17.png"/><Relationship Id="rId18" Type="http://schemas.openxmlformats.org/officeDocument/2006/relationships/image" Target="../media/image-27-18.png"/><Relationship Id="rId19" Type="http://schemas.openxmlformats.org/officeDocument/2006/relationships/slideLayout" Target="../slideLayouts/slideLayout1.xml"/><Relationship Id="rId20"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image" Target="../media/image-29-5.png"/><Relationship Id="rId6" Type="http://schemas.openxmlformats.org/officeDocument/2006/relationships/image" Target="../media/image-29-6.png"/><Relationship Id="rId7" Type="http://schemas.openxmlformats.org/officeDocument/2006/relationships/image" Target="../media/image-29-7.png"/><Relationship Id="rId8" Type="http://schemas.openxmlformats.org/officeDocument/2006/relationships/image" Target="../media/image-29-8.png"/><Relationship Id="rId9" Type="http://schemas.openxmlformats.org/officeDocument/2006/relationships/image" Target="../media/image-29-9.png"/><Relationship Id="rId10" Type="http://schemas.openxmlformats.org/officeDocument/2006/relationships/image" Target="../media/image-29-10.png"/><Relationship Id="rId11" Type="http://schemas.openxmlformats.org/officeDocument/2006/relationships/image" Target="../media/image-29-11.png"/><Relationship Id="rId12" Type="http://schemas.openxmlformats.org/officeDocument/2006/relationships/image" Target="../media/image-29-12.png"/><Relationship Id="rId13" Type="http://schemas.openxmlformats.org/officeDocument/2006/relationships/image" Target="../media/image-29-13.png"/><Relationship Id="rId14" Type="http://schemas.openxmlformats.org/officeDocument/2006/relationships/image" Target="../media/image-29-14.png"/><Relationship Id="rId15" Type="http://schemas.openxmlformats.org/officeDocument/2006/relationships/image" Target="../media/image-29-15.png"/><Relationship Id="rId16" Type="http://schemas.openxmlformats.org/officeDocument/2006/relationships/image" Target="../media/image-29-16.png"/><Relationship Id="rId17" Type="http://schemas.openxmlformats.org/officeDocument/2006/relationships/image" Target="../media/image-29-17.png"/><Relationship Id="rId18" Type="http://schemas.openxmlformats.org/officeDocument/2006/relationships/image" Target="../media/image-29-18.png"/><Relationship Id="rId19" Type="http://schemas.openxmlformats.org/officeDocument/2006/relationships/image" Target="../media/image-29-19.png"/><Relationship Id="rId20" Type="http://schemas.openxmlformats.org/officeDocument/2006/relationships/image" Target="../media/image-29-20.png"/><Relationship Id="rId21" Type="http://schemas.openxmlformats.org/officeDocument/2006/relationships/slideLayout" Target="../slideLayouts/slideLayout1.xml"/><Relationship Id="rId2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image" Target="../media/image-30-7.png"/><Relationship Id="rId8" Type="http://schemas.openxmlformats.org/officeDocument/2006/relationships/image" Target="../media/image-30-8.png"/><Relationship Id="rId9" Type="http://schemas.openxmlformats.org/officeDocument/2006/relationships/image" Target="../media/image-30-9.png"/><Relationship Id="rId10" Type="http://schemas.openxmlformats.org/officeDocument/2006/relationships/image" Target="../media/image-30-10.png"/><Relationship Id="rId11" Type="http://schemas.openxmlformats.org/officeDocument/2006/relationships/image" Target="../media/image-30-11.png"/><Relationship Id="rId12" Type="http://schemas.openxmlformats.org/officeDocument/2006/relationships/image" Target="../media/image-30-12.png"/><Relationship Id="rId13" Type="http://schemas.openxmlformats.org/officeDocument/2006/relationships/image" Target="../media/image-30-13.png"/><Relationship Id="rId14" Type="http://schemas.openxmlformats.org/officeDocument/2006/relationships/image" Target="../media/image-30-14.png"/><Relationship Id="rId15" Type="http://schemas.openxmlformats.org/officeDocument/2006/relationships/image" Target="../media/image-30-15.png"/><Relationship Id="rId16" Type="http://schemas.openxmlformats.org/officeDocument/2006/relationships/image" Target="../media/image-30-16.png"/><Relationship Id="rId17" Type="http://schemas.openxmlformats.org/officeDocument/2006/relationships/slideLayout" Target="../slideLayouts/slideLayout1.xml"/><Relationship Id="rId18"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slideLayout" Target="../slideLayouts/slideLayout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image" Target="../media/image-32-5.png"/><Relationship Id="rId6" Type="http://schemas.openxmlformats.org/officeDocument/2006/relationships/image" Target="../media/image-32-6.png"/><Relationship Id="rId7" Type="http://schemas.openxmlformats.org/officeDocument/2006/relationships/image" Target="../media/image-32-7.png"/><Relationship Id="rId8" Type="http://schemas.openxmlformats.org/officeDocument/2006/relationships/image" Target="../media/image-32-8.png"/><Relationship Id="rId9" Type="http://schemas.openxmlformats.org/officeDocument/2006/relationships/image" Target="../media/image-32-9.png"/><Relationship Id="rId10" Type="http://schemas.openxmlformats.org/officeDocument/2006/relationships/image" Target="../media/image-32-10.png"/><Relationship Id="rId11" Type="http://schemas.openxmlformats.org/officeDocument/2006/relationships/image" Target="../media/image-32-11.png"/><Relationship Id="rId12" Type="http://schemas.openxmlformats.org/officeDocument/2006/relationships/image" Target="../media/image-32-12.png"/><Relationship Id="rId13" Type="http://schemas.openxmlformats.org/officeDocument/2006/relationships/image" Target="../media/image-32-13.png"/><Relationship Id="rId14" Type="http://schemas.openxmlformats.org/officeDocument/2006/relationships/image" Target="../media/image-32-14.png"/><Relationship Id="rId15" Type="http://schemas.openxmlformats.org/officeDocument/2006/relationships/image" Target="../media/image-32-15.png"/><Relationship Id="rId16" Type="http://schemas.openxmlformats.org/officeDocument/2006/relationships/image" Target="../media/image-32-16.png"/><Relationship Id="rId17" Type="http://schemas.openxmlformats.org/officeDocument/2006/relationships/image" Target="../media/image-32-17.png"/><Relationship Id="rId18" Type="http://schemas.openxmlformats.org/officeDocument/2006/relationships/slideLayout" Target="../slideLayouts/slideLayout1.xml"/><Relationship Id="rId19"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image" Target="../media/image-33-4.png"/><Relationship Id="rId5" Type="http://schemas.openxmlformats.org/officeDocument/2006/relationships/image" Target="../media/image-33-5.png"/><Relationship Id="rId6" Type="http://schemas.openxmlformats.org/officeDocument/2006/relationships/image" Target="../media/image-33-6.png"/><Relationship Id="rId7" Type="http://schemas.openxmlformats.org/officeDocument/2006/relationships/image" Target="../media/image-33-7.png"/><Relationship Id="rId8" Type="http://schemas.openxmlformats.org/officeDocument/2006/relationships/image" Target="../media/image-33-8.png"/><Relationship Id="rId9" Type="http://schemas.openxmlformats.org/officeDocument/2006/relationships/image" Target="../media/image-33-9.png"/><Relationship Id="rId10" Type="http://schemas.openxmlformats.org/officeDocument/2006/relationships/image" Target="../media/image-33-10.png"/><Relationship Id="rId11" Type="http://schemas.openxmlformats.org/officeDocument/2006/relationships/image" Target="../media/image-33-11.png"/><Relationship Id="rId12" Type="http://schemas.openxmlformats.org/officeDocument/2006/relationships/image" Target="../media/image-33-12.png"/><Relationship Id="rId13" Type="http://schemas.openxmlformats.org/officeDocument/2006/relationships/image" Target="../media/image-33-13.png"/><Relationship Id="rId14" Type="http://schemas.openxmlformats.org/officeDocument/2006/relationships/image" Target="../media/image-33-14.png"/><Relationship Id="rId15" Type="http://schemas.openxmlformats.org/officeDocument/2006/relationships/image" Target="../media/image-33-15.png"/><Relationship Id="rId16" Type="http://schemas.openxmlformats.org/officeDocument/2006/relationships/image" Target="../media/image-33-16.png"/><Relationship Id="rId17" Type="http://schemas.openxmlformats.org/officeDocument/2006/relationships/image" Target="../media/image-33-17.png"/><Relationship Id="rId18" Type="http://schemas.openxmlformats.org/officeDocument/2006/relationships/image" Target="../media/image-33-18.png"/><Relationship Id="rId19" Type="http://schemas.openxmlformats.org/officeDocument/2006/relationships/slideLayout" Target="../slideLayouts/slideLayout1.xml"/><Relationship Id="rId20"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slideLayout" Target="../slideLayouts/slideLayout1.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image" Target="../media/image-35-4.png"/><Relationship Id="rId5" Type="http://schemas.openxmlformats.org/officeDocument/2006/relationships/image" Target="../media/image-35-5.png"/><Relationship Id="rId6" Type="http://schemas.openxmlformats.org/officeDocument/2006/relationships/image" Target="../media/image-35-6.png"/><Relationship Id="rId7" Type="http://schemas.openxmlformats.org/officeDocument/2006/relationships/image" Target="../media/image-35-7.png"/><Relationship Id="rId8" Type="http://schemas.openxmlformats.org/officeDocument/2006/relationships/image" Target="../media/image-35-8.png"/><Relationship Id="rId9" Type="http://schemas.openxmlformats.org/officeDocument/2006/relationships/image" Target="../media/image-35-9.png"/><Relationship Id="rId10" Type="http://schemas.openxmlformats.org/officeDocument/2006/relationships/image" Target="../media/image-35-10.png"/><Relationship Id="rId11" Type="http://schemas.openxmlformats.org/officeDocument/2006/relationships/image" Target="../media/image-35-11.png"/><Relationship Id="rId12" Type="http://schemas.openxmlformats.org/officeDocument/2006/relationships/image" Target="../media/image-35-12.png"/><Relationship Id="rId13" Type="http://schemas.openxmlformats.org/officeDocument/2006/relationships/image" Target="../media/image-35-13.png"/><Relationship Id="rId14" Type="http://schemas.openxmlformats.org/officeDocument/2006/relationships/image" Target="../media/image-35-14.png"/><Relationship Id="rId15" Type="http://schemas.openxmlformats.org/officeDocument/2006/relationships/image" Target="../media/image-35-15.png"/><Relationship Id="rId16" Type="http://schemas.openxmlformats.org/officeDocument/2006/relationships/image" Target="../media/image-35-16.png"/><Relationship Id="rId17" Type="http://schemas.openxmlformats.org/officeDocument/2006/relationships/image" Target="../media/image-35-17.png"/><Relationship Id="rId18" Type="http://schemas.openxmlformats.org/officeDocument/2006/relationships/image" Target="../media/image-35-18.png"/><Relationship Id="rId19" Type="http://schemas.openxmlformats.org/officeDocument/2006/relationships/image" Target="../media/image-35-19.png"/><Relationship Id="rId20" Type="http://schemas.openxmlformats.org/officeDocument/2006/relationships/image" Target="../media/image-35-20.png"/><Relationship Id="rId21" Type="http://schemas.openxmlformats.org/officeDocument/2006/relationships/image" Target="../media/image-35-21.png"/><Relationship Id="rId22" Type="http://schemas.openxmlformats.org/officeDocument/2006/relationships/slideLayout" Target="../slideLayouts/slideLayout1.xml"/><Relationship Id="rId2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image" Target="../media/image-36-6.png"/><Relationship Id="rId7" Type="http://schemas.openxmlformats.org/officeDocument/2006/relationships/image" Target="../media/image-36-7.png"/><Relationship Id="rId8" Type="http://schemas.openxmlformats.org/officeDocument/2006/relationships/image" Target="../media/image-36-8.png"/><Relationship Id="rId9" Type="http://schemas.openxmlformats.org/officeDocument/2006/relationships/image" Target="../media/image-36-9.png"/><Relationship Id="rId10" Type="http://schemas.openxmlformats.org/officeDocument/2006/relationships/image" Target="../media/image-36-10.png"/><Relationship Id="rId11" Type="http://schemas.openxmlformats.org/officeDocument/2006/relationships/image" Target="../media/image-36-11.png"/><Relationship Id="rId12" Type="http://schemas.openxmlformats.org/officeDocument/2006/relationships/image" Target="../media/image-36-12.png"/><Relationship Id="rId13" Type="http://schemas.openxmlformats.org/officeDocument/2006/relationships/image" Target="../media/image-36-13.png"/><Relationship Id="rId14" Type="http://schemas.openxmlformats.org/officeDocument/2006/relationships/image" Target="../media/image-36-14.png"/><Relationship Id="rId15" Type="http://schemas.openxmlformats.org/officeDocument/2006/relationships/image" Target="../media/image-36-15.png"/><Relationship Id="rId16" Type="http://schemas.openxmlformats.org/officeDocument/2006/relationships/image" Target="../media/image-36-16.png"/><Relationship Id="rId17" Type="http://schemas.openxmlformats.org/officeDocument/2006/relationships/image" Target="../media/image-36-17.png"/><Relationship Id="rId18" Type="http://schemas.openxmlformats.org/officeDocument/2006/relationships/image" Target="../media/image-36-18.png"/><Relationship Id="rId19" Type="http://schemas.openxmlformats.org/officeDocument/2006/relationships/image" Target="../media/image-36-19.png"/><Relationship Id="rId20" Type="http://schemas.openxmlformats.org/officeDocument/2006/relationships/image" Target="../media/image-36-20.png"/><Relationship Id="rId21" Type="http://schemas.openxmlformats.org/officeDocument/2006/relationships/slideLayout" Target="../slideLayouts/slideLayout1.xml"/><Relationship Id="rId2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slideLayout" Target="../slideLayouts/slideLayout1.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image" Target="../media/image-39-5.png"/><Relationship Id="rId6" Type="http://schemas.openxmlformats.org/officeDocument/2006/relationships/image" Target="../media/image-39-6.png"/><Relationship Id="rId7" Type="http://schemas.openxmlformats.org/officeDocument/2006/relationships/image" Target="../media/image-39-7.png"/><Relationship Id="rId8" Type="http://schemas.openxmlformats.org/officeDocument/2006/relationships/image" Target="../media/image-39-8.png"/><Relationship Id="rId9" Type="http://schemas.openxmlformats.org/officeDocument/2006/relationships/image" Target="../media/image-39-9.png"/><Relationship Id="rId10" Type="http://schemas.openxmlformats.org/officeDocument/2006/relationships/image" Target="../media/image-39-10.png"/><Relationship Id="rId11" Type="http://schemas.openxmlformats.org/officeDocument/2006/relationships/image" Target="../media/image-39-11.png"/><Relationship Id="rId12" Type="http://schemas.openxmlformats.org/officeDocument/2006/relationships/image" Target="../media/image-39-12.png"/><Relationship Id="rId13" Type="http://schemas.openxmlformats.org/officeDocument/2006/relationships/image" Target="../media/image-39-13.png"/><Relationship Id="rId14" Type="http://schemas.openxmlformats.org/officeDocument/2006/relationships/image" Target="../media/image-39-14.png"/><Relationship Id="rId15" Type="http://schemas.openxmlformats.org/officeDocument/2006/relationships/image" Target="../media/image-39-15.png"/><Relationship Id="rId16" Type="http://schemas.openxmlformats.org/officeDocument/2006/relationships/image" Target="../media/image-39-16.png"/><Relationship Id="rId17" Type="http://schemas.openxmlformats.org/officeDocument/2006/relationships/image" Target="../media/image-39-17.png"/><Relationship Id="rId18" Type="http://schemas.openxmlformats.org/officeDocument/2006/relationships/image" Target="../media/image-39-18.png"/><Relationship Id="rId19" Type="http://schemas.openxmlformats.org/officeDocument/2006/relationships/slideLayout" Target="../slideLayouts/slideLayout1.xml"/><Relationship Id="rId20"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1.xml"/><Relationship Id="rId10"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slideLayout" Target="../slideLayouts/slideLayout1.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image" Target="../media/image-41-2.png"/><Relationship Id="rId3" Type="http://schemas.openxmlformats.org/officeDocument/2006/relationships/image" Target="../media/image-41-3.png"/><Relationship Id="rId4" Type="http://schemas.openxmlformats.org/officeDocument/2006/relationships/image" Target="../media/image-41-4.png"/><Relationship Id="rId5" Type="http://schemas.openxmlformats.org/officeDocument/2006/relationships/image" Target="../media/image-41-5.png"/><Relationship Id="rId6" Type="http://schemas.openxmlformats.org/officeDocument/2006/relationships/image" Target="../media/image-41-6.png"/><Relationship Id="rId7" Type="http://schemas.openxmlformats.org/officeDocument/2006/relationships/image" Target="../media/image-41-7.png"/><Relationship Id="rId8" Type="http://schemas.openxmlformats.org/officeDocument/2006/relationships/image" Target="../media/image-41-8.png"/><Relationship Id="rId9" Type="http://schemas.openxmlformats.org/officeDocument/2006/relationships/image" Target="../media/image-41-9.png"/><Relationship Id="rId10" Type="http://schemas.openxmlformats.org/officeDocument/2006/relationships/image" Target="../media/image-41-10.png"/><Relationship Id="rId11" Type="http://schemas.openxmlformats.org/officeDocument/2006/relationships/image" Target="../media/image-41-11.png"/><Relationship Id="rId12" Type="http://schemas.openxmlformats.org/officeDocument/2006/relationships/image" Target="../media/image-41-12.png"/><Relationship Id="rId13" Type="http://schemas.openxmlformats.org/officeDocument/2006/relationships/image" Target="../media/image-41-13.png"/><Relationship Id="rId14" Type="http://schemas.openxmlformats.org/officeDocument/2006/relationships/image" Target="../media/image-41-14.png"/><Relationship Id="rId15" Type="http://schemas.openxmlformats.org/officeDocument/2006/relationships/image" Target="../media/image-41-15.png"/><Relationship Id="rId16" Type="http://schemas.openxmlformats.org/officeDocument/2006/relationships/image" Target="../media/image-41-16.png"/><Relationship Id="rId17" Type="http://schemas.openxmlformats.org/officeDocument/2006/relationships/image" Target="../media/image-41-17.png"/><Relationship Id="rId18" Type="http://schemas.openxmlformats.org/officeDocument/2006/relationships/image" Target="../media/image-41-18.png"/><Relationship Id="rId19" Type="http://schemas.openxmlformats.org/officeDocument/2006/relationships/image" Target="../media/image-41-19.png"/><Relationship Id="rId20" Type="http://schemas.openxmlformats.org/officeDocument/2006/relationships/image" Target="../media/image-41-20.png"/><Relationship Id="rId21" Type="http://schemas.openxmlformats.org/officeDocument/2006/relationships/image" Target="../media/image-41-21.png"/><Relationship Id="rId22" Type="http://schemas.openxmlformats.org/officeDocument/2006/relationships/image" Target="../media/image-41-22.png"/><Relationship Id="rId23" Type="http://schemas.openxmlformats.org/officeDocument/2006/relationships/image" Target="../media/image-41-23.png"/><Relationship Id="rId24" Type="http://schemas.openxmlformats.org/officeDocument/2006/relationships/image" Target="../media/image-41-24.png"/><Relationship Id="rId25" Type="http://schemas.openxmlformats.org/officeDocument/2006/relationships/image" Target="../media/image-41-25.png"/><Relationship Id="rId26" Type="http://schemas.openxmlformats.org/officeDocument/2006/relationships/slideLayout" Target="../slideLayouts/slideLayout1.xml"/><Relationship Id="rId27"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4" Type="http://schemas.openxmlformats.org/officeDocument/2006/relationships/image" Target="../media/image-42-4.png"/><Relationship Id="rId5" Type="http://schemas.openxmlformats.org/officeDocument/2006/relationships/image" Target="../media/image-42-5.png"/><Relationship Id="rId6" Type="http://schemas.openxmlformats.org/officeDocument/2006/relationships/image" Target="../media/image-42-6.png"/><Relationship Id="rId7" Type="http://schemas.openxmlformats.org/officeDocument/2006/relationships/image" Target="../media/image-42-7.png"/><Relationship Id="rId8" Type="http://schemas.openxmlformats.org/officeDocument/2006/relationships/image" Target="../media/image-42-8.png"/><Relationship Id="rId9" Type="http://schemas.openxmlformats.org/officeDocument/2006/relationships/image" Target="../media/image-42-9.png"/><Relationship Id="rId10" Type="http://schemas.openxmlformats.org/officeDocument/2006/relationships/image" Target="../media/image-42-10.png"/><Relationship Id="rId11" Type="http://schemas.openxmlformats.org/officeDocument/2006/relationships/image" Target="../media/image-42-11.png"/><Relationship Id="rId12" Type="http://schemas.openxmlformats.org/officeDocument/2006/relationships/image" Target="../media/image-42-12.png"/><Relationship Id="rId13" Type="http://schemas.openxmlformats.org/officeDocument/2006/relationships/image" Target="../media/image-42-13.png"/><Relationship Id="rId14" Type="http://schemas.openxmlformats.org/officeDocument/2006/relationships/image" Target="../media/image-42-14.png"/><Relationship Id="rId15" Type="http://schemas.openxmlformats.org/officeDocument/2006/relationships/image" Target="../media/image-42-15.png"/><Relationship Id="rId16" Type="http://schemas.openxmlformats.org/officeDocument/2006/relationships/image" Target="../media/image-42-16.png"/><Relationship Id="rId17" Type="http://schemas.openxmlformats.org/officeDocument/2006/relationships/image" Target="../media/image-42-17.png"/><Relationship Id="rId18" Type="http://schemas.openxmlformats.org/officeDocument/2006/relationships/slideLayout" Target="../slideLayouts/slideLayout1.xml"/><Relationship Id="rId19"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slideLayout" Target="../slideLayouts/slideLayout1.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image" Target="../media/image-44-3.png"/><Relationship Id="rId4" Type="http://schemas.openxmlformats.org/officeDocument/2006/relationships/image" Target="../media/image-44-4.png"/><Relationship Id="rId5" Type="http://schemas.openxmlformats.org/officeDocument/2006/relationships/image" Target="../media/image-44-5.png"/><Relationship Id="rId6" Type="http://schemas.openxmlformats.org/officeDocument/2006/relationships/image" Target="../media/image-44-6.png"/><Relationship Id="rId7" Type="http://schemas.openxmlformats.org/officeDocument/2006/relationships/image" Target="../media/image-44-7.png"/><Relationship Id="rId8" Type="http://schemas.openxmlformats.org/officeDocument/2006/relationships/image" Target="../media/image-44-8.png"/><Relationship Id="rId9" Type="http://schemas.openxmlformats.org/officeDocument/2006/relationships/image" Target="../media/image-44-9.png"/><Relationship Id="rId10" Type="http://schemas.openxmlformats.org/officeDocument/2006/relationships/image" Target="../media/image-44-10.png"/><Relationship Id="rId11" Type="http://schemas.openxmlformats.org/officeDocument/2006/relationships/image" Target="../media/image-44-11.png"/><Relationship Id="rId12" Type="http://schemas.openxmlformats.org/officeDocument/2006/relationships/image" Target="../media/image-44-12.png"/><Relationship Id="rId13" Type="http://schemas.openxmlformats.org/officeDocument/2006/relationships/image" Target="../media/image-44-13.png"/><Relationship Id="rId14" Type="http://schemas.openxmlformats.org/officeDocument/2006/relationships/image" Target="../media/image-44-14.png"/><Relationship Id="rId15" Type="http://schemas.openxmlformats.org/officeDocument/2006/relationships/image" Target="../media/image-44-15.png"/><Relationship Id="rId16" Type="http://schemas.openxmlformats.org/officeDocument/2006/relationships/image" Target="../media/image-44-16.png"/><Relationship Id="rId17" Type="http://schemas.openxmlformats.org/officeDocument/2006/relationships/image" Target="../media/image-44-17.png"/><Relationship Id="rId18" Type="http://schemas.openxmlformats.org/officeDocument/2006/relationships/image" Target="../media/image-44-18.png"/><Relationship Id="rId19" Type="http://schemas.openxmlformats.org/officeDocument/2006/relationships/image" Target="../media/image-44-19.png"/><Relationship Id="rId20" Type="http://schemas.openxmlformats.org/officeDocument/2006/relationships/image" Target="../media/image-44-20.png"/><Relationship Id="rId21" Type="http://schemas.openxmlformats.org/officeDocument/2006/relationships/image" Target="../media/image-44-21.png"/><Relationship Id="rId22" Type="http://schemas.openxmlformats.org/officeDocument/2006/relationships/slideLayout" Target="../slideLayouts/slideLayout1.xml"/><Relationship Id="rId2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png"/><Relationship Id="rId4" Type="http://schemas.openxmlformats.org/officeDocument/2006/relationships/image" Target="../media/image-45-4.png"/><Relationship Id="rId5" Type="http://schemas.openxmlformats.org/officeDocument/2006/relationships/image" Target="../media/image-45-5.png"/><Relationship Id="rId6" Type="http://schemas.openxmlformats.org/officeDocument/2006/relationships/image" Target="../media/image-45-6.png"/><Relationship Id="rId7" Type="http://schemas.openxmlformats.org/officeDocument/2006/relationships/image" Target="../media/image-45-7.png"/><Relationship Id="rId8" Type="http://schemas.openxmlformats.org/officeDocument/2006/relationships/image" Target="../media/image-45-8.png"/><Relationship Id="rId9" Type="http://schemas.openxmlformats.org/officeDocument/2006/relationships/image" Target="../media/image-45-9.png"/><Relationship Id="rId10" Type="http://schemas.openxmlformats.org/officeDocument/2006/relationships/image" Target="../media/image-45-10.png"/><Relationship Id="rId11" Type="http://schemas.openxmlformats.org/officeDocument/2006/relationships/image" Target="../media/image-45-11.png"/><Relationship Id="rId12" Type="http://schemas.openxmlformats.org/officeDocument/2006/relationships/slideLayout" Target="../slideLayouts/slideLayout1.xml"/><Relationship Id="rId1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png"/><Relationship Id="rId4" Type="http://schemas.openxmlformats.org/officeDocument/2006/relationships/image" Target="../media/image-46-4.png"/><Relationship Id="rId5" Type="http://schemas.openxmlformats.org/officeDocument/2006/relationships/image" Target="../media/image-46-5.png"/><Relationship Id="rId6" Type="http://schemas.openxmlformats.org/officeDocument/2006/relationships/image" Target="../media/image-46-6.png"/><Relationship Id="rId7" Type="http://schemas.openxmlformats.org/officeDocument/2006/relationships/image" Target="../media/image-46-7.png"/><Relationship Id="rId8" Type="http://schemas.openxmlformats.org/officeDocument/2006/relationships/image" Target="../media/image-46-8.png"/><Relationship Id="rId9" Type="http://schemas.openxmlformats.org/officeDocument/2006/relationships/image" Target="../media/image-46-9.png"/><Relationship Id="rId10" Type="http://schemas.openxmlformats.org/officeDocument/2006/relationships/image" Target="../media/image-46-10.png"/><Relationship Id="rId11" Type="http://schemas.openxmlformats.org/officeDocument/2006/relationships/image" Target="../media/image-46-11.png"/><Relationship Id="rId12" Type="http://schemas.openxmlformats.org/officeDocument/2006/relationships/image" Target="../media/image-46-12.png"/><Relationship Id="rId13" Type="http://schemas.openxmlformats.org/officeDocument/2006/relationships/image" Target="../media/image-46-13.png"/><Relationship Id="rId14" Type="http://schemas.openxmlformats.org/officeDocument/2006/relationships/image" Target="../media/image-46-14.png"/><Relationship Id="rId15" Type="http://schemas.openxmlformats.org/officeDocument/2006/relationships/image" Target="../media/image-46-15.png"/><Relationship Id="rId16" Type="http://schemas.openxmlformats.org/officeDocument/2006/relationships/image" Target="../media/image-46-16.png"/><Relationship Id="rId17" Type="http://schemas.openxmlformats.org/officeDocument/2006/relationships/image" Target="../media/image-46-17.png"/><Relationship Id="rId18" Type="http://schemas.openxmlformats.org/officeDocument/2006/relationships/image" Target="../media/image-46-18.png"/><Relationship Id="rId19" Type="http://schemas.openxmlformats.org/officeDocument/2006/relationships/slideLayout" Target="../slideLayouts/slideLayout1.xml"/><Relationship Id="rId20"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slideLayout" Target="../slideLayouts/slideLayout1.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slideLayout" Target="../slideLayouts/slideLayout1.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png"/><Relationship Id="rId4" Type="http://schemas.openxmlformats.org/officeDocument/2006/relationships/slideLayout" Target="../slideLayouts/slideLayout1.xml"/><Relationship Id="rId5"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image" Target="../media/image-5-17.png"/><Relationship Id="rId18" Type="http://schemas.openxmlformats.org/officeDocument/2006/relationships/image" Target="../media/image-5-18.png"/><Relationship Id="rId19" Type="http://schemas.openxmlformats.org/officeDocument/2006/relationships/slideLayout" Target="../slideLayouts/slideLayout1.xml"/><Relationship Id="rId20"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png"/><Relationship Id="rId4" Type="http://schemas.openxmlformats.org/officeDocument/2006/relationships/image" Target="../media/image-50-4.png"/><Relationship Id="rId5" Type="http://schemas.openxmlformats.org/officeDocument/2006/relationships/slideLayout" Target="../slideLayouts/slideLayout1.xml"/><Relationship Id="rId6"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image" Target="../media/image-51-2.png"/><Relationship Id="rId3" Type="http://schemas.openxmlformats.org/officeDocument/2006/relationships/image" Target="../media/image-51-3.png"/><Relationship Id="rId4" Type="http://schemas.openxmlformats.org/officeDocument/2006/relationships/image" Target="../media/image-51-4.png"/><Relationship Id="rId5" Type="http://schemas.openxmlformats.org/officeDocument/2006/relationships/image" Target="../media/image-51-5.png"/><Relationship Id="rId6" Type="http://schemas.openxmlformats.org/officeDocument/2006/relationships/image" Target="../media/image-51-6.png"/><Relationship Id="rId7" Type="http://schemas.openxmlformats.org/officeDocument/2006/relationships/image" Target="../media/image-51-7.png"/><Relationship Id="rId8" Type="http://schemas.openxmlformats.org/officeDocument/2006/relationships/image" Target="../media/image-51-8.png"/><Relationship Id="rId9" Type="http://schemas.openxmlformats.org/officeDocument/2006/relationships/image" Target="../media/image-51-9.png"/><Relationship Id="rId10" Type="http://schemas.openxmlformats.org/officeDocument/2006/relationships/image" Target="../media/image-51-10.png"/><Relationship Id="rId11" Type="http://schemas.openxmlformats.org/officeDocument/2006/relationships/image" Target="../media/image-51-11.png"/><Relationship Id="rId12" Type="http://schemas.openxmlformats.org/officeDocument/2006/relationships/image" Target="../media/image-51-12.png"/><Relationship Id="rId13" Type="http://schemas.openxmlformats.org/officeDocument/2006/relationships/slideLayout" Target="../slideLayouts/slideLayout1.xml"/><Relationship Id="rId1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image" Target="../media/image-52-3.png"/><Relationship Id="rId4" Type="http://schemas.openxmlformats.org/officeDocument/2006/relationships/image" Target="../media/image-52-4.png"/><Relationship Id="rId5" Type="http://schemas.openxmlformats.org/officeDocument/2006/relationships/image" Target="../media/image-52-5.png"/><Relationship Id="rId6" Type="http://schemas.openxmlformats.org/officeDocument/2006/relationships/image" Target="../media/image-52-6.png"/><Relationship Id="rId7" Type="http://schemas.openxmlformats.org/officeDocument/2006/relationships/image" Target="../media/image-52-7.png"/><Relationship Id="rId8" Type="http://schemas.openxmlformats.org/officeDocument/2006/relationships/image" Target="../media/image-52-8.png"/><Relationship Id="rId9" Type="http://schemas.openxmlformats.org/officeDocument/2006/relationships/image" Target="../media/image-52-9.png"/><Relationship Id="rId10" Type="http://schemas.openxmlformats.org/officeDocument/2006/relationships/image" Target="../media/image-52-10.png"/><Relationship Id="rId11" Type="http://schemas.openxmlformats.org/officeDocument/2006/relationships/image" Target="../media/image-52-11.png"/><Relationship Id="rId12" Type="http://schemas.openxmlformats.org/officeDocument/2006/relationships/image" Target="../media/image-52-12.png"/><Relationship Id="rId13" Type="http://schemas.openxmlformats.org/officeDocument/2006/relationships/image" Target="../media/image-52-13.png"/><Relationship Id="rId14" Type="http://schemas.openxmlformats.org/officeDocument/2006/relationships/image" Target="../media/image-52-14.png"/><Relationship Id="rId15" Type="http://schemas.openxmlformats.org/officeDocument/2006/relationships/image" Target="../media/image-52-15.png"/><Relationship Id="rId16" Type="http://schemas.openxmlformats.org/officeDocument/2006/relationships/image" Target="../media/image-52-16.png"/><Relationship Id="rId17" Type="http://schemas.openxmlformats.org/officeDocument/2006/relationships/slideLayout" Target="../slideLayouts/slideLayout1.xml"/><Relationship Id="rId18"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image" Target="../media/image-53-3.png"/><Relationship Id="rId4" Type="http://schemas.openxmlformats.org/officeDocument/2006/relationships/slideLayout" Target="../slideLayouts/slideLayout1.xml"/><Relationship Id="rId5"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image" Target="../media/image-54-2.png"/><Relationship Id="rId3" Type="http://schemas.openxmlformats.org/officeDocument/2006/relationships/slideLayout" Target="../slideLayouts/slideLayout1.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png"/><Relationship Id="rId3" Type="http://schemas.openxmlformats.org/officeDocument/2006/relationships/image" Target="../media/image-55-3.png"/><Relationship Id="rId4" Type="http://schemas.openxmlformats.org/officeDocument/2006/relationships/slideLayout" Target="../slideLayouts/slideLayout1.xml"/><Relationship Id="rId5"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image" Target="../media/image-56-2.png"/><Relationship Id="rId3" Type="http://schemas.openxmlformats.org/officeDocument/2006/relationships/slideLayout" Target="../slideLayouts/slideLayout1.xm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image" Target="../media/image-57-2.png"/><Relationship Id="rId3" Type="http://schemas.openxmlformats.org/officeDocument/2006/relationships/image" Target="../media/image-57-3.png"/><Relationship Id="rId4" Type="http://schemas.openxmlformats.org/officeDocument/2006/relationships/image" Target="../media/image-57-4.png"/><Relationship Id="rId5" Type="http://schemas.openxmlformats.org/officeDocument/2006/relationships/image" Target="../media/image-57-5.png"/><Relationship Id="rId6" Type="http://schemas.openxmlformats.org/officeDocument/2006/relationships/image" Target="../media/image-57-6.png"/><Relationship Id="rId7" Type="http://schemas.openxmlformats.org/officeDocument/2006/relationships/image" Target="../media/image-57-7.png"/><Relationship Id="rId8" Type="http://schemas.openxmlformats.org/officeDocument/2006/relationships/image" Target="../media/image-57-8.png"/><Relationship Id="rId9" Type="http://schemas.openxmlformats.org/officeDocument/2006/relationships/image" Target="../media/image-57-9.png"/><Relationship Id="rId10" Type="http://schemas.openxmlformats.org/officeDocument/2006/relationships/image" Target="../media/image-57-10.png"/><Relationship Id="rId11" Type="http://schemas.openxmlformats.org/officeDocument/2006/relationships/image" Target="../media/image-57-11.png"/><Relationship Id="rId12" Type="http://schemas.openxmlformats.org/officeDocument/2006/relationships/image" Target="../media/image-57-12.png"/><Relationship Id="rId13" Type="http://schemas.openxmlformats.org/officeDocument/2006/relationships/image" Target="../media/image-57-13.png"/><Relationship Id="rId14" Type="http://schemas.openxmlformats.org/officeDocument/2006/relationships/image" Target="../media/image-57-14.png"/><Relationship Id="rId15" Type="http://schemas.openxmlformats.org/officeDocument/2006/relationships/image" Target="../media/image-57-15.png"/><Relationship Id="rId16" Type="http://schemas.openxmlformats.org/officeDocument/2006/relationships/image" Target="../media/image-57-16.png"/><Relationship Id="rId17" Type="http://schemas.openxmlformats.org/officeDocument/2006/relationships/image" Target="../media/image-57-17.png"/><Relationship Id="rId18" Type="http://schemas.openxmlformats.org/officeDocument/2006/relationships/image" Target="../media/image-57-18.png"/><Relationship Id="rId19" Type="http://schemas.openxmlformats.org/officeDocument/2006/relationships/image" Target="../media/image-57-19.png"/><Relationship Id="rId20" Type="http://schemas.openxmlformats.org/officeDocument/2006/relationships/slideLayout" Target="../slideLayouts/slideLayout1.xml"/><Relationship Id="rId21"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image" Target="../media/image-58-2.png"/><Relationship Id="rId3" Type="http://schemas.openxmlformats.org/officeDocument/2006/relationships/image" Target="../media/image-58-3.png"/><Relationship Id="rId4" Type="http://schemas.openxmlformats.org/officeDocument/2006/relationships/image" Target="../media/image-58-4.png"/><Relationship Id="rId5" Type="http://schemas.openxmlformats.org/officeDocument/2006/relationships/image" Target="../media/image-58-5.png"/><Relationship Id="rId6" Type="http://schemas.openxmlformats.org/officeDocument/2006/relationships/image" Target="../media/image-58-6.png"/><Relationship Id="rId7" Type="http://schemas.openxmlformats.org/officeDocument/2006/relationships/image" Target="../media/image-58-7.png"/><Relationship Id="rId8" Type="http://schemas.openxmlformats.org/officeDocument/2006/relationships/image" Target="../media/image-58-8.png"/><Relationship Id="rId9" Type="http://schemas.openxmlformats.org/officeDocument/2006/relationships/image" Target="../media/image-58-9.png"/><Relationship Id="rId10" Type="http://schemas.openxmlformats.org/officeDocument/2006/relationships/image" Target="../media/image-58-10.png"/><Relationship Id="rId11" Type="http://schemas.openxmlformats.org/officeDocument/2006/relationships/slideLayout" Target="../slideLayouts/slideLayout1.xml"/><Relationship Id="rId1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image" Target="../media/image-59-2.png"/><Relationship Id="rId3" Type="http://schemas.openxmlformats.org/officeDocument/2006/relationships/image" Target="../media/image-59-3.png"/><Relationship Id="rId4" Type="http://schemas.openxmlformats.org/officeDocument/2006/relationships/image" Target="../media/image-59-4.png"/><Relationship Id="rId5" Type="http://schemas.openxmlformats.org/officeDocument/2006/relationships/image" Target="../media/image-59-5.png"/><Relationship Id="rId6" Type="http://schemas.openxmlformats.org/officeDocument/2006/relationships/image" Target="../media/image-59-6.png"/><Relationship Id="rId7" Type="http://schemas.openxmlformats.org/officeDocument/2006/relationships/image" Target="../media/image-59-7.png"/><Relationship Id="rId8" Type="http://schemas.openxmlformats.org/officeDocument/2006/relationships/image" Target="../media/image-59-8.png"/><Relationship Id="rId9" Type="http://schemas.openxmlformats.org/officeDocument/2006/relationships/image" Target="../media/image-59-9.png"/><Relationship Id="rId10" Type="http://schemas.openxmlformats.org/officeDocument/2006/relationships/image" Target="../media/image-59-10.png"/><Relationship Id="rId11" Type="http://schemas.openxmlformats.org/officeDocument/2006/relationships/image" Target="../media/image-59-11.png"/><Relationship Id="rId12" Type="http://schemas.openxmlformats.org/officeDocument/2006/relationships/image" Target="../media/image-59-12.png"/><Relationship Id="rId13" Type="http://schemas.openxmlformats.org/officeDocument/2006/relationships/image" Target="../media/image-59-13.png"/><Relationship Id="rId14" Type="http://schemas.openxmlformats.org/officeDocument/2006/relationships/image" Target="../media/image-59-14.png"/><Relationship Id="rId15" Type="http://schemas.openxmlformats.org/officeDocument/2006/relationships/image" Target="../media/image-59-15.png"/><Relationship Id="rId16" Type="http://schemas.openxmlformats.org/officeDocument/2006/relationships/image" Target="../media/image-59-16.png"/><Relationship Id="rId17" Type="http://schemas.openxmlformats.org/officeDocument/2006/relationships/image" Target="../media/image-59-17.png"/><Relationship Id="rId18" Type="http://schemas.openxmlformats.org/officeDocument/2006/relationships/image" Target="../media/image-59-18.png"/><Relationship Id="rId19" Type="http://schemas.openxmlformats.org/officeDocument/2006/relationships/image" Target="../media/image-59-19.png"/><Relationship Id="rId20" Type="http://schemas.openxmlformats.org/officeDocument/2006/relationships/image" Target="../media/image-59-20.png"/><Relationship Id="rId21" Type="http://schemas.openxmlformats.org/officeDocument/2006/relationships/image" Target="../media/image-59-21.png"/><Relationship Id="rId22" Type="http://schemas.openxmlformats.org/officeDocument/2006/relationships/image" Target="../media/image-59-22.png"/><Relationship Id="rId23" Type="http://schemas.openxmlformats.org/officeDocument/2006/relationships/image" Target="../media/image-59-23.png"/><Relationship Id="rId24" Type="http://schemas.openxmlformats.org/officeDocument/2006/relationships/image" Target="../media/image-59-24.png"/><Relationship Id="rId25" Type="http://schemas.openxmlformats.org/officeDocument/2006/relationships/image" Target="../media/image-59-25.png"/><Relationship Id="rId26" Type="http://schemas.openxmlformats.org/officeDocument/2006/relationships/image" Target="../media/image-59-26.png"/><Relationship Id="rId27" Type="http://schemas.openxmlformats.org/officeDocument/2006/relationships/image" Target="../media/image-59-27.png"/><Relationship Id="rId28" Type="http://schemas.openxmlformats.org/officeDocument/2006/relationships/image" Target="../media/image-59-28.png"/><Relationship Id="rId29" Type="http://schemas.openxmlformats.org/officeDocument/2006/relationships/image" Target="../media/image-59-29.png"/><Relationship Id="rId30" Type="http://schemas.openxmlformats.org/officeDocument/2006/relationships/image" Target="../media/image-59-30.png"/><Relationship Id="rId31" Type="http://schemas.openxmlformats.org/officeDocument/2006/relationships/image" Target="../media/image-59-31.png"/><Relationship Id="rId32" Type="http://schemas.openxmlformats.org/officeDocument/2006/relationships/image" Target="../media/image-59-32.png"/><Relationship Id="rId33" Type="http://schemas.openxmlformats.org/officeDocument/2006/relationships/image" Target="../media/image-59-33.png"/><Relationship Id="rId34" Type="http://schemas.openxmlformats.org/officeDocument/2006/relationships/image" Target="../media/image-59-34.png"/><Relationship Id="rId35" Type="http://schemas.openxmlformats.org/officeDocument/2006/relationships/slideLayout" Target="../slideLayouts/slideLayout1.xml"/><Relationship Id="rId36"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image" Target="../media/image-6-18.png"/><Relationship Id="rId19" Type="http://schemas.openxmlformats.org/officeDocument/2006/relationships/image" Target="../media/image-6-19.png"/><Relationship Id="rId20" Type="http://schemas.openxmlformats.org/officeDocument/2006/relationships/image" Target="../media/image-6-20.png"/><Relationship Id="rId21" Type="http://schemas.openxmlformats.org/officeDocument/2006/relationships/image" Target="../media/image-6-21.png"/><Relationship Id="rId22" Type="http://schemas.openxmlformats.org/officeDocument/2006/relationships/slideLayout" Target="../slideLayouts/slideLayout1.xml"/><Relationship Id="rId2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image" Target="../media/image-60-2.png"/><Relationship Id="rId3" Type="http://schemas.openxmlformats.org/officeDocument/2006/relationships/image" Target="../media/image-60-3.png"/><Relationship Id="rId4" Type="http://schemas.openxmlformats.org/officeDocument/2006/relationships/image" Target="../media/image-60-4.png"/><Relationship Id="rId5" Type="http://schemas.openxmlformats.org/officeDocument/2006/relationships/image" Target="../media/image-60-5.png"/><Relationship Id="rId6" Type="http://schemas.openxmlformats.org/officeDocument/2006/relationships/image" Target="../media/image-60-6.png"/><Relationship Id="rId7" Type="http://schemas.openxmlformats.org/officeDocument/2006/relationships/image" Target="../media/image-60-7.png"/><Relationship Id="rId8" Type="http://schemas.openxmlformats.org/officeDocument/2006/relationships/image" Target="../media/image-60-8.png"/><Relationship Id="rId9" Type="http://schemas.openxmlformats.org/officeDocument/2006/relationships/image" Target="../media/image-60-9.png"/><Relationship Id="rId10" Type="http://schemas.openxmlformats.org/officeDocument/2006/relationships/image" Target="../media/image-60-10.png"/><Relationship Id="rId11" Type="http://schemas.openxmlformats.org/officeDocument/2006/relationships/image" Target="../media/image-60-11.png"/><Relationship Id="rId12" Type="http://schemas.openxmlformats.org/officeDocument/2006/relationships/image" Target="../media/image-60-12.png"/><Relationship Id="rId13" Type="http://schemas.openxmlformats.org/officeDocument/2006/relationships/image" Target="../media/image-60-13.png"/><Relationship Id="rId14" Type="http://schemas.openxmlformats.org/officeDocument/2006/relationships/image" Target="../media/image-60-14.png"/><Relationship Id="rId15" Type="http://schemas.openxmlformats.org/officeDocument/2006/relationships/image" Target="../media/image-60-15.png"/><Relationship Id="rId16" Type="http://schemas.openxmlformats.org/officeDocument/2006/relationships/image" Target="../media/image-60-16.png"/><Relationship Id="rId17" Type="http://schemas.openxmlformats.org/officeDocument/2006/relationships/image" Target="../media/image-60-17.png"/><Relationship Id="rId18" Type="http://schemas.openxmlformats.org/officeDocument/2006/relationships/image" Target="../media/image-60-18.png"/><Relationship Id="rId19" Type="http://schemas.openxmlformats.org/officeDocument/2006/relationships/slideLayout" Target="../slideLayouts/slideLayout1.xml"/><Relationship Id="rId20"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image" Target="../media/image-61-3.png"/><Relationship Id="rId4" Type="http://schemas.openxmlformats.org/officeDocument/2006/relationships/image" Target="../media/image-61-4.png"/><Relationship Id="rId5" Type="http://schemas.openxmlformats.org/officeDocument/2006/relationships/image" Target="../media/image-61-5.png"/><Relationship Id="rId6" Type="http://schemas.openxmlformats.org/officeDocument/2006/relationships/image" Target="../media/image-61-6.png"/><Relationship Id="rId7" Type="http://schemas.openxmlformats.org/officeDocument/2006/relationships/image" Target="../media/image-61-7.png"/><Relationship Id="rId8" Type="http://schemas.openxmlformats.org/officeDocument/2006/relationships/image" Target="../media/image-61-8.png"/><Relationship Id="rId9" Type="http://schemas.openxmlformats.org/officeDocument/2006/relationships/image" Target="../media/image-61-9.png"/><Relationship Id="rId10" Type="http://schemas.openxmlformats.org/officeDocument/2006/relationships/image" Target="../media/image-61-10.png"/><Relationship Id="rId11" Type="http://schemas.openxmlformats.org/officeDocument/2006/relationships/image" Target="../media/image-61-11.png"/><Relationship Id="rId12" Type="http://schemas.openxmlformats.org/officeDocument/2006/relationships/image" Target="../media/image-61-12.png"/><Relationship Id="rId13" Type="http://schemas.openxmlformats.org/officeDocument/2006/relationships/image" Target="../media/image-61-13.png"/><Relationship Id="rId14" Type="http://schemas.openxmlformats.org/officeDocument/2006/relationships/image" Target="../media/image-61-14.png"/><Relationship Id="rId15" Type="http://schemas.openxmlformats.org/officeDocument/2006/relationships/image" Target="../media/image-61-15.png"/><Relationship Id="rId16" Type="http://schemas.openxmlformats.org/officeDocument/2006/relationships/image" Target="../media/image-61-16.png"/><Relationship Id="rId17" Type="http://schemas.openxmlformats.org/officeDocument/2006/relationships/image" Target="../media/image-61-17.png"/><Relationship Id="rId18" Type="http://schemas.openxmlformats.org/officeDocument/2006/relationships/image" Target="../media/image-61-18.png"/><Relationship Id="rId19" Type="http://schemas.openxmlformats.org/officeDocument/2006/relationships/image" Target="../media/image-61-19.png"/><Relationship Id="rId20" Type="http://schemas.openxmlformats.org/officeDocument/2006/relationships/image" Target="../media/image-61-20.png"/><Relationship Id="rId21" Type="http://schemas.openxmlformats.org/officeDocument/2006/relationships/image" Target="../media/image-61-21.png"/><Relationship Id="rId22" Type="http://schemas.openxmlformats.org/officeDocument/2006/relationships/image" Target="../media/image-61-22.png"/><Relationship Id="rId23" Type="http://schemas.openxmlformats.org/officeDocument/2006/relationships/image" Target="../media/image-61-23.png"/><Relationship Id="rId24" Type="http://schemas.openxmlformats.org/officeDocument/2006/relationships/image" Target="../media/image-61-24.png"/><Relationship Id="rId25" Type="http://schemas.openxmlformats.org/officeDocument/2006/relationships/image" Target="../media/image-61-25.png"/><Relationship Id="rId26" Type="http://schemas.openxmlformats.org/officeDocument/2006/relationships/image" Target="../media/image-61-26.png"/><Relationship Id="rId27" Type="http://schemas.openxmlformats.org/officeDocument/2006/relationships/image" Target="../media/image-61-27.png"/><Relationship Id="rId28" Type="http://schemas.openxmlformats.org/officeDocument/2006/relationships/image" Target="../media/image-61-28.png"/><Relationship Id="rId29" Type="http://schemas.openxmlformats.org/officeDocument/2006/relationships/image" Target="../media/image-61-29.png"/><Relationship Id="rId30" Type="http://schemas.openxmlformats.org/officeDocument/2006/relationships/image" Target="../media/image-61-30.png"/><Relationship Id="rId31" Type="http://schemas.openxmlformats.org/officeDocument/2006/relationships/image" Target="../media/image-61-31.png"/><Relationship Id="rId32" Type="http://schemas.openxmlformats.org/officeDocument/2006/relationships/image" Target="../media/image-61-32.png"/><Relationship Id="rId33" Type="http://schemas.openxmlformats.org/officeDocument/2006/relationships/image" Target="../media/image-61-33.png"/><Relationship Id="rId34" Type="http://schemas.openxmlformats.org/officeDocument/2006/relationships/image" Target="../media/image-61-34.png"/><Relationship Id="rId35" Type="http://schemas.openxmlformats.org/officeDocument/2006/relationships/slideLayout" Target="../slideLayouts/slideLayout1.xml"/><Relationship Id="rId36"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png"/><Relationship Id="rId2" Type="http://schemas.openxmlformats.org/officeDocument/2006/relationships/image" Target="../media/image-62-2.png"/><Relationship Id="rId3" Type="http://schemas.openxmlformats.org/officeDocument/2006/relationships/image" Target="../media/image-62-3.png"/><Relationship Id="rId4" Type="http://schemas.openxmlformats.org/officeDocument/2006/relationships/image" Target="../media/image-62-4.png"/><Relationship Id="rId5" Type="http://schemas.openxmlformats.org/officeDocument/2006/relationships/image" Target="../media/image-62-5.png"/><Relationship Id="rId6" Type="http://schemas.openxmlformats.org/officeDocument/2006/relationships/image" Target="../media/image-62-6.png"/><Relationship Id="rId7" Type="http://schemas.openxmlformats.org/officeDocument/2006/relationships/image" Target="../media/image-62-7.png"/><Relationship Id="rId8" Type="http://schemas.openxmlformats.org/officeDocument/2006/relationships/image" Target="../media/image-62-8.png"/><Relationship Id="rId9" Type="http://schemas.openxmlformats.org/officeDocument/2006/relationships/image" Target="../media/image-62-9.png"/><Relationship Id="rId10" Type="http://schemas.openxmlformats.org/officeDocument/2006/relationships/image" Target="../media/image-62-10.png"/><Relationship Id="rId11" Type="http://schemas.openxmlformats.org/officeDocument/2006/relationships/image" Target="../media/image-62-11.png"/><Relationship Id="rId12" Type="http://schemas.openxmlformats.org/officeDocument/2006/relationships/image" Target="../media/image-62-12.png"/><Relationship Id="rId13" Type="http://schemas.openxmlformats.org/officeDocument/2006/relationships/image" Target="../media/image-62-13.png"/><Relationship Id="rId14" Type="http://schemas.openxmlformats.org/officeDocument/2006/relationships/image" Target="../media/image-62-14.png"/><Relationship Id="rId15" Type="http://schemas.openxmlformats.org/officeDocument/2006/relationships/image" Target="../media/image-62-15.png"/><Relationship Id="rId16" Type="http://schemas.openxmlformats.org/officeDocument/2006/relationships/image" Target="../media/image-62-16.png"/><Relationship Id="rId17" Type="http://schemas.openxmlformats.org/officeDocument/2006/relationships/slideLayout" Target="../slideLayouts/slideLayout1.xml"/><Relationship Id="rId18"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image" Target="../media/image-63-2.png"/><Relationship Id="rId3" Type="http://schemas.openxmlformats.org/officeDocument/2006/relationships/image" Target="../media/image-63-3.png"/><Relationship Id="rId4" Type="http://schemas.openxmlformats.org/officeDocument/2006/relationships/image" Target="../media/image-63-4.png"/><Relationship Id="rId5" Type="http://schemas.openxmlformats.org/officeDocument/2006/relationships/image" Target="../media/image-63-5.png"/><Relationship Id="rId6" Type="http://schemas.openxmlformats.org/officeDocument/2006/relationships/image" Target="../media/image-63-6.png"/><Relationship Id="rId7" Type="http://schemas.openxmlformats.org/officeDocument/2006/relationships/image" Target="../media/image-63-7.png"/><Relationship Id="rId8" Type="http://schemas.openxmlformats.org/officeDocument/2006/relationships/image" Target="../media/image-63-8.png"/><Relationship Id="rId9" Type="http://schemas.openxmlformats.org/officeDocument/2006/relationships/image" Target="../media/image-63-9.png"/><Relationship Id="rId10" Type="http://schemas.openxmlformats.org/officeDocument/2006/relationships/image" Target="../media/image-63-10.png"/><Relationship Id="rId11" Type="http://schemas.openxmlformats.org/officeDocument/2006/relationships/image" Target="../media/image-63-11.png"/><Relationship Id="rId12" Type="http://schemas.openxmlformats.org/officeDocument/2006/relationships/image" Target="../media/image-63-12.png"/><Relationship Id="rId13" Type="http://schemas.openxmlformats.org/officeDocument/2006/relationships/image" Target="../media/image-63-13.png"/><Relationship Id="rId14" Type="http://schemas.openxmlformats.org/officeDocument/2006/relationships/image" Target="../media/image-63-14.png"/><Relationship Id="rId15" Type="http://schemas.openxmlformats.org/officeDocument/2006/relationships/image" Target="../media/image-63-15.png"/><Relationship Id="rId16" Type="http://schemas.openxmlformats.org/officeDocument/2006/relationships/image" Target="../media/image-63-16.png"/><Relationship Id="rId17" Type="http://schemas.openxmlformats.org/officeDocument/2006/relationships/image" Target="../media/image-63-17.png"/><Relationship Id="rId18" Type="http://schemas.openxmlformats.org/officeDocument/2006/relationships/image" Target="../media/image-63-18.png"/><Relationship Id="rId19" Type="http://schemas.openxmlformats.org/officeDocument/2006/relationships/image" Target="../media/image-63-19.png"/><Relationship Id="rId20" Type="http://schemas.openxmlformats.org/officeDocument/2006/relationships/slideLayout" Target="../slideLayouts/slideLayout1.xml"/><Relationship Id="rId21"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4-1.png"/><Relationship Id="rId2" Type="http://schemas.openxmlformats.org/officeDocument/2006/relationships/image" Target="../media/image-64-2.png"/><Relationship Id="rId3" Type="http://schemas.openxmlformats.org/officeDocument/2006/relationships/image" Target="../media/image-64-3.png"/><Relationship Id="rId4" Type="http://schemas.openxmlformats.org/officeDocument/2006/relationships/image" Target="../media/image-64-4.png"/><Relationship Id="rId5" Type="http://schemas.openxmlformats.org/officeDocument/2006/relationships/image" Target="../media/image-64-5.png"/><Relationship Id="rId6" Type="http://schemas.openxmlformats.org/officeDocument/2006/relationships/image" Target="../media/image-64-6.png"/><Relationship Id="rId7" Type="http://schemas.openxmlformats.org/officeDocument/2006/relationships/image" Target="../media/image-64-7.png"/><Relationship Id="rId8" Type="http://schemas.openxmlformats.org/officeDocument/2006/relationships/image" Target="../media/image-64-8.png"/><Relationship Id="rId9" Type="http://schemas.openxmlformats.org/officeDocument/2006/relationships/image" Target="../media/image-64-9.png"/><Relationship Id="rId10" Type="http://schemas.openxmlformats.org/officeDocument/2006/relationships/image" Target="../media/image-64-10.png"/><Relationship Id="rId11" Type="http://schemas.openxmlformats.org/officeDocument/2006/relationships/image" Target="../media/image-64-11.png"/><Relationship Id="rId12" Type="http://schemas.openxmlformats.org/officeDocument/2006/relationships/image" Target="../media/image-64-12.png"/><Relationship Id="rId13" Type="http://schemas.openxmlformats.org/officeDocument/2006/relationships/image" Target="../media/image-64-13.png"/><Relationship Id="rId14" Type="http://schemas.openxmlformats.org/officeDocument/2006/relationships/image" Target="../media/image-64-14.png"/><Relationship Id="rId15" Type="http://schemas.openxmlformats.org/officeDocument/2006/relationships/image" Target="../media/image-64-15.png"/><Relationship Id="rId16" Type="http://schemas.openxmlformats.org/officeDocument/2006/relationships/image" Target="../media/image-64-16.png"/><Relationship Id="rId17" Type="http://schemas.openxmlformats.org/officeDocument/2006/relationships/slideLayout" Target="../slideLayouts/slideLayout1.xml"/><Relationship Id="rId18"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png"/><Relationship Id="rId2" Type="http://schemas.openxmlformats.org/officeDocument/2006/relationships/image" Target="../media/image-65-2.png"/><Relationship Id="rId3" Type="http://schemas.openxmlformats.org/officeDocument/2006/relationships/image" Target="../media/image-65-3.png"/><Relationship Id="rId4" Type="http://schemas.openxmlformats.org/officeDocument/2006/relationships/image" Target="../media/image-65-4.png"/><Relationship Id="rId5" Type="http://schemas.openxmlformats.org/officeDocument/2006/relationships/image" Target="../media/image-65-5.png"/><Relationship Id="rId6" Type="http://schemas.openxmlformats.org/officeDocument/2006/relationships/image" Target="../media/image-65-6.png"/><Relationship Id="rId7" Type="http://schemas.openxmlformats.org/officeDocument/2006/relationships/image" Target="../media/image-65-7.png"/><Relationship Id="rId8" Type="http://schemas.openxmlformats.org/officeDocument/2006/relationships/image" Target="../media/image-65-8.png"/><Relationship Id="rId9" Type="http://schemas.openxmlformats.org/officeDocument/2006/relationships/image" Target="../media/image-65-9.png"/><Relationship Id="rId10" Type="http://schemas.openxmlformats.org/officeDocument/2006/relationships/image" Target="../media/image-65-10.png"/><Relationship Id="rId11" Type="http://schemas.openxmlformats.org/officeDocument/2006/relationships/image" Target="../media/image-65-11.png"/><Relationship Id="rId12" Type="http://schemas.openxmlformats.org/officeDocument/2006/relationships/image" Target="../media/image-65-12.png"/><Relationship Id="rId13" Type="http://schemas.openxmlformats.org/officeDocument/2006/relationships/image" Target="../media/image-65-13.png"/><Relationship Id="rId14" Type="http://schemas.openxmlformats.org/officeDocument/2006/relationships/image" Target="../media/image-65-14.png"/><Relationship Id="rId15" Type="http://schemas.openxmlformats.org/officeDocument/2006/relationships/image" Target="../media/image-65-15.png"/><Relationship Id="rId16" Type="http://schemas.openxmlformats.org/officeDocument/2006/relationships/image" Target="../media/image-65-16.png"/><Relationship Id="rId17" Type="http://schemas.openxmlformats.org/officeDocument/2006/relationships/image" Target="../media/image-65-17.png"/><Relationship Id="rId18" Type="http://schemas.openxmlformats.org/officeDocument/2006/relationships/image" Target="../media/image-65-18.png"/><Relationship Id="rId19" Type="http://schemas.openxmlformats.org/officeDocument/2006/relationships/image" Target="../media/image-65-19.png"/><Relationship Id="rId20" Type="http://schemas.openxmlformats.org/officeDocument/2006/relationships/image" Target="../media/image-65-20.png"/><Relationship Id="rId21" Type="http://schemas.openxmlformats.org/officeDocument/2006/relationships/image" Target="../media/image-65-21.png"/><Relationship Id="rId22" Type="http://schemas.openxmlformats.org/officeDocument/2006/relationships/image" Target="../media/image-65-22.png"/><Relationship Id="rId23" Type="http://schemas.openxmlformats.org/officeDocument/2006/relationships/slideLayout" Target="../slideLayouts/slideLayout1.xml"/><Relationship Id="rId2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png"/><Relationship Id="rId2" Type="http://schemas.openxmlformats.org/officeDocument/2006/relationships/image" Target="../media/image-66-2.png"/><Relationship Id="rId3" Type="http://schemas.openxmlformats.org/officeDocument/2006/relationships/image" Target="../media/image-66-3.png"/><Relationship Id="rId4" Type="http://schemas.openxmlformats.org/officeDocument/2006/relationships/image" Target="../media/image-66-4.png"/><Relationship Id="rId5" Type="http://schemas.openxmlformats.org/officeDocument/2006/relationships/image" Target="../media/image-66-5.png"/><Relationship Id="rId6" Type="http://schemas.openxmlformats.org/officeDocument/2006/relationships/image" Target="../media/image-66-6.png"/><Relationship Id="rId7" Type="http://schemas.openxmlformats.org/officeDocument/2006/relationships/image" Target="../media/image-66-7.png"/><Relationship Id="rId8" Type="http://schemas.openxmlformats.org/officeDocument/2006/relationships/image" Target="../media/image-66-8.png"/><Relationship Id="rId9" Type="http://schemas.openxmlformats.org/officeDocument/2006/relationships/image" Target="../media/image-66-9.png"/><Relationship Id="rId10" Type="http://schemas.openxmlformats.org/officeDocument/2006/relationships/image" Target="../media/image-66-10.png"/><Relationship Id="rId11" Type="http://schemas.openxmlformats.org/officeDocument/2006/relationships/image" Target="../media/image-66-11.png"/><Relationship Id="rId12" Type="http://schemas.openxmlformats.org/officeDocument/2006/relationships/image" Target="../media/image-66-12.png"/><Relationship Id="rId13" Type="http://schemas.openxmlformats.org/officeDocument/2006/relationships/image" Target="../media/image-66-13.png"/><Relationship Id="rId14" Type="http://schemas.openxmlformats.org/officeDocument/2006/relationships/image" Target="../media/image-66-14.png"/><Relationship Id="rId15" Type="http://schemas.openxmlformats.org/officeDocument/2006/relationships/slideLayout" Target="../slideLayouts/slideLayout1.xml"/><Relationship Id="rId16"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png"/><Relationship Id="rId2" Type="http://schemas.openxmlformats.org/officeDocument/2006/relationships/image" Target="../media/image-67-2.png"/><Relationship Id="rId3" Type="http://schemas.openxmlformats.org/officeDocument/2006/relationships/image" Target="../media/image-67-3.png"/><Relationship Id="rId4" Type="http://schemas.openxmlformats.org/officeDocument/2006/relationships/image" Target="../media/image-67-4.png"/><Relationship Id="rId5" Type="http://schemas.openxmlformats.org/officeDocument/2006/relationships/image" Target="../media/image-67-5.png"/><Relationship Id="rId6" Type="http://schemas.openxmlformats.org/officeDocument/2006/relationships/image" Target="../media/image-67-6.png"/><Relationship Id="rId7" Type="http://schemas.openxmlformats.org/officeDocument/2006/relationships/image" Target="../media/image-67-7.png"/><Relationship Id="rId8" Type="http://schemas.openxmlformats.org/officeDocument/2006/relationships/image" Target="../media/image-67-8.png"/><Relationship Id="rId9" Type="http://schemas.openxmlformats.org/officeDocument/2006/relationships/image" Target="../media/image-67-9.png"/><Relationship Id="rId10" Type="http://schemas.openxmlformats.org/officeDocument/2006/relationships/image" Target="../media/image-67-10.png"/><Relationship Id="rId11" Type="http://schemas.openxmlformats.org/officeDocument/2006/relationships/image" Target="../media/image-67-11.png"/><Relationship Id="rId12" Type="http://schemas.openxmlformats.org/officeDocument/2006/relationships/image" Target="../media/image-67-12.png"/><Relationship Id="rId13" Type="http://schemas.openxmlformats.org/officeDocument/2006/relationships/image" Target="../media/image-67-13.png"/><Relationship Id="rId14" Type="http://schemas.openxmlformats.org/officeDocument/2006/relationships/image" Target="../media/image-67-14.png"/><Relationship Id="rId15" Type="http://schemas.openxmlformats.org/officeDocument/2006/relationships/image" Target="../media/image-67-15.png"/><Relationship Id="rId16" Type="http://schemas.openxmlformats.org/officeDocument/2006/relationships/image" Target="../media/image-67-16.png"/><Relationship Id="rId17" Type="http://schemas.openxmlformats.org/officeDocument/2006/relationships/image" Target="../media/image-67-17.png"/><Relationship Id="rId18" Type="http://schemas.openxmlformats.org/officeDocument/2006/relationships/image" Target="../media/image-67-18.png"/><Relationship Id="rId19" Type="http://schemas.openxmlformats.org/officeDocument/2006/relationships/image" Target="../media/image-67-19.png"/><Relationship Id="rId20" Type="http://schemas.openxmlformats.org/officeDocument/2006/relationships/slideLayout" Target="../slideLayouts/slideLayout1.xml"/><Relationship Id="rId21"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image-68-1.png"/><Relationship Id="rId2" Type="http://schemas.openxmlformats.org/officeDocument/2006/relationships/image" Target="../media/image-68-2.png"/><Relationship Id="rId3" Type="http://schemas.openxmlformats.org/officeDocument/2006/relationships/image" Target="../media/image-68-3.png"/><Relationship Id="rId4" Type="http://schemas.openxmlformats.org/officeDocument/2006/relationships/image" Target="../media/image-68-4.png"/><Relationship Id="rId5" Type="http://schemas.openxmlformats.org/officeDocument/2006/relationships/image" Target="../media/image-68-5.png"/><Relationship Id="rId6" Type="http://schemas.openxmlformats.org/officeDocument/2006/relationships/image" Target="../media/image-68-6.png"/><Relationship Id="rId7" Type="http://schemas.openxmlformats.org/officeDocument/2006/relationships/image" Target="../media/image-68-7.png"/><Relationship Id="rId8" Type="http://schemas.openxmlformats.org/officeDocument/2006/relationships/image" Target="../media/image-68-8.png"/><Relationship Id="rId9" Type="http://schemas.openxmlformats.org/officeDocument/2006/relationships/image" Target="../media/image-68-9.png"/><Relationship Id="rId10" Type="http://schemas.openxmlformats.org/officeDocument/2006/relationships/image" Target="../media/image-68-10.png"/><Relationship Id="rId11" Type="http://schemas.openxmlformats.org/officeDocument/2006/relationships/image" Target="../media/image-68-11.png"/><Relationship Id="rId12" Type="http://schemas.openxmlformats.org/officeDocument/2006/relationships/image" Target="../media/image-68-12.png"/><Relationship Id="rId13" Type="http://schemas.openxmlformats.org/officeDocument/2006/relationships/slideLayout" Target="../slideLayouts/slideLayout1.xml"/><Relationship Id="rId1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image-69-1.png"/><Relationship Id="rId2" Type="http://schemas.openxmlformats.org/officeDocument/2006/relationships/image" Target="../media/image-69-2.png"/><Relationship Id="rId3" Type="http://schemas.openxmlformats.org/officeDocument/2006/relationships/image" Target="../media/image-69-3.png"/><Relationship Id="rId4" Type="http://schemas.openxmlformats.org/officeDocument/2006/relationships/image" Target="../media/image-69-4.png"/><Relationship Id="rId5" Type="http://schemas.openxmlformats.org/officeDocument/2006/relationships/image" Target="../media/image-69-5.png"/><Relationship Id="rId6" Type="http://schemas.openxmlformats.org/officeDocument/2006/relationships/image" Target="../media/image-69-6.png"/><Relationship Id="rId7" Type="http://schemas.openxmlformats.org/officeDocument/2006/relationships/image" Target="../media/image-69-7.png"/><Relationship Id="rId8" Type="http://schemas.openxmlformats.org/officeDocument/2006/relationships/image" Target="../media/image-69-8.png"/><Relationship Id="rId9" Type="http://schemas.openxmlformats.org/officeDocument/2006/relationships/image" Target="../media/image-69-9.png"/><Relationship Id="rId10" Type="http://schemas.openxmlformats.org/officeDocument/2006/relationships/image" Target="../media/image-69-10.png"/><Relationship Id="rId11" Type="http://schemas.openxmlformats.org/officeDocument/2006/relationships/image" Target="../media/image-69-11.png"/><Relationship Id="rId12" Type="http://schemas.openxmlformats.org/officeDocument/2006/relationships/image" Target="../media/image-69-12.png"/><Relationship Id="rId13" Type="http://schemas.openxmlformats.org/officeDocument/2006/relationships/image" Target="../media/image-69-13.png"/><Relationship Id="rId14" Type="http://schemas.openxmlformats.org/officeDocument/2006/relationships/image" Target="../media/image-69-14.png"/><Relationship Id="rId15" Type="http://schemas.openxmlformats.org/officeDocument/2006/relationships/image" Target="../media/image-69-15.png"/><Relationship Id="rId16" Type="http://schemas.openxmlformats.org/officeDocument/2006/relationships/image" Target="../media/image-69-16.png"/><Relationship Id="rId17" Type="http://schemas.openxmlformats.org/officeDocument/2006/relationships/image" Target="../media/image-69-17.png"/><Relationship Id="rId18" Type="http://schemas.openxmlformats.org/officeDocument/2006/relationships/image" Target="../media/image-69-18.png"/><Relationship Id="rId19" Type="http://schemas.openxmlformats.org/officeDocument/2006/relationships/image" Target="../media/image-69-19.png"/><Relationship Id="rId20" Type="http://schemas.openxmlformats.org/officeDocument/2006/relationships/image" Target="../media/image-69-20.png"/><Relationship Id="rId21" Type="http://schemas.openxmlformats.org/officeDocument/2006/relationships/image" Target="../media/image-69-21.png"/><Relationship Id="rId22" Type="http://schemas.openxmlformats.org/officeDocument/2006/relationships/image" Target="../media/image-69-22.png"/><Relationship Id="rId23" Type="http://schemas.openxmlformats.org/officeDocument/2006/relationships/slideLayout" Target="../slideLayouts/slideLayout1.xml"/><Relationship Id="rId2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png"/><Relationship Id="rId19" Type="http://schemas.openxmlformats.org/officeDocument/2006/relationships/image" Target="../media/image-7-19.png"/><Relationship Id="rId20" Type="http://schemas.openxmlformats.org/officeDocument/2006/relationships/image" Target="../media/image-7-20.png"/><Relationship Id="rId21" Type="http://schemas.openxmlformats.org/officeDocument/2006/relationships/image" Target="../media/image-7-21.png"/><Relationship Id="rId22" Type="http://schemas.openxmlformats.org/officeDocument/2006/relationships/image" Target="../media/image-7-22.png"/><Relationship Id="rId23" Type="http://schemas.openxmlformats.org/officeDocument/2006/relationships/slideLayout" Target="../slideLayouts/slideLayout1.xml"/><Relationship Id="rId2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70-1.png"/><Relationship Id="rId2" Type="http://schemas.openxmlformats.org/officeDocument/2006/relationships/image" Target="../media/image-70-2.png"/><Relationship Id="rId3" Type="http://schemas.openxmlformats.org/officeDocument/2006/relationships/image" Target="../media/image-70-3.png"/><Relationship Id="rId4" Type="http://schemas.openxmlformats.org/officeDocument/2006/relationships/image" Target="../media/image-70-4.png"/><Relationship Id="rId5" Type="http://schemas.openxmlformats.org/officeDocument/2006/relationships/image" Target="../media/image-70-5.png"/><Relationship Id="rId6" Type="http://schemas.openxmlformats.org/officeDocument/2006/relationships/image" Target="../media/image-70-6.png"/><Relationship Id="rId7" Type="http://schemas.openxmlformats.org/officeDocument/2006/relationships/image" Target="../media/image-70-7.png"/><Relationship Id="rId8" Type="http://schemas.openxmlformats.org/officeDocument/2006/relationships/image" Target="../media/image-70-8.png"/><Relationship Id="rId9" Type="http://schemas.openxmlformats.org/officeDocument/2006/relationships/image" Target="../media/image-70-9.png"/><Relationship Id="rId10" Type="http://schemas.openxmlformats.org/officeDocument/2006/relationships/image" Target="../media/image-70-10.png"/><Relationship Id="rId11" Type="http://schemas.openxmlformats.org/officeDocument/2006/relationships/image" Target="../media/image-70-11.png"/><Relationship Id="rId12" Type="http://schemas.openxmlformats.org/officeDocument/2006/relationships/image" Target="../media/image-70-12.png"/><Relationship Id="rId13" Type="http://schemas.openxmlformats.org/officeDocument/2006/relationships/image" Target="../media/image-70-13.png"/><Relationship Id="rId14" Type="http://schemas.openxmlformats.org/officeDocument/2006/relationships/slideLayout" Target="../slideLayouts/slideLayout1.xml"/><Relationship Id="rId15"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image-71-1.png"/><Relationship Id="rId2" Type="http://schemas.openxmlformats.org/officeDocument/2006/relationships/image" Target="../media/image-71-2.png"/><Relationship Id="rId3" Type="http://schemas.openxmlformats.org/officeDocument/2006/relationships/image" Target="../media/image-71-3.png"/><Relationship Id="rId4" Type="http://schemas.openxmlformats.org/officeDocument/2006/relationships/image" Target="../media/image-71-4.png"/><Relationship Id="rId5" Type="http://schemas.openxmlformats.org/officeDocument/2006/relationships/image" Target="../media/image-71-5.png"/><Relationship Id="rId6" Type="http://schemas.openxmlformats.org/officeDocument/2006/relationships/image" Target="../media/image-71-6.png"/><Relationship Id="rId7" Type="http://schemas.openxmlformats.org/officeDocument/2006/relationships/image" Target="../media/image-71-7.png"/><Relationship Id="rId8" Type="http://schemas.openxmlformats.org/officeDocument/2006/relationships/image" Target="../media/image-71-8.png"/><Relationship Id="rId9" Type="http://schemas.openxmlformats.org/officeDocument/2006/relationships/image" Target="../media/image-71-9.png"/><Relationship Id="rId10" Type="http://schemas.openxmlformats.org/officeDocument/2006/relationships/image" Target="../media/image-71-10.png"/><Relationship Id="rId11" Type="http://schemas.openxmlformats.org/officeDocument/2006/relationships/image" Target="../media/image-71-11.png"/><Relationship Id="rId12" Type="http://schemas.openxmlformats.org/officeDocument/2006/relationships/slideLayout" Target="../slideLayouts/slideLayout1.xml"/><Relationship Id="rId1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image-72-1.png"/><Relationship Id="rId2" Type="http://schemas.openxmlformats.org/officeDocument/2006/relationships/image" Target="../media/image-72-2.png"/><Relationship Id="rId3" Type="http://schemas.openxmlformats.org/officeDocument/2006/relationships/image" Target="../media/image-72-3.png"/><Relationship Id="rId4" Type="http://schemas.openxmlformats.org/officeDocument/2006/relationships/image" Target="../media/image-72-4.png"/><Relationship Id="rId5" Type="http://schemas.openxmlformats.org/officeDocument/2006/relationships/image" Target="../media/image-72-5.png"/><Relationship Id="rId6" Type="http://schemas.openxmlformats.org/officeDocument/2006/relationships/image" Target="../media/image-72-6.png"/><Relationship Id="rId7" Type="http://schemas.openxmlformats.org/officeDocument/2006/relationships/image" Target="../media/image-72-7.png"/><Relationship Id="rId8" Type="http://schemas.openxmlformats.org/officeDocument/2006/relationships/image" Target="../media/image-72-8.png"/><Relationship Id="rId9" Type="http://schemas.openxmlformats.org/officeDocument/2006/relationships/image" Target="../media/image-72-9.png"/><Relationship Id="rId10" Type="http://schemas.openxmlformats.org/officeDocument/2006/relationships/image" Target="../media/image-72-10.png"/><Relationship Id="rId11" Type="http://schemas.openxmlformats.org/officeDocument/2006/relationships/image" Target="../media/image-72-11.png"/><Relationship Id="rId12" Type="http://schemas.openxmlformats.org/officeDocument/2006/relationships/image" Target="../media/image-72-12.png"/><Relationship Id="rId13" Type="http://schemas.openxmlformats.org/officeDocument/2006/relationships/image" Target="../media/image-72-13.png"/><Relationship Id="rId14" Type="http://schemas.openxmlformats.org/officeDocument/2006/relationships/slideLayout" Target="../slideLayouts/slideLayout1.xml"/><Relationship Id="rId15"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image-73-1.png"/><Relationship Id="rId2" Type="http://schemas.openxmlformats.org/officeDocument/2006/relationships/image" Target="../media/image-73-2.png"/><Relationship Id="rId3" Type="http://schemas.openxmlformats.org/officeDocument/2006/relationships/image" Target="../media/image-73-3.png"/><Relationship Id="rId4" Type="http://schemas.openxmlformats.org/officeDocument/2006/relationships/image" Target="../media/image-73-4.png"/><Relationship Id="rId5" Type="http://schemas.openxmlformats.org/officeDocument/2006/relationships/image" Target="../media/image-73-5.png"/><Relationship Id="rId6" Type="http://schemas.openxmlformats.org/officeDocument/2006/relationships/image" Target="../media/image-73-6.png"/><Relationship Id="rId7" Type="http://schemas.openxmlformats.org/officeDocument/2006/relationships/image" Target="../media/image-73-7.png"/><Relationship Id="rId8" Type="http://schemas.openxmlformats.org/officeDocument/2006/relationships/image" Target="../media/image-73-8.png"/><Relationship Id="rId9" Type="http://schemas.openxmlformats.org/officeDocument/2006/relationships/image" Target="../media/image-73-9.png"/><Relationship Id="rId10" Type="http://schemas.openxmlformats.org/officeDocument/2006/relationships/image" Target="../media/image-73-10.png"/><Relationship Id="rId11" Type="http://schemas.openxmlformats.org/officeDocument/2006/relationships/image" Target="../media/image-73-11.png"/><Relationship Id="rId12" Type="http://schemas.openxmlformats.org/officeDocument/2006/relationships/image" Target="../media/image-73-12.png"/><Relationship Id="rId13" Type="http://schemas.openxmlformats.org/officeDocument/2006/relationships/image" Target="../media/image-73-13.png"/><Relationship Id="rId14" Type="http://schemas.openxmlformats.org/officeDocument/2006/relationships/slideLayout" Target="../slideLayouts/slideLayout1.xml"/><Relationship Id="rId15"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image-74-1.png"/><Relationship Id="rId2" Type="http://schemas.openxmlformats.org/officeDocument/2006/relationships/image" Target="../media/image-74-2.png"/><Relationship Id="rId3" Type="http://schemas.openxmlformats.org/officeDocument/2006/relationships/image" Target="../media/image-74-3.png"/><Relationship Id="rId4" Type="http://schemas.openxmlformats.org/officeDocument/2006/relationships/image" Target="../media/image-74-4.png"/><Relationship Id="rId5" Type="http://schemas.openxmlformats.org/officeDocument/2006/relationships/image" Target="../media/image-74-5.png"/><Relationship Id="rId6" Type="http://schemas.openxmlformats.org/officeDocument/2006/relationships/image" Target="../media/image-74-6.png"/><Relationship Id="rId7" Type="http://schemas.openxmlformats.org/officeDocument/2006/relationships/image" Target="../media/image-74-7.png"/><Relationship Id="rId8" Type="http://schemas.openxmlformats.org/officeDocument/2006/relationships/image" Target="../media/image-74-8.png"/><Relationship Id="rId9" Type="http://schemas.openxmlformats.org/officeDocument/2006/relationships/image" Target="../media/image-74-9.png"/><Relationship Id="rId10" Type="http://schemas.openxmlformats.org/officeDocument/2006/relationships/image" Target="../media/image-74-10.png"/><Relationship Id="rId11" Type="http://schemas.openxmlformats.org/officeDocument/2006/relationships/image" Target="../media/image-74-11.png"/><Relationship Id="rId12" Type="http://schemas.openxmlformats.org/officeDocument/2006/relationships/image" Target="../media/image-74-12.png"/><Relationship Id="rId13" Type="http://schemas.openxmlformats.org/officeDocument/2006/relationships/image" Target="../media/image-74-13.png"/><Relationship Id="rId14" Type="http://schemas.openxmlformats.org/officeDocument/2006/relationships/image" Target="../media/image-74-14.png"/><Relationship Id="rId15" Type="http://schemas.openxmlformats.org/officeDocument/2006/relationships/image" Target="../media/image-74-15.png"/><Relationship Id="rId16" Type="http://schemas.openxmlformats.org/officeDocument/2006/relationships/image" Target="../media/image-74-16.png"/><Relationship Id="rId17" Type="http://schemas.openxmlformats.org/officeDocument/2006/relationships/image" Target="../media/image-74-17.png"/><Relationship Id="rId18" Type="http://schemas.openxmlformats.org/officeDocument/2006/relationships/image" Target="../media/image-74-18.png"/><Relationship Id="rId19" Type="http://schemas.openxmlformats.org/officeDocument/2006/relationships/image" Target="../media/image-74-19.png"/><Relationship Id="rId20" Type="http://schemas.openxmlformats.org/officeDocument/2006/relationships/image" Target="../media/image-74-20.png"/><Relationship Id="rId21" Type="http://schemas.openxmlformats.org/officeDocument/2006/relationships/image" Target="../media/image-74-21.png"/><Relationship Id="rId22" Type="http://schemas.openxmlformats.org/officeDocument/2006/relationships/image" Target="../media/image-74-22.png"/><Relationship Id="rId23" Type="http://schemas.openxmlformats.org/officeDocument/2006/relationships/image" Target="../media/image-74-23.png"/><Relationship Id="rId24" Type="http://schemas.openxmlformats.org/officeDocument/2006/relationships/image" Target="../media/image-74-24.png"/><Relationship Id="rId25" Type="http://schemas.openxmlformats.org/officeDocument/2006/relationships/image" Target="../media/image-74-25.png"/><Relationship Id="rId26" Type="http://schemas.openxmlformats.org/officeDocument/2006/relationships/image" Target="../media/image-74-26.png"/><Relationship Id="rId27" Type="http://schemas.openxmlformats.org/officeDocument/2006/relationships/image" Target="../media/image-74-27.png"/><Relationship Id="rId28" Type="http://schemas.openxmlformats.org/officeDocument/2006/relationships/slideLayout" Target="../slideLayouts/slideLayout1.xml"/><Relationship Id="rId29"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image-75-1.png"/><Relationship Id="rId2" Type="http://schemas.openxmlformats.org/officeDocument/2006/relationships/image" Target="../media/image-75-2.png"/><Relationship Id="rId3" Type="http://schemas.openxmlformats.org/officeDocument/2006/relationships/image" Target="../media/image-75-3.png"/><Relationship Id="rId4" Type="http://schemas.openxmlformats.org/officeDocument/2006/relationships/image" Target="../media/image-75-4.png"/><Relationship Id="rId5" Type="http://schemas.openxmlformats.org/officeDocument/2006/relationships/image" Target="../media/image-75-5.png"/><Relationship Id="rId6" Type="http://schemas.openxmlformats.org/officeDocument/2006/relationships/image" Target="../media/image-75-6.png"/><Relationship Id="rId7" Type="http://schemas.openxmlformats.org/officeDocument/2006/relationships/image" Target="../media/image-75-7.png"/><Relationship Id="rId8" Type="http://schemas.openxmlformats.org/officeDocument/2006/relationships/image" Target="../media/image-75-8.png"/><Relationship Id="rId9" Type="http://schemas.openxmlformats.org/officeDocument/2006/relationships/image" Target="../media/image-75-9.png"/><Relationship Id="rId10" Type="http://schemas.openxmlformats.org/officeDocument/2006/relationships/image" Target="../media/image-75-10.png"/><Relationship Id="rId11" Type="http://schemas.openxmlformats.org/officeDocument/2006/relationships/image" Target="../media/image-75-11.png"/><Relationship Id="rId12" Type="http://schemas.openxmlformats.org/officeDocument/2006/relationships/image" Target="../media/image-75-12.png"/><Relationship Id="rId13" Type="http://schemas.openxmlformats.org/officeDocument/2006/relationships/slideLayout" Target="../slideLayouts/slideLayout1.xml"/><Relationship Id="rId1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image-76-1.png"/><Relationship Id="rId2" Type="http://schemas.openxmlformats.org/officeDocument/2006/relationships/image" Target="../media/image-76-2.png"/><Relationship Id="rId3" Type="http://schemas.openxmlformats.org/officeDocument/2006/relationships/image" Target="../media/image-76-3.png"/><Relationship Id="rId4" Type="http://schemas.openxmlformats.org/officeDocument/2006/relationships/image" Target="../media/image-76-4.png"/><Relationship Id="rId5" Type="http://schemas.openxmlformats.org/officeDocument/2006/relationships/image" Target="../media/image-76-5.png"/><Relationship Id="rId6" Type="http://schemas.openxmlformats.org/officeDocument/2006/relationships/image" Target="../media/image-76-6.png"/><Relationship Id="rId7" Type="http://schemas.openxmlformats.org/officeDocument/2006/relationships/image" Target="../media/image-76-7.png"/><Relationship Id="rId8" Type="http://schemas.openxmlformats.org/officeDocument/2006/relationships/image" Target="../media/image-76-8.png"/><Relationship Id="rId9" Type="http://schemas.openxmlformats.org/officeDocument/2006/relationships/image" Target="../media/image-76-9.png"/><Relationship Id="rId10" Type="http://schemas.openxmlformats.org/officeDocument/2006/relationships/image" Target="../media/image-76-10.png"/><Relationship Id="rId11" Type="http://schemas.openxmlformats.org/officeDocument/2006/relationships/image" Target="../media/image-76-11.png"/><Relationship Id="rId12" Type="http://schemas.openxmlformats.org/officeDocument/2006/relationships/image" Target="../media/image-76-12.png"/><Relationship Id="rId13" Type="http://schemas.openxmlformats.org/officeDocument/2006/relationships/image" Target="../media/image-76-13.png"/><Relationship Id="rId14" Type="http://schemas.openxmlformats.org/officeDocument/2006/relationships/image" Target="../media/image-76-14.png"/><Relationship Id="rId15" Type="http://schemas.openxmlformats.org/officeDocument/2006/relationships/image" Target="../media/image-76-15.png"/><Relationship Id="rId16" Type="http://schemas.openxmlformats.org/officeDocument/2006/relationships/slideLayout" Target="../slideLayouts/slideLayout1.xml"/><Relationship Id="rId17"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image-77-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image-78-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image-79-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slideLayout" Target="../slideLayouts/slideLayout1.xml"/><Relationship Id="rId1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image-80-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slideLayout" Target="../slideLayouts/slideLayout1.xml"/><Relationship Id="rId1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pic>
        <p:nvPicPr>
          <p:cNvPr id="3" name="Image 0" descr="preencoded.png">    </p:cNvPr>
          <p:cNvPicPr>
            <a:picLocks noChangeAspect="1"/>
          </p:cNvPicPr>
          <p:nvPr/>
        </p:nvPicPr>
        <p:blipFill>
          <a:blip r:embed="rId1"/>
          <a:srcRect l="0" r="0" t="-1" b="-1"/>
          <a:stretch/>
        </p:blipFill>
        <p:spPr>
          <a:xfrm>
            <a:off x="0" y="0"/>
            <a:ext cx="12191695" cy="6858000"/>
          </a:xfrm>
          <a:prstGeom prst="rect">
            <a:avLst/>
          </a:prstGeom>
        </p:spPr>
      </p:pic>
      <p:pic>
        <p:nvPicPr>
          <p:cNvPr id="4" name="Image 1" descr="preencoded.png">    </p:cNvPr>
          <p:cNvPicPr>
            <a:picLocks noChangeAspect="1"/>
          </p:cNvPicPr>
          <p:nvPr/>
        </p:nvPicPr>
        <p:blipFill>
          <a:blip r:embed="rId2"/>
          <a:srcRect l="-200" r="-200" t="0" b="0"/>
          <a:stretch/>
        </p:blipFill>
        <p:spPr>
          <a:xfrm>
            <a:off x="0" y="0"/>
            <a:ext cx="12191695" cy="75895"/>
          </a:xfrm>
          <a:prstGeom prst="rect">
            <a:avLst/>
          </a:prstGeom>
        </p:spPr>
      </p:pic>
      <p:sp>
        <p:nvSpPr>
          <p:cNvPr id="5" name="Text 1"/>
          <p:cNvSpPr txBox="1"/>
          <p:nvPr/>
        </p:nvSpPr>
        <p:spPr>
          <a:xfrm>
            <a:off x="-57607" y="6277356"/>
            <a:ext cx="12306910" cy="200254"/>
          </a:xfrm>
          <a:prstGeom prst="rect">
            <a:avLst/>
          </a:prstGeom>
          <a:noFill/>
          <a:ln/>
        </p:spPr>
        <p:txBody>
          <a:bodyPr wrap="square" lIns="0" tIns="0" rIns="0" bIns="0" rtlCol="0" anchor="ctr"/>
          <a:lstStyle/>
          <a:p>
            <a:pPr algn="ctr" indent="0" marL="0">
              <a:buNone/>
            </a:pPr>
            <a:r>
              <a:rPr lang="en-US" sz="1000" dirty="0">
                <a:solidFill>
                  <a:srgbClr val="86868B"/>
                </a:solidFill>
                <a:latin typeface="Noto Sans JP" pitchFamily="34" charset="0"/>
                <a:ea typeface="Noto Sans JP" pitchFamily="34" charset="-122"/>
                <a:cs typeface="Noto Sans JP" pitchFamily="34" charset="-120"/>
              </a:rPr>
              <a:t>2026年2月15日 | Generated by Genspark AI Slides</a:t>
            </a:r>
            <a:endParaRPr lang="en-US" sz="1000" dirty="0"/>
          </a:p>
        </p:txBody>
      </p:sp>
      <p:pic>
        <p:nvPicPr>
          <p:cNvPr id="6" name="Image 2" descr="preencoded.png">    </p:cNvPr>
          <p:cNvPicPr>
            <a:picLocks noChangeAspect="1"/>
          </p:cNvPicPr>
          <p:nvPr/>
        </p:nvPicPr>
        <p:blipFill>
          <a:blip r:embed="rId3"/>
          <a:srcRect l="0" r="0" t="0" b="0"/>
          <a:stretch/>
        </p:blipFill>
        <p:spPr>
          <a:xfrm>
            <a:off x="2190902" y="809244"/>
            <a:ext cx="609905" cy="609905"/>
          </a:xfrm>
          <a:prstGeom prst="rect">
            <a:avLst/>
          </a:prstGeom>
        </p:spPr>
      </p:pic>
      <p:sp>
        <p:nvSpPr>
          <p:cNvPr id="7" name="Text 2"/>
          <p:cNvSpPr txBox="1"/>
          <p:nvPr/>
        </p:nvSpPr>
        <p:spPr>
          <a:xfrm>
            <a:off x="2133295" y="1705356"/>
            <a:ext cx="7925105" cy="257861"/>
          </a:xfrm>
          <a:prstGeom prst="rect">
            <a:avLst/>
          </a:prstGeom>
          <a:noFill/>
          <a:ln/>
        </p:spPr>
        <p:txBody>
          <a:bodyPr wrap="square" lIns="0" tIns="0" rIns="0" bIns="0" rtlCol="0" anchor="ctr"/>
          <a:lstStyle/>
          <a:p>
            <a:pPr algn="ctr" indent="0" marL="0">
              <a:buNone/>
            </a:pPr>
            <a:r>
              <a:rPr lang="en-US" sz="1300" spc="150" kern="0" dirty="0">
                <a:solidFill>
                  <a:srgbClr val="86868B"/>
                </a:solidFill>
                <a:latin typeface="Noto Sans JP" pitchFamily="34" charset="0"/>
                <a:ea typeface="Noto Sans JP" pitchFamily="34" charset="-122"/>
                <a:cs typeface="Noto Sans JP" pitchFamily="34" charset="-120"/>
              </a:rPr>
              <a:t>Technical Research Report</a:t>
            </a:r>
            <a:endParaRPr lang="en-US" sz="1300" dirty="0"/>
          </a:p>
        </p:txBody>
      </p:sp>
      <p:sp>
        <p:nvSpPr>
          <p:cNvPr id="8" name="Text 3"/>
          <p:cNvSpPr txBox="1"/>
          <p:nvPr/>
        </p:nvSpPr>
        <p:spPr>
          <a:xfrm>
            <a:off x="1677924" y="2190902"/>
            <a:ext cx="8837676" cy="590702"/>
          </a:xfrm>
          <a:prstGeom prst="rect">
            <a:avLst/>
          </a:prstGeom>
          <a:noFill/>
          <a:ln/>
        </p:spPr>
        <p:txBody>
          <a:bodyPr wrap="square" lIns="0" tIns="0" rIns="0" bIns="0" rtlCol="0" anchor="ctr"/>
          <a:lstStyle/>
          <a:p>
            <a:pPr algn="ctr" indent="0" marL="0">
              <a:buNone/>
            </a:pPr>
            <a:r>
              <a:rPr lang="en-US" sz="4200" b="1" dirty="0">
                <a:solidFill>
                  <a:srgbClr val="1D1D1F"/>
                </a:solidFill>
                <a:latin typeface="Noto Sans JP" pitchFamily="34" charset="0"/>
                <a:ea typeface="Noto Sans JP" pitchFamily="34" charset="-122"/>
                <a:cs typeface="Noto Sans JP" pitchFamily="34" charset="-120"/>
              </a:rPr>
              <a:t>ローカルAI 技術調査レポート</a:t>
            </a:r>
            <a:endParaRPr lang="en-US" sz="4200" dirty="0"/>
          </a:p>
        </p:txBody>
      </p:sp>
      <p:sp>
        <p:nvSpPr>
          <p:cNvPr id="9" name="Text 4"/>
          <p:cNvSpPr txBox="1"/>
          <p:nvPr/>
        </p:nvSpPr>
        <p:spPr>
          <a:xfrm>
            <a:off x="2095805" y="2929738"/>
            <a:ext cx="8001000" cy="457200"/>
          </a:xfrm>
          <a:prstGeom prst="rect">
            <a:avLst/>
          </a:prstGeom>
          <a:noFill/>
          <a:ln/>
        </p:spPr>
        <p:txBody>
          <a:bodyPr wrap="square" lIns="0" tIns="0" rIns="0" bIns="0" rtlCol="0" anchor="ctr"/>
          <a:lstStyle/>
          <a:p>
            <a:pPr algn="ctr" indent="0" marL="0">
              <a:buNone/>
            </a:pPr>
            <a:r>
              <a:rPr lang="en-US" sz="2400" dirty="0">
                <a:solidFill>
                  <a:srgbClr val="424245"/>
                </a:solidFill>
                <a:latin typeface="Noto Sans JP" pitchFamily="34" charset="0"/>
                <a:ea typeface="Noto Sans JP" pitchFamily="34" charset="-122"/>
                <a:cs typeface="Noto Sans JP" pitchFamily="34" charset="-120"/>
              </a:rPr>
              <a:t>オンデバイス／ローカル推論の現実解と推奨スタック</a:t>
            </a:r>
            <a:endParaRPr lang="en-US" sz="2400" dirty="0"/>
          </a:p>
        </p:txBody>
      </p:sp>
      <p:pic>
        <p:nvPicPr>
          <p:cNvPr id="10" name="Image 3" descr="preencoded.png">    </p:cNvPr>
          <p:cNvPicPr>
            <a:picLocks noChangeAspect="1"/>
          </p:cNvPicPr>
          <p:nvPr/>
        </p:nvPicPr>
        <p:blipFill>
          <a:blip r:embed="rId4"/>
          <a:stretch>
            <a:fillRect/>
          </a:stretch>
        </p:blipFill>
        <p:spPr>
          <a:xfrm>
            <a:off x="3384194" y="3844138"/>
            <a:ext cx="533095" cy="314554"/>
          </a:xfrm>
          <a:prstGeom prst="rect">
            <a:avLst/>
          </a:prstGeom>
        </p:spPr>
      </p:pic>
      <p:sp>
        <p:nvSpPr>
          <p:cNvPr id="11" name="Text 5"/>
          <p:cNvSpPr/>
          <p:nvPr/>
        </p:nvSpPr>
        <p:spPr>
          <a:xfrm>
            <a:off x="3384194" y="3844138"/>
            <a:ext cx="534010" cy="3145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LLM</a:t>
            </a:r>
            <a:endParaRPr lang="en-US" sz="1000" dirty="0"/>
          </a:p>
        </p:txBody>
      </p:sp>
      <p:pic>
        <p:nvPicPr>
          <p:cNvPr id="12" name="Image 4" descr="preencoded.png">    </p:cNvPr>
          <p:cNvPicPr>
            <a:picLocks noChangeAspect="1"/>
          </p:cNvPicPr>
          <p:nvPr/>
        </p:nvPicPr>
        <p:blipFill>
          <a:blip r:embed="rId5"/>
          <a:stretch>
            <a:fillRect/>
          </a:stretch>
        </p:blipFill>
        <p:spPr>
          <a:xfrm>
            <a:off x="4005072" y="3844138"/>
            <a:ext cx="533095" cy="314554"/>
          </a:xfrm>
          <a:prstGeom prst="rect">
            <a:avLst/>
          </a:prstGeom>
        </p:spPr>
      </p:pic>
      <p:sp>
        <p:nvSpPr>
          <p:cNvPr id="13" name="Text 6"/>
          <p:cNvSpPr/>
          <p:nvPr/>
        </p:nvSpPr>
        <p:spPr>
          <a:xfrm>
            <a:off x="4005072" y="3844138"/>
            <a:ext cx="534010" cy="3145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VLM</a:t>
            </a:r>
            <a:endParaRPr lang="en-US" sz="1000" dirty="0"/>
          </a:p>
        </p:txBody>
      </p:sp>
      <p:pic>
        <p:nvPicPr>
          <p:cNvPr id="14" name="Image 5" descr="preencoded.png">    </p:cNvPr>
          <p:cNvPicPr>
            <a:picLocks noChangeAspect="1"/>
          </p:cNvPicPr>
          <p:nvPr/>
        </p:nvPicPr>
        <p:blipFill>
          <a:blip r:embed="rId6"/>
          <a:stretch>
            <a:fillRect/>
          </a:stretch>
        </p:blipFill>
        <p:spPr>
          <a:xfrm>
            <a:off x="4631436" y="3844138"/>
            <a:ext cx="523951" cy="314554"/>
          </a:xfrm>
          <a:prstGeom prst="rect">
            <a:avLst/>
          </a:prstGeom>
        </p:spPr>
      </p:pic>
      <p:sp>
        <p:nvSpPr>
          <p:cNvPr id="15" name="Text 7"/>
          <p:cNvSpPr/>
          <p:nvPr/>
        </p:nvSpPr>
        <p:spPr>
          <a:xfrm>
            <a:off x="4631436" y="3844138"/>
            <a:ext cx="523951" cy="3145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ASR</a:t>
            </a:r>
            <a:endParaRPr lang="en-US" sz="1000" dirty="0"/>
          </a:p>
        </p:txBody>
      </p:sp>
      <p:pic>
        <p:nvPicPr>
          <p:cNvPr id="16" name="Image 6" descr="preencoded.png">    </p:cNvPr>
          <p:cNvPicPr>
            <a:picLocks noChangeAspect="1"/>
          </p:cNvPicPr>
          <p:nvPr/>
        </p:nvPicPr>
        <p:blipFill>
          <a:blip r:embed="rId7"/>
          <a:stretch>
            <a:fillRect/>
          </a:stretch>
        </p:blipFill>
        <p:spPr>
          <a:xfrm>
            <a:off x="5244998" y="3844138"/>
            <a:ext cx="504749" cy="314554"/>
          </a:xfrm>
          <a:prstGeom prst="rect">
            <a:avLst/>
          </a:prstGeom>
        </p:spPr>
      </p:pic>
      <p:sp>
        <p:nvSpPr>
          <p:cNvPr id="17" name="Text 8"/>
          <p:cNvSpPr/>
          <p:nvPr/>
        </p:nvSpPr>
        <p:spPr>
          <a:xfrm>
            <a:off x="5244998" y="3844138"/>
            <a:ext cx="505663" cy="3145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TTS</a:t>
            </a:r>
            <a:endParaRPr lang="en-US" sz="1000" dirty="0"/>
          </a:p>
        </p:txBody>
      </p:sp>
      <p:pic>
        <p:nvPicPr>
          <p:cNvPr id="18" name="Image 7" descr="preencoded.png">    </p:cNvPr>
          <p:cNvPicPr>
            <a:picLocks noChangeAspect="1"/>
          </p:cNvPicPr>
          <p:nvPr/>
        </p:nvPicPr>
        <p:blipFill>
          <a:blip r:embed="rId8"/>
          <a:stretch>
            <a:fillRect/>
          </a:stretch>
        </p:blipFill>
        <p:spPr>
          <a:xfrm>
            <a:off x="5844845" y="3844138"/>
            <a:ext cx="533095" cy="314554"/>
          </a:xfrm>
          <a:prstGeom prst="rect">
            <a:avLst/>
          </a:prstGeom>
        </p:spPr>
      </p:pic>
      <p:sp>
        <p:nvSpPr>
          <p:cNvPr id="19" name="Text 9"/>
          <p:cNvSpPr/>
          <p:nvPr/>
        </p:nvSpPr>
        <p:spPr>
          <a:xfrm>
            <a:off x="5844845" y="3844138"/>
            <a:ext cx="534010" cy="3145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RAG</a:t>
            </a:r>
            <a:endParaRPr lang="en-US" sz="1000" dirty="0"/>
          </a:p>
        </p:txBody>
      </p:sp>
      <p:pic>
        <p:nvPicPr>
          <p:cNvPr id="20" name="Image 8" descr="preencoded.png">    </p:cNvPr>
          <p:cNvPicPr>
            <a:picLocks noChangeAspect="1"/>
          </p:cNvPicPr>
          <p:nvPr/>
        </p:nvPicPr>
        <p:blipFill>
          <a:blip r:embed="rId9"/>
          <a:stretch>
            <a:fillRect/>
          </a:stretch>
        </p:blipFill>
        <p:spPr>
          <a:xfrm>
            <a:off x="6467551" y="3844138"/>
            <a:ext cx="1095451" cy="314554"/>
          </a:xfrm>
          <a:prstGeom prst="rect">
            <a:avLst/>
          </a:prstGeom>
        </p:spPr>
      </p:pic>
      <p:sp>
        <p:nvSpPr>
          <p:cNvPr id="21" name="Text 10"/>
          <p:cNvSpPr/>
          <p:nvPr/>
        </p:nvSpPr>
        <p:spPr>
          <a:xfrm>
            <a:off x="6467551" y="3844138"/>
            <a:ext cx="1095451" cy="3145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Apple Silicon</a:t>
            </a:r>
            <a:endParaRPr lang="en-US" sz="1000" dirty="0"/>
          </a:p>
        </p:txBody>
      </p:sp>
      <p:pic>
        <p:nvPicPr>
          <p:cNvPr id="22" name="Image 9" descr="preencoded.png">    </p:cNvPr>
          <p:cNvPicPr>
            <a:picLocks noChangeAspect="1"/>
          </p:cNvPicPr>
          <p:nvPr/>
        </p:nvPicPr>
        <p:blipFill>
          <a:blip r:embed="rId10"/>
          <a:stretch>
            <a:fillRect/>
          </a:stretch>
        </p:blipFill>
        <p:spPr>
          <a:xfrm>
            <a:off x="7653528" y="3844138"/>
            <a:ext cx="1162202" cy="314554"/>
          </a:xfrm>
          <a:prstGeom prst="rect">
            <a:avLst/>
          </a:prstGeom>
        </p:spPr>
      </p:pic>
      <p:sp>
        <p:nvSpPr>
          <p:cNvPr id="23" name="Text 11"/>
          <p:cNvSpPr/>
          <p:nvPr/>
        </p:nvSpPr>
        <p:spPr>
          <a:xfrm>
            <a:off x="7653528" y="3844138"/>
            <a:ext cx="1162202" cy="3145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Windows GPU</a:t>
            </a:r>
            <a:endParaRPr lang="en-US" sz="1000" dirty="0"/>
          </a:p>
        </p:txBody>
      </p:sp>
      <p:sp>
        <p:nvSpPr>
          <p:cNvPr id="24" name="Shape 12"/>
          <p:cNvSpPr/>
          <p:nvPr/>
        </p:nvSpPr>
        <p:spPr>
          <a:xfrm>
            <a:off x="2190902" y="4463186"/>
            <a:ext cx="7810805" cy="1591056"/>
          </a:xfrm>
          <a:prstGeom prst="roundRect">
            <a:avLst>
              <a:gd name="adj" fmla="val 4130"/>
            </a:avLst>
          </a:prstGeom>
          <a:solidFill>
            <a:srgbClr val="F5F5F7"/>
          </a:solidFill>
          <a:ln/>
        </p:spPr>
      </p:sp>
      <p:sp>
        <p:nvSpPr>
          <p:cNvPr id="25" name="Shape 13"/>
          <p:cNvSpPr/>
          <p:nvPr/>
        </p:nvSpPr>
        <p:spPr>
          <a:xfrm>
            <a:off x="2190902" y="4463186"/>
            <a:ext cx="38405" cy="1591056"/>
          </a:xfrm>
          <a:prstGeom prst="roundRect">
            <a:avLst>
              <a:gd name="adj" fmla="val 171086"/>
            </a:avLst>
          </a:prstGeom>
          <a:solidFill>
            <a:srgbClr val="007AFF"/>
          </a:solidFill>
          <a:ln w="12700">
            <a:solidFill>
              <a:srgbClr val="007AFF">
                <a:alpha val="0"/>
              </a:srgbClr>
            </a:solidFill>
            <a:prstDash val="solid"/>
          </a:ln>
        </p:spPr>
      </p:sp>
      <p:sp>
        <p:nvSpPr>
          <p:cNvPr id="26" name="Text 14"/>
          <p:cNvSpPr txBox="1"/>
          <p:nvPr/>
        </p:nvSpPr>
        <p:spPr>
          <a:xfrm>
            <a:off x="2533802" y="4691786"/>
            <a:ext cx="7277710" cy="228600"/>
          </a:xfrm>
          <a:prstGeom prst="rect">
            <a:avLst/>
          </a:prstGeom>
          <a:noFill/>
          <a:ln/>
        </p:spPr>
        <p:txBody>
          <a:bodyPr wrap="square" lIns="0" tIns="0" rIns="0" bIns="0" rtlCol="0" anchor="ctr"/>
          <a:lstStyle/>
          <a:p>
            <a:pPr algn="l" indent="0" marL="0">
              <a:buNone/>
            </a:pPr>
            <a:r>
              <a:rPr lang="en-US" sz="1200" b="1" spc="75" kern="0" dirty="0">
                <a:solidFill>
                  <a:srgbClr val="007AFF"/>
                </a:solidFill>
                <a:latin typeface="Noto Sans JP" pitchFamily="34" charset="0"/>
                <a:ea typeface="Noto Sans JP" pitchFamily="34" charset="-122"/>
                <a:cs typeface="Noto Sans JP" pitchFamily="34" charset="-120"/>
              </a:rPr>
              <a:t>Report Purpose</a:t>
            </a:r>
            <a:endParaRPr lang="en-US" sz="1200" dirty="0"/>
          </a:p>
        </p:txBody>
      </p:sp>
      <p:sp>
        <p:nvSpPr>
          <p:cNvPr id="27" name="Text 15"/>
          <p:cNvSpPr txBox="1"/>
          <p:nvPr/>
        </p:nvSpPr>
        <p:spPr>
          <a:xfrm>
            <a:off x="2533802" y="4997196"/>
            <a:ext cx="7239305" cy="829361"/>
          </a:xfrm>
          <a:prstGeom prst="rect">
            <a:avLst/>
          </a:prstGeom>
          <a:noFill/>
          <a:ln/>
        </p:spPr>
        <p:txBody>
          <a:bodyPr wrap="square" lIns="0" tIns="0" rIns="0" bIns="0" rtlCol="0" anchor="t"/>
          <a:lstStyle/>
          <a:p>
            <a:pPr algn="l" indent="0" marL="0">
              <a:buNone/>
            </a:pPr>
            <a:r>
              <a:rPr lang="en-US" sz="1300" dirty="0">
                <a:solidFill>
                  <a:srgbClr val="1D1D1F"/>
                </a:solidFill>
                <a:latin typeface="Noto Sans JP" pitchFamily="34" charset="0"/>
                <a:ea typeface="Noto Sans JP" pitchFamily="34" charset="-122"/>
                <a:cs typeface="Noto Sans JP" pitchFamily="34" charset="-120"/>
              </a:rPr>
              <a:t> Apple SiliconおよびWindows環境におけるローカルAIの実運用ラインと推奨スタックを提示。</a:t>
            </a:r>
            <a:pPr algn="l" indent="0" marL="0">
              <a:buNone/>
            </a:pPr>
            <a:endParaRPr lang="en-US" sz="1300" dirty="0"/>
          </a:p>
          <a:p>
            <a:pPr algn="l" indent="0" marL="0">
              <a:buNone/>
            </a:pPr>
            <a:r>
              <a:rPr lang="en-US" sz="1300" dirty="0">
                <a:solidFill>
                  <a:srgbClr val="1D1D1F"/>
                </a:solidFill>
                <a:latin typeface="Noto Sans JP" pitchFamily="34" charset="0"/>
                <a:ea typeface="Noto Sans JP" pitchFamily="34" charset="-122"/>
                <a:cs typeface="Noto Sans JP" pitchFamily="34" charset="-120"/>
              </a:rPr>
              <a:t> 「意思決定のための要点」と「根拠となる完全な技術詳細」を二層構造で網羅。 </a:t>
            </a:r>
            <a:endParaRPr lang="en-US" sz="1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1D1D1F"/>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D1D1F"/>
          </a:solidFill>
          <a:ln w="12700">
            <a:solidFill>
              <a:srgbClr val="FFFFFF">
                <a:alpha val="0"/>
              </a:srgbClr>
            </a:solidFill>
            <a:prstDash val="solid"/>
          </a:ln>
        </p:spPr>
      </p:sp>
      <p:pic>
        <p:nvPicPr>
          <p:cNvPr id="4" name="Image 0" descr="preencoded.png">    </p:cNvPr>
          <p:cNvPicPr>
            <a:picLocks noChangeAspect="1"/>
          </p:cNvPicPr>
          <p:nvPr/>
        </p:nvPicPr>
        <p:blipFill>
          <a:blip r:embed="rId1"/>
          <a:srcRect l="0" r="0" t="0" b="0"/>
          <a:stretch/>
        </p:blipFill>
        <p:spPr>
          <a:xfrm>
            <a:off x="9810598" y="4476902"/>
            <a:ext cx="2857500" cy="2857500"/>
          </a:xfrm>
          <a:prstGeom prst="rect">
            <a:avLst/>
          </a:prstGeom>
        </p:spPr>
      </p:pic>
      <p:sp>
        <p:nvSpPr>
          <p:cNvPr id="5" name="Shape 2"/>
          <p:cNvSpPr/>
          <p:nvPr/>
        </p:nvSpPr>
        <p:spPr>
          <a:xfrm>
            <a:off x="5486400" y="0"/>
            <a:ext cx="6705295" cy="6858000"/>
          </a:xfrm>
          <a:prstGeom prst="rect">
            <a:avLst/>
          </a:prstGeom>
          <a:solidFill>
            <a:srgbClr val="1D1D1F"/>
          </a:solidFill>
          <a:ln w="12700">
            <a:solidFill>
              <a:srgbClr val="FFFFFF">
                <a:alpha val="0"/>
              </a:srgbClr>
            </a:solidFill>
            <a:prstDash val="solid"/>
          </a:ln>
        </p:spPr>
      </p:sp>
      <p:sp>
        <p:nvSpPr>
          <p:cNvPr id="6" name="Shape 3"/>
          <p:cNvSpPr/>
          <p:nvPr/>
        </p:nvSpPr>
        <p:spPr>
          <a:xfrm>
            <a:off x="0" y="0"/>
            <a:ext cx="5486400" cy="6858000"/>
          </a:xfrm>
          <a:prstGeom prst="rect">
            <a:avLst/>
          </a:prstGeom>
          <a:solidFill>
            <a:srgbClr val="000000"/>
          </a:solidFill>
          <a:ln w="12700">
            <a:solidFill>
              <a:srgbClr val="FFFFFF">
                <a:alpha val="0"/>
              </a:srgbClr>
            </a:solidFill>
            <a:prstDash val="solid"/>
          </a:ln>
        </p:spPr>
      </p:sp>
      <p:sp>
        <p:nvSpPr>
          <p:cNvPr id="7" name="Text 4"/>
          <p:cNvSpPr txBox="1"/>
          <p:nvPr/>
        </p:nvSpPr>
        <p:spPr>
          <a:xfrm>
            <a:off x="761695" y="1499616"/>
            <a:ext cx="4153205" cy="1143000"/>
          </a:xfrm>
          <a:prstGeom prst="rect">
            <a:avLst/>
          </a:prstGeom>
          <a:noFill/>
          <a:ln/>
        </p:spPr>
        <p:txBody>
          <a:bodyPr wrap="square" lIns="0" tIns="0" rIns="0" bIns="0" rtlCol="0" anchor="ctr"/>
          <a:lstStyle/>
          <a:p>
            <a:pPr algn="l" indent="0" marL="0">
              <a:buNone/>
            </a:pPr>
            <a:r>
              <a:rPr lang="en-US" sz="9000" b="1" dirty="0">
                <a:solidFill>
                  <a:srgbClr val="333336"/>
                </a:solidFill>
                <a:latin typeface="Helvetica Neue" pitchFamily="34" charset="0"/>
                <a:ea typeface="Helvetica Neue" pitchFamily="34" charset="-122"/>
                <a:cs typeface="Helvetica Neue" pitchFamily="34" charset="-120"/>
              </a:rPr>
              <a:t>04</a:t>
            </a:r>
            <a:endParaRPr lang="en-US" sz="9000" dirty="0"/>
          </a:p>
        </p:txBody>
      </p:sp>
      <p:pic>
        <p:nvPicPr>
          <p:cNvPr id="8" name="Image 1" descr="preencoded.png">    </p:cNvPr>
          <p:cNvPicPr>
            <a:picLocks noChangeAspect="1"/>
          </p:cNvPicPr>
          <p:nvPr/>
        </p:nvPicPr>
        <p:blipFill>
          <a:blip r:embed="rId2"/>
          <a:srcRect l="0" r="0" t="-420" b="-420"/>
          <a:stretch/>
        </p:blipFill>
        <p:spPr>
          <a:xfrm>
            <a:off x="761695" y="2832811"/>
            <a:ext cx="761695" cy="57607"/>
          </a:xfrm>
          <a:prstGeom prst="rect">
            <a:avLst/>
          </a:prstGeom>
        </p:spPr>
      </p:pic>
      <p:sp>
        <p:nvSpPr>
          <p:cNvPr id="9" name="Text 5"/>
          <p:cNvSpPr txBox="1"/>
          <p:nvPr/>
        </p:nvSpPr>
        <p:spPr>
          <a:xfrm>
            <a:off x="761695" y="3270809"/>
            <a:ext cx="4121201" cy="1181405"/>
          </a:xfrm>
          <a:prstGeom prst="rect">
            <a:avLst/>
          </a:prstGeom>
          <a:noFill/>
          <a:ln/>
        </p:spPr>
        <p:txBody>
          <a:bodyPr wrap="square" lIns="0" tIns="0" rIns="0" bIns="0" rtlCol="0" anchor="t"/>
          <a:lstStyle/>
          <a:p>
            <a:pPr algn="l" indent="0" marL="0">
              <a:buNone/>
            </a:pPr>
            <a:r>
              <a:rPr lang="en-US" sz="4200" b="1" spc="-84" kern="0" dirty="0">
                <a:solidFill>
                  <a:srgbClr val="FFFFFF"/>
                </a:solidFill>
                <a:latin typeface="Noto Sans JP" pitchFamily="34" charset="0"/>
                <a:ea typeface="Noto Sans JP" pitchFamily="34" charset="-122"/>
                <a:cs typeface="Noto Sans JP" pitchFamily="34" charset="-120"/>
              </a:rPr>
              <a:t>ローカルAI</a:t>
            </a:r>
            <a:pPr algn="l" indent="0" marL="0">
              <a:buNone/>
            </a:pPr>
            <a:endParaRPr lang="en-US" sz="4200" dirty="0"/>
          </a:p>
          <a:p>
            <a:pPr algn="l" indent="0" marL="0">
              <a:buNone/>
            </a:pPr>
            <a:r>
              <a:rPr lang="en-US" sz="4200" b="1" spc="-84" kern="0" dirty="0">
                <a:solidFill>
                  <a:srgbClr val="FFFFFF"/>
                </a:solidFill>
                <a:latin typeface="Noto Sans JP" pitchFamily="34" charset="0"/>
                <a:ea typeface="Noto Sans JP" pitchFamily="34" charset="-122"/>
                <a:cs typeface="Noto Sans JP" pitchFamily="34" charset="-120"/>
              </a:rPr>
              <a:t>ランドスケープ</a:t>
            </a:r>
            <a:endParaRPr lang="en-US" sz="4200" dirty="0"/>
          </a:p>
        </p:txBody>
      </p:sp>
      <p:sp>
        <p:nvSpPr>
          <p:cNvPr id="10" name="Text 6"/>
          <p:cNvSpPr txBox="1"/>
          <p:nvPr/>
        </p:nvSpPr>
        <p:spPr>
          <a:xfrm>
            <a:off x="761695" y="4672584"/>
            <a:ext cx="4048963" cy="685800"/>
          </a:xfrm>
          <a:prstGeom prst="rect">
            <a:avLst/>
          </a:prstGeom>
          <a:noFill/>
          <a:ln/>
        </p:spPr>
        <p:txBody>
          <a:bodyPr wrap="square" lIns="0" tIns="0" rIns="0" bIns="0" rtlCol="0" anchor="t"/>
          <a:lstStyle/>
          <a:p>
            <a:pPr algn="l" indent="0" marL="0">
              <a:buNone/>
            </a:pPr>
            <a:r>
              <a:rPr lang="en-US" sz="1800" dirty="0">
                <a:solidFill>
                  <a:srgbClr val="86868B"/>
                </a:solidFill>
                <a:latin typeface="Noto Sans JP" pitchFamily="34" charset="0"/>
                <a:ea typeface="Noto Sans JP" pitchFamily="34" charset="-122"/>
                <a:cs typeface="Noto Sans JP" pitchFamily="34" charset="-120"/>
              </a:rPr>
              <a:t>オンデバイス実行環境の</a:t>
            </a:r>
            <a:pPr algn="l" indent="0" marL="0">
              <a:buNone/>
            </a:pPr>
            <a:endParaRPr lang="en-US" sz="1800" dirty="0"/>
          </a:p>
          <a:p>
            <a:pPr algn="l" indent="0" marL="0">
              <a:buNone/>
            </a:pPr>
            <a:r>
              <a:rPr lang="en-US" sz="1800" dirty="0">
                <a:solidFill>
                  <a:srgbClr val="86868B"/>
                </a:solidFill>
                <a:latin typeface="Noto Sans JP" pitchFamily="34" charset="0"/>
                <a:ea typeface="Noto Sans JP" pitchFamily="34" charset="-122"/>
                <a:cs typeface="Noto Sans JP" pitchFamily="34" charset="-120"/>
              </a:rPr>
              <a:t>全体像と技術スタック</a:t>
            </a:r>
            <a:endParaRPr lang="en-US" sz="1800" dirty="0"/>
          </a:p>
        </p:txBody>
      </p:sp>
      <p:sp>
        <p:nvSpPr>
          <p:cNvPr id="11" name="Text 7"/>
          <p:cNvSpPr txBox="1"/>
          <p:nvPr/>
        </p:nvSpPr>
        <p:spPr>
          <a:xfrm>
            <a:off x="6248095" y="1047902"/>
            <a:ext cx="5296205" cy="228600"/>
          </a:xfrm>
          <a:prstGeom prst="rect">
            <a:avLst/>
          </a:prstGeom>
          <a:noFill/>
          <a:ln/>
        </p:spPr>
        <p:txBody>
          <a:bodyPr wrap="square" lIns="0" tIns="0" rIns="0" bIns="0" rtlCol="0" anchor="ctr"/>
          <a:lstStyle/>
          <a:p>
            <a:pPr algn="l" indent="0" marL="0">
              <a:buNone/>
            </a:pPr>
            <a:r>
              <a:rPr lang="en-US" sz="1200" b="1" spc="150" kern="0" dirty="0">
                <a:solidFill>
                  <a:srgbClr val="007AFF"/>
                </a:solidFill>
                <a:latin typeface="Noto Sans JP" pitchFamily="34" charset="0"/>
                <a:ea typeface="Noto Sans JP" pitchFamily="34" charset="-122"/>
                <a:cs typeface="Noto Sans JP" pitchFamily="34" charset="-120"/>
              </a:rPr>
              <a:t>KEY TAKEAWAYS</a:t>
            </a:r>
            <a:endParaRPr lang="en-US" sz="1200" dirty="0"/>
          </a:p>
        </p:txBody>
      </p:sp>
      <p:pic>
        <p:nvPicPr>
          <p:cNvPr id="12" name="Image 2" descr="preencoded.png">    </p:cNvPr>
          <p:cNvPicPr>
            <a:picLocks noChangeAspect="1"/>
          </p:cNvPicPr>
          <p:nvPr/>
        </p:nvPicPr>
        <p:blipFill>
          <a:blip r:embed="rId3"/>
          <a:srcRect l="0" r="0" t="0" b="0"/>
          <a:stretch/>
        </p:blipFill>
        <p:spPr>
          <a:xfrm>
            <a:off x="6248095" y="1466698"/>
            <a:ext cx="5181905" cy="3629254"/>
          </a:xfrm>
          <a:prstGeom prst="rect">
            <a:avLst/>
          </a:prstGeom>
        </p:spPr>
      </p:pic>
      <p:sp>
        <p:nvSpPr>
          <p:cNvPr id="13" name="Text 8"/>
          <p:cNvSpPr txBox="1"/>
          <p:nvPr/>
        </p:nvSpPr>
        <p:spPr>
          <a:xfrm>
            <a:off x="6810451" y="1752905"/>
            <a:ext cx="4525366"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 本章の要点 </a:t>
            </a:r>
            <a:endParaRPr lang="en-US" sz="1500" dirty="0"/>
          </a:p>
        </p:txBody>
      </p:sp>
      <p:pic>
        <p:nvPicPr>
          <p:cNvPr id="14" name="Image 3" descr="preencoded.png">    </p:cNvPr>
          <p:cNvPicPr>
            <a:picLocks noChangeAspect="1"/>
          </p:cNvPicPr>
          <p:nvPr/>
        </p:nvPicPr>
        <p:blipFill>
          <a:blip r:embed="rId4"/>
          <a:srcRect l="0" r="0" t="0" b="0"/>
          <a:stretch/>
        </p:blipFill>
        <p:spPr>
          <a:xfrm>
            <a:off x="6572707" y="1800454"/>
            <a:ext cx="142646" cy="190195"/>
          </a:xfrm>
          <a:prstGeom prst="rect">
            <a:avLst/>
          </a:prstGeom>
        </p:spPr>
      </p:pic>
      <p:sp>
        <p:nvSpPr>
          <p:cNvPr id="15" name="Text 9"/>
          <p:cNvSpPr txBox="1"/>
          <p:nvPr/>
        </p:nvSpPr>
        <p:spPr>
          <a:xfrm>
            <a:off x="6801307" y="2190902"/>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テキストLLMの二大潮流：</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GGUF（llama.cpp系）とGPU量子化形式（GPTQ/AWQ/EXL2等）に大別されます。 </a:t>
            </a:r>
            <a:endParaRPr lang="en-US" sz="1300" dirty="0"/>
          </a:p>
        </p:txBody>
      </p:sp>
      <p:pic>
        <p:nvPicPr>
          <p:cNvPr id="16" name="Image 4" descr="preencoded.png">    </p:cNvPr>
          <p:cNvPicPr>
            <a:picLocks noChangeAspect="1"/>
          </p:cNvPicPr>
          <p:nvPr/>
        </p:nvPicPr>
        <p:blipFill>
          <a:blip r:embed="rId5"/>
          <a:srcRect l="0" r="0" t="-1100" b="-1100"/>
          <a:stretch/>
        </p:blipFill>
        <p:spPr>
          <a:xfrm>
            <a:off x="6572707" y="2238451"/>
            <a:ext cx="114300" cy="133502"/>
          </a:xfrm>
          <a:prstGeom prst="rect">
            <a:avLst/>
          </a:prstGeom>
        </p:spPr>
      </p:pic>
      <p:sp>
        <p:nvSpPr>
          <p:cNvPr id="17" name="Text 10"/>
          <p:cNvSpPr txBox="1"/>
          <p:nvPr/>
        </p:nvSpPr>
        <p:spPr>
          <a:xfrm>
            <a:off x="6801307" y="3114446"/>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プラットフォームの最適解：</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macOSはMetal/Unified Memory、WindowsはOllama/LM Studioが実務的選択肢です。 </a:t>
            </a:r>
            <a:endParaRPr lang="en-US" sz="1300" dirty="0"/>
          </a:p>
        </p:txBody>
      </p:sp>
      <p:pic>
        <p:nvPicPr>
          <p:cNvPr id="18" name="Image 5" descr="preencoded.png">    </p:cNvPr>
          <p:cNvPicPr>
            <a:picLocks noChangeAspect="1"/>
          </p:cNvPicPr>
          <p:nvPr/>
        </p:nvPicPr>
        <p:blipFill>
          <a:blip r:embed="rId6"/>
          <a:srcRect l="0" r="0" t="-1100" b="-1100"/>
          <a:stretch/>
        </p:blipFill>
        <p:spPr>
          <a:xfrm>
            <a:off x="6572707" y="3161995"/>
            <a:ext cx="114300" cy="133502"/>
          </a:xfrm>
          <a:prstGeom prst="rect">
            <a:avLst/>
          </a:prstGeom>
        </p:spPr>
      </p:pic>
      <p:sp>
        <p:nvSpPr>
          <p:cNvPr id="19" name="Text 11"/>
          <p:cNvSpPr txBox="1"/>
          <p:nvPr/>
        </p:nvSpPr>
        <p:spPr>
          <a:xfrm>
            <a:off x="6801307" y="4038905"/>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構成要素の多様性：</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LLMだけでなく、ASR/TTS/VLM/RAG/Agentまで網羅的にマップ化します。 </a:t>
            </a:r>
            <a:endParaRPr lang="en-US" sz="1300" dirty="0"/>
          </a:p>
        </p:txBody>
      </p:sp>
      <p:pic>
        <p:nvPicPr>
          <p:cNvPr id="20" name="Image 6" descr="preencoded.png">    </p:cNvPr>
          <p:cNvPicPr>
            <a:picLocks noChangeAspect="1"/>
          </p:cNvPicPr>
          <p:nvPr/>
        </p:nvPicPr>
        <p:blipFill>
          <a:blip r:embed="rId7"/>
          <a:srcRect l="0" r="0" t="-1100" b="-1100"/>
          <a:stretch/>
        </p:blipFill>
        <p:spPr>
          <a:xfrm>
            <a:off x="6572707" y="4086454"/>
            <a:ext cx="114300" cy="133502"/>
          </a:xfrm>
          <a:prstGeom prst="rect">
            <a:avLst/>
          </a:prstGeom>
        </p:spPr>
      </p:pic>
      <p:pic>
        <p:nvPicPr>
          <p:cNvPr id="21" name="Image 7" descr="preencoded.png">    </p:cNvPr>
          <p:cNvPicPr>
            <a:picLocks noChangeAspect="1"/>
          </p:cNvPicPr>
          <p:nvPr/>
        </p:nvPicPr>
        <p:blipFill>
          <a:blip r:embed="rId8"/>
          <a:stretch>
            <a:fillRect/>
          </a:stretch>
        </p:blipFill>
        <p:spPr>
          <a:xfrm>
            <a:off x="6248095" y="5477256"/>
            <a:ext cx="1257300" cy="333756"/>
          </a:xfrm>
          <a:prstGeom prst="rect">
            <a:avLst/>
          </a:prstGeom>
        </p:spPr>
      </p:pic>
      <p:sp>
        <p:nvSpPr>
          <p:cNvPr id="22" name="Text 12"/>
          <p:cNvSpPr/>
          <p:nvPr/>
        </p:nvSpPr>
        <p:spPr>
          <a:xfrm>
            <a:off x="6248095" y="5477256"/>
            <a:ext cx="1257300"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カテゴリ網羅図</a:t>
            </a:r>
            <a:endParaRPr lang="en-US" sz="1000" dirty="0"/>
          </a:p>
        </p:txBody>
      </p:sp>
      <p:pic>
        <p:nvPicPr>
          <p:cNvPr id="23" name="Image 8" descr="preencoded.png">    </p:cNvPr>
          <p:cNvPicPr>
            <a:picLocks noChangeAspect="1"/>
          </p:cNvPicPr>
          <p:nvPr/>
        </p:nvPicPr>
        <p:blipFill>
          <a:blip r:embed="rId9"/>
          <a:stretch>
            <a:fillRect/>
          </a:stretch>
        </p:blipFill>
        <p:spPr>
          <a:xfrm>
            <a:off x="7619695" y="5477256"/>
            <a:ext cx="990295" cy="333756"/>
          </a:xfrm>
          <a:prstGeom prst="rect">
            <a:avLst/>
          </a:prstGeom>
        </p:spPr>
      </p:pic>
      <p:sp>
        <p:nvSpPr>
          <p:cNvPr id="24" name="Text 13"/>
          <p:cNvSpPr/>
          <p:nvPr/>
        </p:nvSpPr>
        <p:spPr>
          <a:xfrm>
            <a:off x="7619695" y="5477256"/>
            <a:ext cx="991210"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代表モデル</a:t>
            </a:r>
            <a:endParaRPr lang="en-US" sz="1000" dirty="0"/>
          </a:p>
        </p:txBody>
      </p:sp>
      <p:pic>
        <p:nvPicPr>
          <p:cNvPr id="25" name="Image 9" descr="preencoded.png">    </p:cNvPr>
          <p:cNvPicPr>
            <a:picLocks noChangeAspect="1"/>
          </p:cNvPicPr>
          <p:nvPr/>
        </p:nvPicPr>
        <p:blipFill>
          <a:blip r:embed="rId10"/>
          <a:stretch>
            <a:fillRect/>
          </a:stretch>
        </p:blipFill>
        <p:spPr>
          <a:xfrm>
            <a:off x="8725205" y="5477256"/>
            <a:ext cx="990295" cy="333756"/>
          </a:xfrm>
          <a:prstGeom prst="rect">
            <a:avLst/>
          </a:prstGeom>
        </p:spPr>
      </p:pic>
      <p:sp>
        <p:nvSpPr>
          <p:cNvPr id="26" name="Text 14"/>
          <p:cNvSpPr/>
          <p:nvPr/>
        </p:nvSpPr>
        <p:spPr>
          <a:xfrm>
            <a:off x="8725205" y="5477256"/>
            <a:ext cx="991210"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ランタイム</a:t>
            </a:r>
            <a:endParaRPr lang="en-US" sz="1000" dirty="0"/>
          </a:p>
        </p:txBody>
      </p:sp>
      <p:pic>
        <p:nvPicPr>
          <p:cNvPr id="27" name="Image 10" descr="preencoded.png">    </p:cNvPr>
          <p:cNvPicPr>
            <a:picLocks noChangeAspect="1"/>
          </p:cNvPicPr>
          <p:nvPr/>
        </p:nvPicPr>
        <p:blipFill>
          <a:blip r:embed="rId11"/>
          <a:stretch>
            <a:fillRect/>
          </a:stretch>
        </p:blipFill>
        <p:spPr>
          <a:xfrm>
            <a:off x="9827057" y="5477256"/>
            <a:ext cx="724205" cy="333756"/>
          </a:xfrm>
          <a:prstGeom prst="rect">
            <a:avLst/>
          </a:prstGeom>
        </p:spPr>
      </p:pic>
      <p:sp>
        <p:nvSpPr>
          <p:cNvPr id="28" name="Text 15"/>
          <p:cNvSpPr/>
          <p:nvPr/>
        </p:nvSpPr>
        <p:spPr>
          <a:xfrm>
            <a:off x="9827057" y="5477256"/>
            <a:ext cx="724205"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主用途</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F5F5F7"/>
          </a:solidFill>
          <a:ln/>
        </p:spPr>
      </p:sp>
      <p:sp>
        <p:nvSpPr>
          <p:cNvPr id="5" name="Shape 3"/>
          <p:cNvSpPr/>
          <p:nvPr/>
        </p:nvSpPr>
        <p:spPr>
          <a:xfrm>
            <a:off x="0" y="75255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685" r="-685" t="0" b="0"/>
          <a:stretch/>
        </p:blipFill>
        <p:spPr>
          <a:xfrm>
            <a:off x="457200" y="243230"/>
            <a:ext cx="304495" cy="267005"/>
          </a:xfrm>
          <a:prstGeom prst="rect">
            <a:avLst/>
          </a:prstGeom>
        </p:spPr>
      </p:pic>
      <p:sp>
        <p:nvSpPr>
          <p:cNvPr id="7" name="Text 4"/>
          <p:cNvSpPr txBox="1"/>
          <p:nvPr/>
        </p:nvSpPr>
        <p:spPr>
          <a:xfrm>
            <a:off x="914400" y="176479"/>
            <a:ext cx="3431743"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ローカルAIランドスケープ</a:t>
            </a:r>
            <a:endParaRPr lang="en-US" sz="2100" dirty="0"/>
          </a:p>
        </p:txBody>
      </p:sp>
      <p:sp>
        <p:nvSpPr>
          <p:cNvPr id="8" name="Text 5"/>
          <p:cNvSpPr txBox="1"/>
          <p:nvPr/>
        </p:nvSpPr>
        <p:spPr>
          <a:xfrm>
            <a:off x="8385048" y="261518"/>
            <a:ext cx="3543300"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カテゴリ網羅・代表モデルとランタイムの関係図</a:t>
            </a:r>
            <a:endParaRPr lang="en-US" sz="1200" dirty="0"/>
          </a:p>
        </p:txBody>
      </p:sp>
      <p:pic>
        <p:nvPicPr>
          <p:cNvPr id="9" name="Image 1" descr="preencoded.png">    </p:cNvPr>
          <p:cNvPicPr>
            <a:picLocks noChangeAspect="1"/>
          </p:cNvPicPr>
          <p:nvPr/>
        </p:nvPicPr>
        <p:blipFill>
          <a:blip r:embed="rId2"/>
          <a:srcRect l="-2" r="-2" t="0" b="0"/>
          <a:stretch/>
        </p:blipFill>
        <p:spPr>
          <a:xfrm>
            <a:off x="457200" y="952805"/>
            <a:ext cx="11277295" cy="5333695"/>
          </a:xfrm>
          <a:prstGeom prst="rect">
            <a:avLst/>
          </a:prstGeom>
        </p:spPr>
      </p:pic>
      <p:sp>
        <p:nvSpPr>
          <p:cNvPr id="10" name="Shape 6"/>
          <p:cNvSpPr/>
          <p:nvPr/>
        </p:nvSpPr>
        <p:spPr>
          <a:xfrm>
            <a:off x="0" y="6476695"/>
            <a:ext cx="12191695" cy="381305"/>
          </a:xfrm>
          <a:prstGeom prst="rect">
            <a:avLst/>
          </a:prstGeom>
          <a:solidFill>
            <a:srgbClr val="FFFFFF"/>
          </a:solidFill>
          <a:ln/>
        </p:spPr>
      </p:sp>
      <p:sp>
        <p:nvSpPr>
          <p:cNvPr id="11" name="Shape 7"/>
          <p:cNvSpPr/>
          <p:nvPr/>
        </p:nvSpPr>
        <p:spPr>
          <a:xfrm>
            <a:off x="0" y="6476695"/>
            <a:ext cx="12191695" cy="9144"/>
          </a:xfrm>
          <a:prstGeom prst="rect">
            <a:avLst/>
          </a:prstGeom>
          <a:solidFill>
            <a:srgbClr val="E5E5E5"/>
          </a:solidFill>
          <a:ln w="12700">
            <a:solidFill>
              <a:srgbClr val="E5E5E5">
                <a:alpha val="0"/>
              </a:srgbClr>
            </a:solidFill>
            <a:prstDash val="solid"/>
          </a:ln>
        </p:spPr>
      </p:sp>
      <p:sp>
        <p:nvSpPr>
          <p:cNvPr id="12" name="Text 8"/>
          <p:cNvSpPr txBox="1"/>
          <p:nvPr/>
        </p:nvSpPr>
        <p:spPr>
          <a:xfrm>
            <a:off x="457200" y="6586423"/>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13" name="Text 9"/>
          <p:cNvSpPr txBox="1"/>
          <p:nvPr/>
        </p:nvSpPr>
        <p:spPr>
          <a:xfrm>
            <a:off x="11385194" y="6586423"/>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11 / 80</a:t>
            </a:r>
            <a:endParaRPr lang="en-US" sz="900" dirty="0"/>
          </a:p>
        </p:txBody>
      </p:sp>
      <p:sp>
        <p:nvSpPr>
          <p:cNvPr id="14" name="Shape 10"/>
          <p:cNvSpPr/>
          <p:nvPr/>
        </p:nvSpPr>
        <p:spPr>
          <a:xfrm>
            <a:off x="457200" y="952805"/>
            <a:ext cx="11277295" cy="685800"/>
          </a:xfrm>
          <a:prstGeom prst="roundRect">
            <a:avLst>
              <a:gd name="adj" fmla="val 7407"/>
            </a:avLst>
          </a:prstGeom>
          <a:solidFill>
            <a:srgbClr val="FFFFFF">
              <a:alpha val="90000"/>
            </a:srgbClr>
          </a:solidFill>
          <a:ln/>
        </p:spPr>
      </p:sp>
      <p:sp>
        <p:nvSpPr>
          <p:cNvPr id="15" name="Shape 11"/>
          <p:cNvSpPr/>
          <p:nvPr/>
        </p:nvSpPr>
        <p:spPr>
          <a:xfrm>
            <a:off x="457200" y="952805"/>
            <a:ext cx="38405" cy="685800"/>
          </a:xfrm>
          <a:prstGeom prst="roundRect">
            <a:avLst>
              <a:gd name="adj" fmla="val 132274"/>
            </a:avLst>
          </a:prstGeom>
          <a:solidFill>
            <a:srgbClr val="007AFF"/>
          </a:solidFill>
          <a:ln w="12700">
            <a:solidFill>
              <a:srgbClr val="007AFF">
                <a:alpha val="0"/>
              </a:srgbClr>
            </a:solidFill>
            <a:prstDash val="solid"/>
          </a:ln>
        </p:spPr>
      </p:sp>
      <p:sp>
        <p:nvSpPr>
          <p:cNvPr id="16" name="Text 12"/>
          <p:cNvSpPr txBox="1"/>
          <p:nvPr/>
        </p:nvSpPr>
        <p:spPr>
          <a:xfrm>
            <a:off x="685800" y="1067105"/>
            <a:ext cx="10935310" cy="457200"/>
          </a:xfrm>
          <a:prstGeom prst="rect">
            <a:avLst/>
          </a:prstGeom>
          <a:noFill/>
          <a:ln/>
        </p:spPr>
        <p:txBody>
          <a:bodyPr wrap="square" lIns="0" tIns="0" rIns="0" bIns="0" rtlCol="0" anchor="t"/>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 結論：ローカルAIは9カテゴリ（LLM/VLM/ASR/TTS/Embedding/OCR/画像生成/Agent/音声前処理）で構成され、</a:t>
            </a:r>
            <a:pPr algn="l" indent="0" marL="0">
              <a:buNone/>
            </a:pPr>
            <a:endParaRPr lang="en-US" sz="1200" dirty="0"/>
          </a:p>
          <a:p>
            <a:pPr algn="l" indent="0" marL="0">
              <a:buNone/>
            </a:pPr>
            <a:r>
              <a:rPr lang="en-US" sz="1200" b="1" dirty="0">
                <a:solidFill>
                  <a:srgbClr val="1D1D1F"/>
                </a:solidFill>
                <a:latin typeface="Noto Sans JP" pitchFamily="34" charset="0"/>
                <a:ea typeface="Noto Sans JP" pitchFamily="34" charset="-122"/>
                <a:cs typeface="Noto Sans JP" pitchFamily="34" charset="-120"/>
              </a:rPr>
              <a:t> モデル系とランタイム系が実務上の結節点となります。 </a:t>
            </a:r>
            <a:endParaRPr lang="en-US" sz="1200" dirty="0"/>
          </a:p>
        </p:txBody>
      </p:sp>
      <p:sp>
        <p:nvSpPr>
          <p:cNvPr id="17" name="Shape 13"/>
          <p:cNvSpPr/>
          <p:nvPr/>
        </p:nvSpPr>
        <p:spPr>
          <a:xfrm>
            <a:off x="7968996" y="5905195"/>
            <a:ext cx="3771900" cy="381305"/>
          </a:xfrm>
          <a:prstGeom prst="roundRect">
            <a:avLst>
              <a:gd name="adj" fmla="val 47962"/>
            </a:avLst>
          </a:prstGeom>
          <a:solidFill>
            <a:srgbClr val="FFFFFF">
              <a:alpha val="90000"/>
            </a:srgbClr>
          </a:solidFill>
          <a:ln w="12700">
            <a:solidFill>
              <a:srgbClr val="E5E5E5"/>
            </a:solidFill>
            <a:prstDash val="solid"/>
          </a:ln>
        </p:spPr>
      </p:sp>
      <p:sp>
        <p:nvSpPr>
          <p:cNvPr id="18" name="Shape 14"/>
          <p:cNvSpPr/>
          <p:nvPr/>
        </p:nvSpPr>
        <p:spPr>
          <a:xfrm>
            <a:off x="8120786" y="6038698"/>
            <a:ext cx="114300" cy="114300"/>
          </a:xfrm>
          <a:prstGeom prst="roundRect">
            <a:avLst>
              <a:gd name="adj" fmla="val 133333"/>
            </a:avLst>
          </a:prstGeom>
          <a:solidFill>
            <a:srgbClr val="007AFF"/>
          </a:solidFill>
          <a:ln w="12700">
            <a:solidFill>
              <a:srgbClr val="FFFFFF">
                <a:alpha val="0"/>
              </a:srgbClr>
            </a:solidFill>
            <a:prstDash val="solid"/>
          </a:ln>
        </p:spPr>
      </p:sp>
      <p:sp>
        <p:nvSpPr>
          <p:cNvPr id="19" name="Text 15"/>
          <p:cNvSpPr txBox="1"/>
          <p:nvPr/>
        </p:nvSpPr>
        <p:spPr>
          <a:xfrm>
            <a:off x="8292694" y="6010351"/>
            <a:ext cx="1144829" cy="171907"/>
          </a:xfrm>
          <a:prstGeom prst="rect">
            <a:avLst/>
          </a:prstGeom>
          <a:noFill/>
          <a:ln/>
        </p:spPr>
        <p:txBody>
          <a:bodyPr wrap="square" lIns="0" tIns="0" rIns="0" bIns="0" rtlCol="0" anchor="ctr"/>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Core (AI Category)</a:t>
            </a:r>
            <a:endParaRPr lang="en-US" sz="900" dirty="0"/>
          </a:p>
        </p:txBody>
      </p:sp>
      <p:sp>
        <p:nvSpPr>
          <p:cNvPr id="20" name="Shape 16"/>
          <p:cNvSpPr/>
          <p:nvPr/>
        </p:nvSpPr>
        <p:spPr>
          <a:xfrm>
            <a:off x="9391802" y="6038698"/>
            <a:ext cx="114300" cy="114300"/>
          </a:xfrm>
          <a:prstGeom prst="roundRect">
            <a:avLst>
              <a:gd name="adj" fmla="val 133333"/>
            </a:avLst>
          </a:prstGeom>
          <a:solidFill>
            <a:srgbClr val="34C759"/>
          </a:solidFill>
          <a:ln w="12700">
            <a:solidFill>
              <a:srgbClr val="FFFFFF">
                <a:alpha val="0"/>
              </a:srgbClr>
            </a:solidFill>
            <a:prstDash val="solid"/>
          </a:ln>
        </p:spPr>
      </p:sp>
      <p:sp>
        <p:nvSpPr>
          <p:cNvPr id="21" name="Text 17"/>
          <p:cNvSpPr txBox="1"/>
          <p:nvPr/>
        </p:nvSpPr>
        <p:spPr>
          <a:xfrm>
            <a:off x="9562795" y="6010351"/>
            <a:ext cx="994867" cy="171907"/>
          </a:xfrm>
          <a:prstGeom prst="rect">
            <a:avLst/>
          </a:prstGeom>
          <a:noFill/>
          <a:ln/>
        </p:spPr>
        <p:txBody>
          <a:bodyPr wrap="square" lIns="0" tIns="0" rIns="0" bIns="0" rtlCol="0" anchor="ctr"/>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Model Examples</a:t>
            </a:r>
            <a:endParaRPr lang="en-US" sz="900" dirty="0"/>
          </a:p>
        </p:txBody>
      </p:sp>
      <p:sp>
        <p:nvSpPr>
          <p:cNvPr id="22" name="Shape 18"/>
          <p:cNvSpPr/>
          <p:nvPr/>
        </p:nvSpPr>
        <p:spPr>
          <a:xfrm>
            <a:off x="10568635" y="6038698"/>
            <a:ext cx="114300" cy="114300"/>
          </a:xfrm>
          <a:prstGeom prst="roundRect">
            <a:avLst>
              <a:gd name="adj" fmla="val 133333"/>
            </a:avLst>
          </a:prstGeom>
          <a:solidFill>
            <a:srgbClr val="FF9500"/>
          </a:solidFill>
          <a:ln w="12700">
            <a:solidFill>
              <a:srgbClr val="FFFFFF">
                <a:alpha val="0"/>
              </a:srgbClr>
            </a:solidFill>
            <a:prstDash val="solid"/>
          </a:ln>
        </p:spPr>
      </p:sp>
      <p:sp>
        <p:nvSpPr>
          <p:cNvPr id="23" name="Text 19"/>
          <p:cNvSpPr txBox="1"/>
          <p:nvPr/>
        </p:nvSpPr>
        <p:spPr>
          <a:xfrm>
            <a:off x="10740542" y="6010351"/>
            <a:ext cx="1009498" cy="171907"/>
          </a:xfrm>
          <a:prstGeom prst="rect">
            <a:avLst/>
          </a:prstGeom>
          <a:noFill/>
          <a:ln/>
        </p:spPr>
        <p:txBody>
          <a:bodyPr wrap="square" lIns="0" tIns="0" rIns="0" bIns="0" rtlCol="0" anchor="ctr"/>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Runtime / Stack</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857707"/>
          </a:xfrm>
          <a:prstGeom prst="rect">
            <a:avLst/>
          </a:prstGeom>
          <a:solidFill>
            <a:srgbClr val="F5F5F7"/>
          </a:solidFill>
          <a:ln/>
        </p:spPr>
      </p:sp>
      <p:sp>
        <p:nvSpPr>
          <p:cNvPr id="5" name="Shape 3"/>
          <p:cNvSpPr/>
          <p:nvPr/>
        </p:nvSpPr>
        <p:spPr>
          <a:xfrm>
            <a:off x="0" y="848563"/>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685" r="-685" t="0" b="0"/>
          <a:stretch/>
        </p:blipFill>
        <p:spPr>
          <a:xfrm>
            <a:off x="457200" y="290779"/>
            <a:ext cx="304495" cy="267005"/>
          </a:xfrm>
          <a:prstGeom prst="rect">
            <a:avLst/>
          </a:prstGeom>
        </p:spPr>
      </p:pic>
      <p:sp>
        <p:nvSpPr>
          <p:cNvPr id="7" name="Text 4"/>
          <p:cNvSpPr txBox="1"/>
          <p:nvPr/>
        </p:nvSpPr>
        <p:spPr>
          <a:xfrm>
            <a:off x="914400" y="224028"/>
            <a:ext cx="4439412"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ローカルAIランドスケープ（詳細）</a:t>
            </a:r>
            <a:endParaRPr lang="en-US" sz="2100" dirty="0"/>
          </a:p>
        </p:txBody>
      </p:sp>
      <p:sp>
        <p:nvSpPr>
          <p:cNvPr id="8" name="Text 5"/>
          <p:cNvSpPr txBox="1"/>
          <p:nvPr/>
        </p:nvSpPr>
        <p:spPr>
          <a:xfrm>
            <a:off x="8689543" y="309982"/>
            <a:ext cx="3238805"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カテゴリ別代表モデル・ランタイム・主用途</a:t>
            </a:r>
            <a:endParaRPr lang="en-US" sz="1200" dirty="0"/>
          </a:p>
        </p:txBody>
      </p:sp>
      <p:pic>
        <p:nvPicPr>
          <p:cNvPr id="9" name="Image 1" descr="preencoded.png">    </p:cNvPr>
          <p:cNvPicPr>
            <a:picLocks noChangeAspect="1"/>
          </p:cNvPicPr>
          <p:nvPr/>
        </p:nvPicPr>
        <p:blipFill>
          <a:blip r:embed="rId2"/>
          <a:srcRect l="-22" r="-22" t="0" b="0"/>
          <a:stretch/>
        </p:blipFill>
        <p:spPr>
          <a:xfrm>
            <a:off x="457200" y="1086307"/>
            <a:ext cx="11277295" cy="784555"/>
          </a:xfrm>
          <a:prstGeom prst="rect">
            <a:avLst/>
          </a:prstGeom>
        </p:spPr>
      </p:pic>
      <p:sp>
        <p:nvSpPr>
          <p:cNvPr id="10" name="Text 6"/>
          <p:cNvSpPr txBox="1"/>
          <p:nvPr/>
        </p:nvSpPr>
        <p:spPr>
          <a:xfrm>
            <a:off x="743407" y="1238098"/>
            <a:ext cx="10840212" cy="486461"/>
          </a:xfrm>
          <a:prstGeom prst="rect">
            <a:avLst/>
          </a:prstGeom>
          <a:noFill/>
          <a:ln/>
        </p:spPr>
        <p:txBody>
          <a:bodyPr wrap="square" lIns="0" tIns="0" rIns="0" bIns="0" rtlCol="0" anchor="t"/>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 結論：実務上の収束点は「LLMは</a:t>
            </a:r>
            <a:pPr algn="l" indent="0" marL="0">
              <a:buNone/>
            </a:pPr>
            <a:r>
              <a:rPr lang="en-US" sz="1300" b="1" dirty="0">
                <a:solidFill>
                  <a:srgbClr val="007AFF"/>
                </a:solidFill>
                <a:latin typeface="Noto Sans JP" pitchFamily="34" charset="0"/>
                <a:ea typeface="Noto Sans JP" pitchFamily="34" charset="-122"/>
                <a:cs typeface="Noto Sans JP" pitchFamily="34" charset="-120"/>
              </a:rPr>
              <a:t>GGUF (llama.cpp)</a:t>
            </a:r>
            <a:pPr algn="l" indent="0" marL="0">
              <a:buNone/>
            </a:pPr>
            <a:r>
              <a:rPr lang="en-US" sz="1300" b="1" dirty="0">
                <a:solidFill>
                  <a:srgbClr val="1D1D1F"/>
                </a:solidFill>
                <a:latin typeface="Noto Sans JP" pitchFamily="34" charset="0"/>
                <a:ea typeface="Noto Sans JP" pitchFamily="34" charset="-122"/>
                <a:cs typeface="Noto Sans JP" pitchFamily="34" charset="-120"/>
              </a:rPr>
              <a:t>か</a:t>
            </a:r>
            <a:pPr algn="l" indent="0" marL="0">
              <a:buNone/>
            </a:pPr>
            <a:r>
              <a:rPr lang="en-US" sz="1300" b="1" dirty="0">
                <a:solidFill>
                  <a:srgbClr val="007AFF"/>
                </a:solidFill>
                <a:latin typeface="Noto Sans JP" pitchFamily="34" charset="0"/>
                <a:ea typeface="Noto Sans JP" pitchFamily="34" charset="-122"/>
                <a:cs typeface="Noto Sans JP" pitchFamily="34" charset="-120"/>
              </a:rPr>
              <a:t>GPU量子化系</a:t>
            </a:r>
            <a:pPr algn="l" indent="0" marL="0">
              <a:buNone/>
            </a:pPr>
            <a:r>
              <a:rPr lang="en-US" sz="1300" b="1" dirty="0">
                <a:solidFill>
                  <a:srgbClr val="1D1D1F"/>
                </a:solidFill>
                <a:latin typeface="Noto Sans JP" pitchFamily="34" charset="0"/>
                <a:ea typeface="Noto Sans JP" pitchFamily="34" charset="-122"/>
                <a:cs typeface="Noto Sans JP" pitchFamily="34" charset="-120"/>
              </a:rPr>
              <a:t>」「macOSは</a:t>
            </a:r>
            <a:pPr algn="l" indent="0" marL="0">
              <a:buNone/>
            </a:pPr>
            <a:r>
              <a:rPr lang="en-US" sz="1300" b="1" dirty="0">
                <a:solidFill>
                  <a:srgbClr val="007AFF"/>
                </a:solidFill>
                <a:latin typeface="Noto Sans JP" pitchFamily="34" charset="0"/>
                <a:ea typeface="Noto Sans JP" pitchFamily="34" charset="-122"/>
                <a:cs typeface="Noto Sans JP" pitchFamily="34" charset="-120"/>
              </a:rPr>
              <a:t>MLX/Unified Memory</a:t>
            </a:r>
            <a:pPr algn="l" indent="0" marL="0">
              <a:buNone/>
            </a:pPr>
            <a:r>
              <a:rPr lang="en-US" sz="1300" b="1" dirty="0">
                <a:solidFill>
                  <a:srgbClr val="1D1D1F"/>
                </a:solidFill>
                <a:latin typeface="Noto Sans JP" pitchFamily="34" charset="0"/>
                <a:ea typeface="Noto Sans JP" pitchFamily="34" charset="-122"/>
                <a:cs typeface="Noto Sans JP" pitchFamily="34" charset="-120"/>
              </a:rPr>
              <a:t>最適化」「Windowsは</a:t>
            </a:r>
            <a:pPr algn="l" indent="0" marL="0">
              <a:buNone/>
            </a:pPr>
            <a:r>
              <a:rPr lang="en-US" sz="1300" b="1" dirty="0">
                <a:solidFill>
                  <a:srgbClr val="007AFF"/>
                </a:solidFill>
                <a:latin typeface="Noto Sans JP" pitchFamily="34" charset="0"/>
                <a:ea typeface="Noto Sans JP" pitchFamily="34" charset="-122"/>
                <a:cs typeface="Noto Sans JP" pitchFamily="34" charset="-120"/>
              </a:rPr>
              <a:t>Ollama/LM Studio</a:t>
            </a:r>
            <a:pPr algn="l" indent="0" marL="0">
              <a:buNone/>
            </a:pPr>
            <a:r>
              <a:rPr lang="en-US" sz="1300" b="1" dirty="0">
                <a:solidFill>
                  <a:srgbClr val="1D1D1F"/>
                </a:solidFill>
                <a:latin typeface="Noto Sans JP" pitchFamily="34" charset="0"/>
                <a:ea typeface="Noto Sans JP" pitchFamily="34" charset="-122"/>
                <a:cs typeface="Noto Sans JP" pitchFamily="34" charset="-120"/>
              </a:rPr>
              <a:t> + 必要に応じWSL2」。 </a:t>
            </a:r>
            <a:endParaRPr lang="en-US" sz="1300" dirty="0"/>
          </a:p>
        </p:txBody>
      </p:sp>
      <p:sp>
        <p:nvSpPr>
          <p:cNvPr id="11" name="Shape 7"/>
          <p:cNvSpPr/>
          <p:nvPr/>
        </p:nvSpPr>
        <p:spPr>
          <a:xfrm>
            <a:off x="457200" y="2099462"/>
            <a:ext cx="3657600" cy="1505102"/>
          </a:xfrm>
          <a:prstGeom prst="roundRect">
            <a:avLst>
              <a:gd name="adj" fmla="val 3076"/>
            </a:avLst>
          </a:prstGeom>
          <a:solidFill>
            <a:srgbClr val="FFFFFF"/>
          </a:solidFill>
          <a:ln w="12700">
            <a:solidFill>
              <a:srgbClr val="E5E5E5"/>
            </a:solidFill>
            <a:prstDash val="solid"/>
          </a:ln>
        </p:spPr>
      </p:sp>
      <p:sp>
        <p:nvSpPr>
          <p:cNvPr id="12" name="Shape 8"/>
          <p:cNvSpPr/>
          <p:nvPr/>
        </p:nvSpPr>
        <p:spPr>
          <a:xfrm>
            <a:off x="599846" y="2537460"/>
            <a:ext cx="3372307" cy="9144"/>
          </a:xfrm>
          <a:prstGeom prst="rect">
            <a:avLst/>
          </a:prstGeom>
          <a:solidFill>
            <a:srgbClr val="F0F0F0"/>
          </a:solidFill>
          <a:ln w="12700">
            <a:solidFill>
              <a:srgbClr val="F0F0F0">
                <a:alpha val="0"/>
              </a:srgbClr>
            </a:solidFill>
            <a:prstDash val="solid"/>
          </a:ln>
        </p:spPr>
      </p:sp>
      <p:pic>
        <p:nvPicPr>
          <p:cNvPr id="13" name="Image 2" descr="preencoded.png">    </p:cNvPr>
          <p:cNvPicPr>
            <a:picLocks noChangeAspect="1"/>
          </p:cNvPicPr>
          <p:nvPr/>
        </p:nvPicPr>
        <p:blipFill>
          <a:blip r:embed="rId3"/>
          <a:srcRect l="-12275" r="-12275" t="0" b="0"/>
          <a:stretch/>
        </p:blipFill>
        <p:spPr>
          <a:xfrm>
            <a:off x="599846" y="2273198"/>
            <a:ext cx="190195" cy="152705"/>
          </a:xfrm>
          <a:prstGeom prst="rect">
            <a:avLst/>
          </a:prstGeom>
        </p:spPr>
      </p:pic>
      <p:sp>
        <p:nvSpPr>
          <p:cNvPr id="14" name="Text 9"/>
          <p:cNvSpPr txBox="1"/>
          <p:nvPr/>
        </p:nvSpPr>
        <p:spPr>
          <a:xfrm>
            <a:off x="866851" y="2242109"/>
            <a:ext cx="914400" cy="305410"/>
          </a:xfrm>
          <a:prstGeom prst="rect">
            <a:avLst/>
          </a:prstGeom>
          <a:noFill/>
          <a:ln/>
        </p:spPr>
        <p:txBody>
          <a:bodyPr wrap="square" lIns="0" tIns="0" rIns="0" bIns="0" rtlCol="0" anchor="ctr"/>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テキストLLM</a:t>
            </a:r>
            <a:endParaRPr lang="en-US" sz="1100" dirty="0"/>
          </a:p>
        </p:txBody>
      </p:sp>
      <p:sp>
        <p:nvSpPr>
          <p:cNvPr id="15" name="Text 10"/>
          <p:cNvSpPr txBox="1"/>
          <p:nvPr/>
        </p:nvSpPr>
        <p:spPr>
          <a:xfrm>
            <a:off x="599846" y="2656332"/>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形式:</a:t>
            </a:r>
            <a:endParaRPr lang="en-US" sz="900" dirty="0"/>
          </a:p>
        </p:txBody>
      </p:sp>
      <p:sp>
        <p:nvSpPr>
          <p:cNvPr id="16" name="Text 11"/>
          <p:cNvSpPr txBox="1"/>
          <p:nvPr/>
        </p:nvSpPr>
        <p:spPr>
          <a:xfrm>
            <a:off x="1181405" y="2656332"/>
            <a:ext cx="2867558" cy="342900"/>
          </a:xfrm>
          <a:prstGeom prst="rect">
            <a:avLst/>
          </a:prstGeom>
          <a:noFill/>
          <a:ln/>
        </p:spPr>
        <p:txBody>
          <a:bodyPr wrap="square" lIns="0" tIns="0" rIns="0" bIns="0" rtlCol="0" anchor="t"/>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GGUF (llama.cpp必須)</a:t>
            </a:r>
            <a:pPr algn="l" indent="0" marL="0">
              <a:buNone/>
            </a:pPr>
            <a:r>
              <a:rPr lang="en-US" sz="900" dirty="0">
                <a:solidFill>
                  <a:srgbClr val="1D1D1F"/>
                </a:solidFill>
                <a:latin typeface="Noto Sans JP" pitchFamily="34" charset="0"/>
                <a:ea typeface="Noto Sans JP" pitchFamily="34" charset="-122"/>
                <a:cs typeface="Noto Sans JP" pitchFamily="34" charset="-120"/>
              </a:rPr>
              <a:t>, GPTQ/AWQ/EXL2 (GPU向け)</a:t>
            </a:r>
            <a:endParaRPr lang="en-US" sz="900" dirty="0"/>
          </a:p>
        </p:txBody>
      </p:sp>
      <p:pic>
        <p:nvPicPr>
          <p:cNvPr id="17" name="Image 3" descr="preencoded.png">    </p:cNvPr>
          <p:cNvPicPr>
            <a:picLocks noChangeAspect="1"/>
          </p:cNvPicPr>
          <p:nvPr/>
        </p:nvPicPr>
        <p:blipFill>
          <a:blip r:embed="rId4"/>
          <a:stretch>
            <a:fillRect/>
          </a:stretch>
        </p:blipFill>
        <p:spPr>
          <a:xfrm>
            <a:off x="2363724" y="2656332"/>
            <a:ext cx="247802" cy="161849"/>
          </a:xfrm>
          <a:prstGeom prst="rect">
            <a:avLst/>
          </a:prstGeom>
        </p:spPr>
      </p:pic>
      <p:sp>
        <p:nvSpPr>
          <p:cNvPr id="18" name="Text 12"/>
          <p:cNvSpPr/>
          <p:nvPr/>
        </p:nvSpPr>
        <p:spPr>
          <a:xfrm>
            <a:off x="2363724" y="2656332"/>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[21]</a:t>
            </a:r>
            <a:endParaRPr lang="en-US" sz="800" dirty="0"/>
          </a:p>
        </p:txBody>
      </p:sp>
      <p:sp>
        <p:nvSpPr>
          <p:cNvPr id="19" name="Text 13"/>
          <p:cNvSpPr txBox="1"/>
          <p:nvPr/>
        </p:nvSpPr>
        <p:spPr>
          <a:xfrm>
            <a:off x="599846" y="3056839"/>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代表:</a:t>
            </a:r>
            <a:endParaRPr lang="en-US" sz="900" dirty="0"/>
          </a:p>
        </p:txBody>
      </p:sp>
      <p:sp>
        <p:nvSpPr>
          <p:cNvPr id="20" name="Text 14"/>
          <p:cNvSpPr txBox="1"/>
          <p:nvPr/>
        </p:nvSpPr>
        <p:spPr>
          <a:xfrm>
            <a:off x="1181405" y="3056839"/>
            <a:ext cx="2437790"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Llama 3.1, Qwen2.5, Gemma 2, Phi-3/4</a:t>
            </a:r>
            <a:endParaRPr lang="en-US" sz="900" dirty="0"/>
          </a:p>
        </p:txBody>
      </p:sp>
      <p:sp>
        <p:nvSpPr>
          <p:cNvPr id="21" name="Text 15"/>
          <p:cNvSpPr txBox="1"/>
          <p:nvPr/>
        </p:nvSpPr>
        <p:spPr>
          <a:xfrm>
            <a:off x="599846" y="3285439"/>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用途:</a:t>
            </a:r>
            <a:endParaRPr lang="en-US" sz="900" dirty="0"/>
          </a:p>
        </p:txBody>
      </p:sp>
      <p:sp>
        <p:nvSpPr>
          <p:cNvPr id="22" name="Text 16"/>
          <p:cNvSpPr txBox="1"/>
          <p:nvPr/>
        </p:nvSpPr>
        <p:spPr>
          <a:xfrm>
            <a:off x="1181405" y="3285439"/>
            <a:ext cx="1548079"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汎用対話, 要約, RAG, 翻訳</a:t>
            </a:r>
            <a:endParaRPr lang="en-US" sz="900" dirty="0"/>
          </a:p>
        </p:txBody>
      </p:sp>
      <p:sp>
        <p:nvSpPr>
          <p:cNvPr id="23" name="Shape 17"/>
          <p:cNvSpPr/>
          <p:nvPr/>
        </p:nvSpPr>
        <p:spPr>
          <a:xfrm>
            <a:off x="4267505" y="2099462"/>
            <a:ext cx="3657600" cy="1505102"/>
          </a:xfrm>
          <a:prstGeom prst="roundRect">
            <a:avLst>
              <a:gd name="adj" fmla="val 3076"/>
            </a:avLst>
          </a:prstGeom>
          <a:solidFill>
            <a:srgbClr val="FFFFFF"/>
          </a:solidFill>
          <a:ln w="12700">
            <a:solidFill>
              <a:srgbClr val="E5E5E5"/>
            </a:solidFill>
            <a:prstDash val="solid"/>
          </a:ln>
        </p:spPr>
      </p:sp>
      <p:sp>
        <p:nvSpPr>
          <p:cNvPr id="24" name="Shape 18"/>
          <p:cNvSpPr/>
          <p:nvPr/>
        </p:nvSpPr>
        <p:spPr>
          <a:xfrm>
            <a:off x="4410151" y="2537460"/>
            <a:ext cx="3372307" cy="9144"/>
          </a:xfrm>
          <a:prstGeom prst="rect">
            <a:avLst/>
          </a:prstGeom>
          <a:solidFill>
            <a:srgbClr val="F0F0F0"/>
          </a:solidFill>
          <a:ln w="12700">
            <a:solidFill>
              <a:srgbClr val="F0F0F0">
                <a:alpha val="0"/>
              </a:srgbClr>
            </a:solidFill>
            <a:prstDash val="solid"/>
          </a:ln>
        </p:spPr>
      </p:sp>
      <p:pic>
        <p:nvPicPr>
          <p:cNvPr id="25" name="Image 4" descr="preencoded.png">    </p:cNvPr>
          <p:cNvPicPr>
            <a:picLocks noChangeAspect="1"/>
          </p:cNvPicPr>
          <p:nvPr/>
        </p:nvPicPr>
        <p:blipFill>
          <a:blip r:embed="rId5"/>
          <a:srcRect l="-12275" r="-12275" t="0" b="0"/>
          <a:stretch/>
        </p:blipFill>
        <p:spPr>
          <a:xfrm>
            <a:off x="4410151" y="2273198"/>
            <a:ext cx="190195" cy="152705"/>
          </a:xfrm>
          <a:prstGeom prst="rect">
            <a:avLst/>
          </a:prstGeom>
        </p:spPr>
      </p:pic>
      <p:sp>
        <p:nvSpPr>
          <p:cNvPr id="26" name="Text 19"/>
          <p:cNvSpPr txBox="1"/>
          <p:nvPr/>
        </p:nvSpPr>
        <p:spPr>
          <a:xfrm>
            <a:off x="4677156" y="2242109"/>
            <a:ext cx="800100" cy="305410"/>
          </a:xfrm>
          <a:prstGeom prst="rect">
            <a:avLst/>
          </a:prstGeom>
          <a:noFill/>
          <a:ln/>
        </p:spPr>
        <p:txBody>
          <a:bodyPr wrap="square" lIns="0" tIns="0" rIns="0" bIns="0" rtlCol="0" anchor="ctr"/>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VLM / LMM</a:t>
            </a:r>
            <a:endParaRPr lang="en-US" sz="1100" dirty="0"/>
          </a:p>
        </p:txBody>
      </p:sp>
      <p:sp>
        <p:nvSpPr>
          <p:cNvPr id="27" name="Text 20"/>
          <p:cNvSpPr txBox="1"/>
          <p:nvPr/>
        </p:nvSpPr>
        <p:spPr>
          <a:xfrm>
            <a:off x="4410151" y="2656332"/>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代表:</a:t>
            </a:r>
            <a:endParaRPr lang="en-US" sz="900" dirty="0"/>
          </a:p>
        </p:txBody>
      </p:sp>
      <p:sp>
        <p:nvSpPr>
          <p:cNvPr id="28" name="Text 21"/>
          <p:cNvSpPr txBox="1"/>
          <p:nvPr/>
        </p:nvSpPr>
        <p:spPr>
          <a:xfrm>
            <a:off x="4990795" y="2656332"/>
            <a:ext cx="1915668"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Qwen2-VL, Phi-3-Vision, LLaVA</a:t>
            </a:r>
            <a:endParaRPr lang="en-US" sz="900" dirty="0"/>
          </a:p>
        </p:txBody>
      </p:sp>
      <p:sp>
        <p:nvSpPr>
          <p:cNvPr id="29" name="Text 22"/>
          <p:cNvSpPr txBox="1"/>
          <p:nvPr/>
        </p:nvSpPr>
        <p:spPr>
          <a:xfrm>
            <a:off x="4410151" y="2884932"/>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実行:</a:t>
            </a:r>
            <a:endParaRPr lang="en-US" sz="900" dirty="0"/>
          </a:p>
        </p:txBody>
      </p:sp>
      <p:sp>
        <p:nvSpPr>
          <p:cNvPr id="30" name="Text 23"/>
          <p:cNvSpPr txBox="1"/>
          <p:nvPr/>
        </p:nvSpPr>
        <p:spPr>
          <a:xfrm>
            <a:off x="4990795" y="2884932"/>
            <a:ext cx="2761488"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MLX-VLM (Mac最適化)</a:t>
            </a:r>
            <a:pPr algn="l" indent="0" marL="0">
              <a:buNone/>
            </a:pPr>
            <a:r>
              <a:rPr lang="en-US" sz="900" dirty="0">
                <a:solidFill>
                  <a:srgbClr val="1D1D1F"/>
                </a:solidFill>
                <a:latin typeface="Noto Sans JP" pitchFamily="34" charset="0"/>
                <a:ea typeface="Noto Sans JP" pitchFamily="34" charset="-122"/>
                <a:cs typeface="Noto Sans JP" pitchFamily="34" charset="-120"/>
              </a:rPr>
              <a:t>, Transformers, vLLM</a:t>
            </a:r>
            <a:endParaRPr lang="en-US" sz="900" dirty="0"/>
          </a:p>
        </p:txBody>
      </p:sp>
      <p:pic>
        <p:nvPicPr>
          <p:cNvPr id="31" name="Image 5" descr="preencoded.png">    </p:cNvPr>
          <p:cNvPicPr>
            <a:picLocks noChangeAspect="1"/>
          </p:cNvPicPr>
          <p:nvPr/>
        </p:nvPicPr>
        <p:blipFill>
          <a:blip r:embed="rId6"/>
          <a:stretch>
            <a:fillRect/>
          </a:stretch>
        </p:blipFill>
        <p:spPr>
          <a:xfrm>
            <a:off x="6145682" y="2884932"/>
            <a:ext cx="247802" cy="161849"/>
          </a:xfrm>
          <a:prstGeom prst="rect">
            <a:avLst/>
          </a:prstGeom>
        </p:spPr>
      </p:pic>
      <p:sp>
        <p:nvSpPr>
          <p:cNvPr id="32" name="Text 24"/>
          <p:cNvSpPr/>
          <p:nvPr/>
        </p:nvSpPr>
        <p:spPr>
          <a:xfrm>
            <a:off x="6145682" y="2884932"/>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[28]</a:t>
            </a:r>
            <a:endParaRPr lang="en-US" sz="800" dirty="0"/>
          </a:p>
        </p:txBody>
      </p:sp>
      <p:sp>
        <p:nvSpPr>
          <p:cNvPr id="33" name="Text 25"/>
          <p:cNvSpPr txBox="1"/>
          <p:nvPr/>
        </p:nvSpPr>
        <p:spPr>
          <a:xfrm>
            <a:off x="4410151" y="3113532"/>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用途:</a:t>
            </a:r>
            <a:endParaRPr lang="en-US" sz="900" dirty="0"/>
          </a:p>
        </p:txBody>
      </p:sp>
      <p:sp>
        <p:nvSpPr>
          <p:cNvPr id="34" name="Text 26"/>
          <p:cNvSpPr txBox="1"/>
          <p:nvPr/>
        </p:nvSpPr>
        <p:spPr>
          <a:xfrm>
            <a:off x="4990795" y="3113532"/>
            <a:ext cx="1550822"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画像理解, OCR代替, UI解析</a:t>
            </a:r>
            <a:endParaRPr lang="en-US" sz="900" dirty="0"/>
          </a:p>
        </p:txBody>
      </p:sp>
      <p:sp>
        <p:nvSpPr>
          <p:cNvPr id="35" name="Shape 27"/>
          <p:cNvSpPr/>
          <p:nvPr/>
        </p:nvSpPr>
        <p:spPr>
          <a:xfrm>
            <a:off x="8076895" y="2099462"/>
            <a:ext cx="3657600" cy="1505102"/>
          </a:xfrm>
          <a:prstGeom prst="roundRect">
            <a:avLst>
              <a:gd name="adj" fmla="val 3076"/>
            </a:avLst>
          </a:prstGeom>
          <a:solidFill>
            <a:srgbClr val="FFFFFF"/>
          </a:solidFill>
          <a:ln w="12700">
            <a:solidFill>
              <a:srgbClr val="E5E5E5"/>
            </a:solidFill>
            <a:prstDash val="solid"/>
          </a:ln>
        </p:spPr>
      </p:sp>
      <p:sp>
        <p:nvSpPr>
          <p:cNvPr id="36" name="Shape 28"/>
          <p:cNvSpPr/>
          <p:nvPr/>
        </p:nvSpPr>
        <p:spPr>
          <a:xfrm>
            <a:off x="8220456" y="2537460"/>
            <a:ext cx="3372307" cy="9144"/>
          </a:xfrm>
          <a:prstGeom prst="rect">
            <a:avLst/>
          </a:prstGeom>
          <a:solidFill>
            <a:srgbClr val="F0F0F0"/>
          </a:solidFill>
          <a:ln w="12700">
            <a:solidFill>
              <a:srgbClr val="F0F0F0">
                <a:alpha val="0"/>
              </a:srgbClr>
            </a:solidFill>
            <a:prstDash val="solid"/>
          </a:ln>
        </p:spPr>
      </p:sp>
      <p:pic>
        <p:nvPicPr>
          <p:cNvPr id="37" name="Image 6" descr="preencoded.png">    </p:cNvPr>
          <p:cNvPicPr>
            <a:picLocks noChangeAspect="1"/>
          </p:cNvPicPr>
          <p:nvPr/>
        </p:nvPicPr>
        <p:blipFill>
          <a:blip r:embed="rId7"/>
          <a:srcRect l="-33034" r="-33034" t="0" b="0"/>
          <a:stretch/>
        </p:blipFill>
        <p:spPr>
          <a:xfrm>
            <a:off x="8220456" y="2273198"/>
            <a:ext cx="190195" cy="152705"/>
          </a:xfrm>
          <a:prstGeom prst="rect">
            <a:avLst/>
          </a:prstGeom>
        </p:spPr>
      </p:pic>
      <p:sp>
        <p:nvSpPr>
          <p:cNvPr id="38" name="Text 29"/>
          <p:cNvSpPr txBox="1"/>
          <p:nvPr/>
        </p:nvSpPr>
        <p:spPr>
          <a:xfrm>
            <a:off x="8486546" y="2242109"/>
            <a:ext cx="1200607" cy="305410"/>
          </a:xfrm>
          <a:prstGeom prst="rect">
            <a:avLst/>
          </a:prstGeom>
          <a:noFill/>
          <a:ln/>
        </p:spPr>
        <p:txBody>
          <a:bodyPr wrap="square" lIns="0" tIns="0" rIns="0" bIns="0" rtlCol="0" anchor="ctr"/>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ASR（音声認識）</a:t>
            </a:r>
            <a:endParaRPr lang="en-US" sz="1100" dirty="0"/>
          </a:p>
        </p:txBody>
      </p:sp>
      <p:sp>
        <p:nvSpPr>
          <p:cNvPr id="39" name="Text 30"/>
          <p:cNvSpPr txBox="1"/>
          <p:nvPr/>
        </p:nvSpPr>
        <p:spPr>
          <a:xfrm>
            <a:off x="8220456" y="2656332"/>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方式:</a:t>
            </a:r>
            <a:endParaRPr lang="en-US" sz="900" dirty="0"/>
          </a:p>
        </p:txBody>
      </p:sp>
      <p:sp>
        <p:nvSpPr>
          <p:cNvPr id="40" name="Text 31"/>
          <p:cNvSpPr txBox="1"/>
          <p:nvPr/>
        </p:nvSpPr>
        <p:spPr>
          <a:xfrm>
            <a:off x="8801100" y="2656332"/>
            <a:ext cx="2890418"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Whisper系 (faster-whisper</a:t>
            </a:r>
            <a:pPr algn="l" indent="0" marL="0">
              <a:buNone/>
            </a:pPr>
            <a:r>
              <a:rPr lang="en-US" sz="900" dirty="0">
                <a:solidFill>
                  <a:srgbClr val="1D1D1F"/>
                </a:solidFill>
                <a:latin typeface="Noto Sans JP" pitchFamily="34" charset="0"/>
                <a:ea typeface="Noto Sans JP" pitchFamily="34" charset="-122"/>
                <a:cs typeface="Noto Sans JP" pitchFamily="34" charset="-120"/>
              </a:rPr>
              <a:t>, whisper.cpp</a:t>
            </a:r>
            <a:pPr algn="l" indent="0" marL="0">
              <a:buNone/>
            </a:pPr>
            <a:r>
              <a:rPr lang="en-US" sz="900" dirty="0">
                <a:solidFill>
                  <a:srgbClr val="1D1D1F"/>
                </a:solidFill>
                <a:latin typeface="Noto Sans JP" pitchFamily="34" charset="0"/>
                <a:ea typeface="Noto Sans JP" pitchFamily="34" charset="-122"/>
                <a:cs typeface="Noto Sans JP" pitchFamily="34" charset="-120"/>
              </a:rPr>
              <a:t>)</a:t>
            </a:r>
            <a:endParaRPr lang="en-US" sz="900" dirty="0"/>
          </a:p>
        </p:txBody>
      </p:sp>
      <p:pic>
        <p:nvPicPr>
          <p:cNvPr id="41" name="Image 7" descr="preencoded.png">    </p:cNvPr>
          <p:cNvPicPr>
            <a:picLocks noChangeAspect="1"/>
          </p:cNvPicPr>
          <p:nvPr/>
        </p:nvPicPr>
        <p:blipFill>
          <a:blip r:embed="rId8"/>
          <a:stretch>
            <a:fillRect/>
          </a:stretch>
        </p:blipFill>
        <p:spPr>
          <a:xfrm>
            <a:off x="10190988" y="2656332"/>
            <a:ext cx="247802" cy="161849"/>
          </a:xfrm>
          <a:prstGeom prst="rect">
            <a:avLst/>
          </a:prstGeom>
        </p:spPr>
      </p:pic>
      <p:sp>
        <p:nvSpPr>
          <p:cNvPr id="42" name="Text 32"/>
          <p:cNvSpPr/>
          <p:nvPr/>
        </p:nvSpPr>
        <p:spPr>
          <a:xfrm>
            <a:off x="10190988" y="2656332"/>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[50]</a:t>
            </a:r>
            <a:endParaRPr lang="en-US" sz="800" dirty="0"/>
          </a:p>
        </p:txBody>
      </p:sp>
      <p:pic>
        <p:nvPicPr>
          <p:cNvPr id="43" name="Image 8" descr="preencoded.png">    </p:cNvPr>
          <p:cNvPicPr>
            <a:picLocks noChangeAspect="1"/>
          </p:cNvPicPr>
          <p:nvPr/>
        </p:nvPicPr>
        <p:blipFill>
          <a:blip r:embed="rId9"/>
          <a:stretch>
            <a:fillRect/>
          </a:stretch>
        </p:blipFill>
        <p:spPr>
          <a:xfrm>
            <a:off x="11161166" y="2656332"/>
            <a:ext cx="247802" cy="161849"/>
          </a:xfrm>
          <a:prstGeom prst="rect">
            <a:avLst/>
          </a:prstGeom>
        </p:spPr>
      </p:pic>
      <p:sp>
        <p:nvSpPr>
          <p:cNvPr id="44" name="Text 33"/>
          <p:cNvSpPr/>
          <p:nvPr/>
        </p:nvSpPr>
        <p:spPr>
          <a:xfrm>
            <a:off x="11161166" y="2656332"/>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[51]</a:t>
            </a:r>
            <a:endParaRPr lang="en-US" sz="800" dirty="0"/>
          </a:p>
        </p:txBody>
      </p:sp>
      <p:sp>
        <p:nvSpPr>
          <p:cNvPr id="45" name="Text 34"/>
          <p:cNvSpPr txBox="1"/>
          <p:nvPr/>
        </p:nvSpPr>
        <p:spPr>
          <a:xfrm>
            <a:off x="8220456" y="2884932"/>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特徴:</a:t>
            </a:r>
            <a:endParaRPr lang="en-US" sz="900" dirty="0"/>
          </a:p>
        </p:txBody>
      </p:sp>
      <p:sp>
        <p:nvSpPr>
          <p:cNvPr id="46" name="Text 35"/>
          <p:cNvSpPr txBox="1"/>
          <p:nvPr/>
        </p:nvSpPr>
        <p:spPr>
          <a:xfrm>
            <a:off x="8801100" y="2884932"/>
            <a:ext cx="2504542"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CTranslate2で高速・省メモリ, C++軽量実装</a:t>
            </a:r>
            <a:endParaRPr lang="en-US" sz="900" dirty="0"/>
          </a:p>
        </p:txBody>
      </p:sp>
      <p:sp>
        <p:nvSpPr>
          <p:cNvPr id="47" name="Text 36"/>
          <p:cNvSpPr txBox="1"/>
          <p:nvPr/>
        </p:nvSpPr>
        <p:spPr>
          <a:xfrm>
            <a:off x="8220456" y="3113532"/>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用途:</a:t>
            </a:r>
            <a:endParaRPr lang="en-US" sz="900" dirty="0"/>
          </a:p>
        </p:txBody>
      </p:sp>
      <p:sp>
        <p:nvSpPr>
          <p:cNvPr id="48" name="Text 37"/>
          <p:cNvSpPr txBox="1"/>
          <p:nvPr/>
        </p:nvSpPr>
        <p:spPr>
          <a:xfrm>
            <a:off x="8801100" y="3113532"/>
            <a:ext cx="1948586"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議事録, 音声コマンド, 文字起こし</a:t>
            </a:r>
            <a:endParaRPr lang="en-US" sz="900" dirty="0"/>
          </a:p>
        </p:txBody>
      </p:sp>
      <p:sp>
        <p:nvSpPr>
          <p:cNvPr id="49" name="Shape 38"/>
          <p:cNvSpPr/>
          <p:nvPr/>
        </p:nvSpPr>
        <p:spPr>
          <a:xfrm>
            <a:off x="457200" y="3751783"/>
            <a:ext cx="3657600" cy="1333195"/>
          </a:xfrm>
          <a:prstGeom prst="roundRect">
            <a:avLst>
              <a:gd name="adj" fmla="val 3919"/>
            </a:avLst>
          </a:prstGeom>
          <a:solidFill>
            <a:srgbClr val="FFFFFF"/>
          </a:solidFill>
          <a:ln w="12700">
            <a:solidFill>
              <a:srgbClr val="E5E5E5"/>
            </a:solidFill>
            <a:prstDash val="solid"/>
          </a:ln>
        </p:spPr>
      </p:sp>
      <p:sp>
        <p:nvSpPr>
          <p:cNvPr id="50" name="Shape 39"/>
          <p:cNvSpPr/>
          <p:nvPr/>
        </p:nvSpPr>
        <p:spPr>
          <a:xfrm>
            <a:off x="599846" y="4189781"/>
            <a:ext cx="3372307" cy="9144"/>
          </a:xfrm>
          <a:prstGeom prst="rect">
            <a:avLst/>
          </a:prstGeom>
          <a:solidFill>
            <a:srgbClr val="F0F0F0"/>
          </a:solidFill>
          <a:ln w="12700">
            <a:solidFill>
              <a:srgbClr val="F0F0F0">
                <a:alpha val="0"/>
              </a:srgbClr>
            </a:solidFill>
            <a:prstDash val="solid"/>
          </a:ln>
        </p:spPr>
      </p:sp>
      <p:pic>
        <p:nvPicPr>
          <p:cNvPr id="51" name="Image 9" descr="preencoded.png">    </p:cNvPr>
          <p:cNvPicPr>
            <a:picLocks noChangeAspect="1"/>
          </p:cNvPicPr>
          <p:nvPr/>
        </p:nvPicPr>
        <p:blipFill>
          <a:blip r:embed="rId10"/>
          <a:srcRect l="0" r="0" t="-180" b="-180"/>
          <a:stretch/>
        </p:blipFill>
        <p:spPr>
          <a:xfrm>
            <a:off x="599846" y="3925519"/>
            <a:ext cx="190195" cy="152705"/>
          </a:xfrm>
          <a:prstGeom prst="rect">
            <a:avLst/>
          </a:prstGeom>
        </p:spPr>
      </p:pic>
      <p:sp>
        <p:nvSpPr>
          <p:cNvPr id="52" name="Text 40"/>
          <p:cNvSpPr txBox="1"/>
          <p:nvPr/>
        </p:nvSpPr>
        <p:spPr>
          <a:xfrm>
            <a:off x="866851" y="3894430"/>
            <a:ext cx="1181405" cy="305410"/>
          </a:xfrm>
          <a:prstGeom prst="rect">
            <a:avLst/>
          </a:prstGeom>
          <a:noFill/>
          <a:ln/>
        </p:spPr>
        <p:txBody>
          <a:bodyPr wrap="square" lIns="0" tIns="0" rIns="0" bIns="0" rtlCol="0" anchor="ctr"/>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TTS（音声合成）</a:t>
            </a:r>
            <a:endParaRPr lang="en-US" sz="1100" dirty="0"/>
          </a:p>
        </p:txBody>
      </p:sp>
      <p:sp>
        <p:nvSpPr>
          <p:cNvPr id="53" name="Text 41"/>
          <p:cNvSpPr txBox="1"/>
          <p:nvPr/>
        </p:nvSpPr>
        <p:spPr>
          <a:xfrm>
            <a:off x="599846" y="4309567"/>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軽量:</a:t>
            </a:r>
            <a:endParaRPr lang="en-US" sz="900" dirty="0"/>
          </a:p>
        </p:txBody>
      </p:sp>
      <p:sp>
        <p:nvSpPr>
          <p:cNvPr id="54" name="Text 42"/>
          <p:cNvSpPr txBox="1"/>
          <p:nvPr/>
        </p:nvSpPr>
        <p:spPr>
          <a:xfrm>
            <a:off x="1181405" y="4309567"/>
            <a:ext cx="2189988"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Piper / Kokoro (高速・CPU向け)</a:t>
            </a:r>
            <a:endParaRPr lang="en-US" sz="900" dirty="0"/>
          </a:p>
        </p:txBody>
      </p:sp>
      <p:pic>
        <p:nvPicPr>
          <p:cNvPr id="55" name="Image 10" descr="preencoded.png">    </p:cNvPr>
          <p:cNvPicPr>
            <a:picLocks noChangeAspect="1"/>
          </p:cNvPicPr>
          <p:nvPr/>
        </p:nvPicPr>
        <p:blipFill>
          <a:blip r:embed="rId11"/>
          <a:stretch>
            <a:fillRect/>
          </a:stretch>
        </p:blipFill>
        <p:spPr>
          <a:xfrm>
            <a:off x="2863901" y="4309567"/>
            <a:ext cx="418795" cy="161849"/>
          </a:xfrm>
          <a:prstGeom prst="rect">
            <a:avLst/>
          </a:prstGeom>
        </p:spPr>
      </p:pic>
      <p:sp>
        <p:nvSpPr>
          <p:cNvPr id="56" name="Text 43"/>
          <p:cNvSpPr/>
          <p:nvPr/>
        </p:nvSpPr>
        <p:spPr>
          <a:xfrm>
            <a:off x="2863901" y="4309567"/>
            <a:ext cx="419710"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[52][53]</a:t>
            </a:r>
            <a:endParaRPr lang="en-US" sz="800" dirty="0"/>
          </a:p>
        </p:txBody>
      </p:sp>
      <p:sp>
        <p:nvSpPr>
          <p:cNvPr id="57" name="Text 44"/>
          <p:cNvSpPr txBox="1"/>
          <p:nvPr/>
        </p:nvSpPr>
        <p:spPr>
          <a:xfrm>
            <a:off x="599846" y="4538167"/>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高品質:</a:t>
            </a:r>
            <a:endParaRPr lang="en-US" sz="900" dirty="0"/>
          </a:p>
        </p:txBody>
      </p:sp>
      <p:sp>
        <p:nvSpPr>
          <p:cNvPr id="58" name="Text 45"/>
          <p:cNvSpPr txBox="1"/>
          <p:nvPr/>
        </p:nvSpPr>
        <p:spPr>
          <a:xfrm>
            <a:off x="1181405" y="4538167"/>
            <a:ext cx="2546604"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XTTS / StyleTTS2 (クローン・GPU推奨)</a:t>
            </a:r>
            <a:endParaRPr lang="en-US" sz="900" dirty="0"/>
          </a:p>
        </p:txBody>
      </p:sp>
      <p:pic>
        <p:nvPicPr>
          <p:cNvPr id="59" name="Image 11" descr="preencoded.png">    </p:cNvPr>
          <p:cNvPicPr>
            <a:picLocks noChangeAspect="1"/>
          </p:cNvPicPr>
          <p:nvPr/>
        </p:nvPicPr>
        <p:blipFill>
          <a:blip r:embed="rId12"/>
          <a:stretch>
            <a:fillRect/>
          </a:stretch>
        </p:blipFill>
        <p:spPr>
          <a:xfrm>
            <a:off x="3212287" y="4538167"/>
            <a:ext cx="418795" cy="161849"/>
          </a:xfrm>
          <a:prstGeom prst="rect">
            <a:avLst/>
          </a:prstGeom>
        </p:spPr>
      </p:pic>
      <p:sp>
        <p:nvSpPr>
          <p:cNvPr id="60" name="Text 46"/>
          <p:cNvSpPr/>
          <p:nvPr/>
        </p:nvSpPr>
        <p:spPr>
          <a:xfrm>
            <a:off x="3212287" y="4538167"/>
            <a:ext cx="419710"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[54][55]</a:t>
            </a:r>
            <a:endParaRPr lang="en-US" sz="800" dirty="0"/>
          </a:p>
        </p:txBody>
      </p:sp>
      <p:sp>
        <p:nvSpPr>
          <p:cNvPr id="61" name="Text 47"/>
          <p:cNvSpPr txBox="1"/>
          <p:nvPr/>
        </p:nvSpPr>
        <p:spPr>
          <a:xfrm>
            <a:off x="599846" y="4766767"/>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用途:</a:t>
            </a:r>
            <a:endParaRPr lang="en-US" sz="900" dirty="0"/>
          </a:p>
        </p:txBody>
      </p:sp>
      <p:sp>
        <p:nvSpPr>
          <p:cNvPr id="62" name="Text 48"/>
          <p:cNvSpPr txBox="1"/>
          <p:nvPr/>
        </p:nvSpPr>
        <p:spPr>
          <a:xfrm>
            <a:off x="1181405" y="4766767"/>
            <a:ext cx="1709928"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読み上げ, 通知, ボイスボット</a:t>
            </a:r>
            <a:endParaRPr lang="en-US" sz="900" dirty="0"/>
          </a:p>
        </p:txBody>
      </p:sp>
      <p:sp>
        <p:nvSpPr>
          <p:cNvPr id="63" name="Shape 49"/>
          <p:cNvSpPr/>
          <p:nvPr/>
        </p:nvSpPr>
        <p:spPr>
          <a:xfrm>
            <a:off x="4267505" y="3751783"/>
            <a:ext cx="3657600" cy="1333195"/>
          </a:xfrm>
          <a:prstGeom prst="roundRect">
            <a:avLst>
              <a:gd name="adj" fmla="val 3919"/>
            </a:avLst>
          </a:prstGeom>
          <a:solidFill>
            <a:srgbClr val="FFFFFF"/>
          </a:solidFill>
          <a:ln w="12700">
            <a:solidFill>
              <a:srgbClr val="E5E5E5"/>
            </a:solidFill>
            <a:prstDash val="solid"/>
          </a:ln>
        </p:spPr>
      </p:sp>
      <p:sp>
        <p:nvSpPr>
          <p:cNvPr id="64" name="Shape 50"/>
          <p:cNvSpPr/>
          <p:nvPr/>
        </p:nvSpPr>
        <p:spPr>
          <a:xfrm>
            <a:off x="4410151" y="4189781"/>
            <a:ext cx="3372307" cy="9144"/>
          </a:xfrm>
          <a:prstGeom prst="rect">
            <a:avLst/>
          </a:prstGeom>
          <a:solidFill>
            <a:srgbClr val="F0F0F0"/>
          </a:solidFill>
          <a:ln w="12700">
            <a:solidFill>
              <a:srgbClr val="F0F0F0">
                <a:alpha val="0"/>
              </a:srgbClr>
            </a:solidFill>
            <a:prstDash val="solid"/>
          </a:ln>
        </p:spPr>
      </p:sp>
      <p:pic>
        <p:nvPicPr>
          <p:cNvPr id="65" name="Image 12" descr="preencoded.png">    </p:cNvPr>
          <p:cNvPicPr>
            <a:picLocks noChangeAspect="1"/>
          </p:cNvPicPr>
          <p:nvPr/>
        </p:nvPicPr>
        <p:blipFill>
          <a:blip r:embed="rId13"/>
          <a:srcRect l="-12275" r="-12275" t="0" b="0"/>
          <a:stretch/>
        </p:blipFill>
        <p:spPr>
          <a:xfrm>
            <a:off x="4410151" y="3925519"/>
            <a:ext cx="190195" cy="152705"/>
          </a:xfrm>
          <a:prstGeom prst="rect">
            <a:avLst/>
          </a:prstGeom>
        </p:spPr>
      </p:pic>
      <p:sp>
        <p:nvSpPr>
          <p:cNvPr id="66" name="Text 51"/>
          <p:cNvSpPr txBox="1"/>
          <p:nvPr/>
        </p:nvSpPr>
        <p:spPr>
          <a:xfrm>
            <a:off x="4677156" y="3894430"/>
            <a:ext cx="1565453" cy="305410"/>
          </a:xfrm>
          <a:prstGeom prst="rect">
            <a:avLst/>
          </a:prstGeom>
          <a:noFill/>
          <a:ln/>
        </p:spPr>
        <p:txBody>
          <a:bodyPr wrap="square" lIns="0" tIns="0" rIns="0" bIns="0" rtlCol="0" anchor="ctr"/>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Embedding/Reranker</a:t>
            </a:r>
            <a:endParaRPr lang="en-US" sz="1100" dirty="0"/>
          </a:p>
        </p:txBody>
      </p:sp>
      <p:sp>
        <p:nvSpPr>
          <p:cNvPr id="67" name="Text 52"/>
          <p:cNvSpPr txBox="1"/>
          <p:nvPr/>
        </p:nvSpPr>
        <p:spPr>
          <a:xfrm>
            <a:off x="4410151" y="4309567"/>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代表:</a:t>
            </a:r>
            <a:endParaRPr lang="en-US" sz="900" dirty="0"/>
          </a:p>
        </p:txBody>
      </p:sp>
      <p:sp>
        <p:nvSpPr>
          <p:cNvPr id="68" name="Text 53"/>
          <p:cNvSpPr txBox="1"/>
          <p:nvPr/>
        </p:nvSpPr>
        <p:spPr>
          <a:xfrm>
            <a:off x="4990795" y="4309567"/>
            <a:ext cx="2635301"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bge-m3, multilingual-e5, bge-reranker</a:t>
            </a:r>
            <a:endParaRPr lang="en-US" sz="900" dirty="0"/>
          </a:p>
        </p:txBody>
      </p:sp>
      <p:pic>
        <p:nvPicPr>
          <p:cNvPr id="69" name="Image 13" descr="preencoded.png">    </p:cNvPr>
          <p:cNvPicPr>
            <a:picLocks noChangeAspect="1"/>
          </p:cNvPicPr>
          <p:nvPr/>
        </p:nvPicPr>
        <p:blipFill>
          <a:blip r:embed="rId14"/>
          <a:stretch>
            <a:fillRect/>
          </a:stretch>
        </p:blipFill>
        <p:spPr>
          <a:xfrm>
            <a:off x="7030822" y="4309567"/>
            <a:ext cx="390449" cy="161849"/>
          </a:xfrm>
          <a:prstGeom prst="rect">
            <a:avLst/>
          </a:prstGeom>
        </p:spPr>
      </p:pic>
      <p:sp>
        <p:nvSpPr>
          <p:cNvPr id="70" name="Text 54"/>
          <p:cNvSpPr/>
          <p:nvPr/>
        </p:nvSpPr>
        <p:spPr>
          <a:xfrm>
            <a:off x="7030822" y="4309567"/>
            <a:ext cx="391363"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[58-62]</a:t>
            </a:r>
            <a:endParaRPr lang="en-US" sz="800" dirty="0"/>
          </a:p>
        </p:txBody>
      </p:sp>
      <p:sp>
        <p:nvSpPr>
          <p:cNvPr id="71" name="Text 55"/>
          <p:cNvSpPr txBox="1"/>
          <p:nvPr/>
        </p:nvSpPr>
        <p:spPr>
          <a:xfrm>
            <a:off x="4410151" y="4538167"/>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重要性:</a:t>
            </a:r>
            <a:endParaRPr lang="en-US" sz="900" dirty="0"/>
          </a:p>
        </p:txBody>
      </p:sp>
      <p:sp>
        <p:nvSpPr>
          <p:cNvPr id="72" name="Text 56"/>
          <p:cNvSpPr txBox="1"/>
          <p:nvPr/>
        </p:nvSpPr>
        <p:spPr>
          <a:xfrm>
            <a:off x="4990795" y="4538167"/>
            <a:ext cx="2407615"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RAGの検索精度（Recall/Precision）を決定</a:t>
            </a:r>
            <a:endParaRPr lang="en-US" sz="900" dirty="0"/>
          </a:p>
        </p:txBody>
      </p:sp>
      <p:sp>
        <p:nvSpPr>
          <p:cNvPr id="73" name="Text 57"/>
          <p:cNvSpPr txBox="1"/>
          <p:nvPr/>
        </p:nvSpPr>
        <p:spPr>
          <a:xfrm>
            <a:off x="4410151" y="4766767"/>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用途:</a:t>
            </a:r>
            <a:endParaRPr lang="en-US" sz="900" dirty="0"/>
          </a:p>
        </p:txBody>
      </p:sp>
      <p:sp>
        <p:nvSpPr>
          <p:cNvPr id="74" name="Text 58"/>
          <p:cNvSpPr txBox="1"/>
          <p:nvPr/>
        </p:nvSpPr>
        <p:spPr>
          <a:xfrm>
            <a:off x="4990795" y="4766767"/>
            <a:ext cx="1568196"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ベクトル検索, 再ランキング</a:t>
            </a:r>
            <a:endParaRPr lang="en-US" sz="900" dirty="0"/>
          </a:p>
        </p:txBody>
      </p:sp>
      <p:sp>
        <p:nvSpPr>
          <p:cNvPr id="75" name="Shape 59"/>
          <p:cNvSpPr/>
          <p:nvPr/>
        </p:nvSpPr>
        <p:spPr>
          <a:xfrm>
            <a:off x="8076895" y="3751783"/>
            <a:ext cx="3657600" cy="1333195"/>
          </a:xfrm>
          <a:prstGeom prst="roundRect">
            <a:avLst>
              <a:gd name="adj" fmla="val 3919"/>
            </a:avLst>
          </a:prstGeom>
          <a:solidFill>
            <a:srgbClr val="FFFFFF"/>
          </a:solidFill>
          <a:ln w="12700">
            <a:solidFill>
              <a:srgbClr val="E5E5E5"/>
            </a:solidFill>
            <a:prstDash val="solid"/>
          </a:ln>
        </p:spPr>
      </p:sp>
      <p:sp>
        <p:nvSpPr>
          <p:cNvPr id="76" name="Shape 60"/>
          <p:cNvSpPr/>
          <p:nvPr/>
        </p:nvSpPr>
        <p:spPr>
          <a:xfrm>
            <a:off x="8220456" y="4189781"/>
            <a:ext cx="3372307" cy="9144"/>
          </a:xfrm>
          <a:prstGeom prst="rect">
            <a:avLst/>
          </a:prstGeom>
          <a:solidFill>
            <a:srgbClr val="F0F0F0"/>
          </a:solidFill>
          <a:ln w="12700">
            <a:solidFill>
              <a:srgbClr val="F0F0F0">
                <a:alpha val="0"/>
              </a:srgbClr>
            </a:solidFill>
            <a:prstDash val="solid"/>
          </a:ln>
        </p:spPr>
      </p:sp>
      <p:pic>
        <p:nvPicPr>
          <p:cNvPr id="77" name="Image 14" descr="preencoded.png">    </p:cNvPr>
          <p:cNvPicPr>
            <a:picLocks noChangeAspect="1"/>
          </p:cNvPicPr>
          <p:nvPr/>
        </p:nvPicPr>
        <p:blipFill>
          <a:blip r:embed="rId15"/>
          <a:srcRect l="-33034" r="-33034" t="0" b="0"/>
          <a:stretch/>
        </p:blipFill>
        <p:spPr>
          <a:xfrm>
            <a:off x="8220456" y="3925519"/>
            <a:ext cx="190195" cy="152705"/>
          </a:xfrm>
          <a:prstGeom prst="rect">
            <a:avLst/>
          </a:prstGeom>
        </p:spPr>
      </p:pic>
      <p:sp>
        <p:nvSpPr>
          <p:cNvPr id="78" name="Text 61"/>
          <p:cNvSpPr txBox="1"/>
          <p:nvPr/>
        </p:nvSpPr>
        <p:spPr>
          <a:xfrm>
            <a:off x="8486546" y="3894430"/>
            <a:ext cx="1381658" cy="305410"/>
          </a:xfrm>
          <a:prstGeom prst="rect">
            <a:avLst/>
          </a:prstGeom>
          <a:noFill/>
          <a:ln/>
        </p:spPr>
        <p:txBody>
          <a:bodyPr wrap="square" lIns="0" tIns="0" rIns="0" bIns="0" rtlCol="0" anchor="ctr"/>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OCR / Document AI</a:t>
            </a:r>
            <a:endParaRPr lang="en-US" sz="1100" dirty="0"/>
          </a:p>
        </p:txBody>
      </p:sp>
      <p:sp>
        <p:nvSpPr>
          <p:cNvPr id="79" name="Text 62"/>
          <p:cNvSpPr txBox="1"/>
          <p:nvPr/>
        </p:nvSpPr>
        <p:spPr>
          <a:xfrm>
            <a:off x="8220456" y="4309567"/>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古典:</a:t>
            </a:r>
            <a:endParaRPr lang="en-US" sz="900" dirty="0"/>
          </a:p>
        </p:txBody>
      </p:sp>
      <p:sp>
        <p:nvSpPr>
          <p:cNvPr id="80" name="Text 63"/>
          <p:cNvSpPr txBox="1"/>
          <p:nvPr/>
        </p:nvSpPr>
        <p:spPr>
          <a:xfrm>
            <a:off x="8801100" y="4309567"/>
            <a:ext cx="2159813"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Tesseract / PaddleOCR (構造化)</a:t>
            </a:r>
            <a:endParaRPr lang="en-US" sz="900" dirty="0"/>
          </a:p>
        </p:txBody>
      </p:sp>
      <p:pic>
        <p:nvPicPr>
          <p:cNvPr id="81" name="Image 15" descr="preencoded.png">    </p:cNvPr>
          <p:cNvPicPr>
            <a:picLocks noChangeAspect="1"/>
          </p:cNvPicPr>
          <p:nvPr/>
        </p:nvPicPr>
        <p:blipFill>
          <a:blip r:embed="rId16"/>
          <a:stretch>
            <a:fillRect/>
          </a:stretch>
        </p:blipFill>
        <p:spPr>
          <a:xfrm>
            <a:off x="10458907" y="4309567"/>
            <a:ext cx="418795" cy="161849"/>
          </a:xfrm>
          <a:prstGeom prst="rect">
            <a:avLst/>
          </a:prstGeom>
        </p:spPr>
      </p:pic>
      <p:sp>
        <p:nvSpPr>
          <p:cNvPr id="82" name="Text 64"/>
          <p:cNvSpPr/>
          <p:nvPr/>
        </p:nvSpPr>
        <p:spPr>
          <a:xfrm>
            <a:off x="10458907" y="4309567"/>
            <a:ext cx="419710"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[64][66]</a:t>
            </a:r>
            <a:endParaRPr lang="en-US" sz="800" dirty="0"/>
          </a:p>
        </p:txBody>
      </p:sp>
      <p:sp>
        <p:nvSpPr>
          <p:cNvPr id="83" name="Text 65"/>
          <p:cNvSpPr txBox="1"/>
          <p:nvPr/>
        </p:nvSpPr>
        <p:spPr>
          <a:xfrm>
            <a:off x="8220456" y="4538167"/>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AI型:</a:t>
            </a:r>
            <a:endParaRPr lang="en-US" sz="900" dirty="0"/>
          </a:p>
        </p:txBody>
      </p:sp>
      <p:sp>
        <p:nvSpPr>
          <p:cNvPr id="84" name="Text 66"/>
          <p:cNvSpPr txBox="1"/>
          <p:nvPr/>
        </p:nvSpPr>
        <p:spPr>
          <a:xfrm>
            <a:off x="8801100" y="4538167"/>
            <a:ext cx="2149754"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Donut / LayoutLMv3 (文書理解)</a:t>
            </a:r>
            <a:endParaRPr lang="en-US" sz="900" dirty="0"/>
          </a:p>
        </p:txBody>
      </p:sp>
      <p:pic>
        <p:nvPicPr>
          <p:cNvPr id="85" name="Image 16" descr="preencoded.png">    </p:cNvPr>
          <p:cNvPicPr>
            <a:picLocks noChangeAspect="1"/>
          </p:cNvPicPr>
          <p:nvPr/>
        </p:nvPicPr>
        <p:blipFill>
          <a:blip r:embed="rId17"/>
          <a:stretch>
            <a:fillRect/>
          </a:stretch>
        </p:blipFill>
        <p:spPr>
          <a:xfrm>
            <a:off x="10451592" y="4538167"/>
            <a:ext cx="418795" cy="161849"/>
          </a:xfrm>
          <a:prstGeom prst="rect">
            <a:avLst/>
          </a:prstGeom>
        </p:spPr>
      </p:pic>
      <p:sp>
        <p:nvSpPr>
          <p:cNvPr id="86" name="Text 67"/>
          <p:cNvSpPr/>
          <p:nvPr/>
        </p:nvSpPr>
        <p:spPr>
          <a:xfrm>
            <a:off x="10451592" y="4538167"/>
            <a:ext cx="419710"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[68][69]</a:t>
            </a:r>
            <a:endParaRPr lang="en-US" sz="800" dirty="0"/>
          </a:p>
        </p:txBody>
      </p:sp>
      <p:sp>
        <p:nvSpPr>
          <p:cNvPr id="87" name="Text 68"/>
          <p:cNvSpPr txBox="1"/>
          <p:nvPr/>
        </p:nvSpPr>
        <p:spPr>
          <a:xfrm>
            <a:off x="8220456" y="4766767"/>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用途:</a:t>
            </a:r>
            <a:endParaRPr lang="en-US" sz="900" dirty="0"/>
          </a:p>
        </p:txBody>
      </p:sp>
      <p:sp>
        <p:nvSpPr>
          <p:cNvPr id="88" name="Text 69"/>
          <p:cNvSpPr txBox="1"/>
          <p:nvPr/>
        </p:nvSpPr>
        <p:spPr>
          <a:xfrm>
            <a:off x="8801100" y="4766767"/>
            <a:ext cx="2052828"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PDF解析, 請求書読取, スキャン処理</a:t>
            </a:r>
            <a:endParaRPr lang="en-US" sz="900" dirty="0"/>
          </a:p>
        </p:txBody>
      </p:sp>
      <p:sp>
        <p:nvSpPr>
          <p:cNvPr id="89" name="Shape 70"/>
          <p:cNvSpPr/>
          <p:nvPr/>
        </p:nvSpPr>
        <p:spPr>
          <a:xfrm>
            <a:off x="457200" y="5233111"/>
            <a:ext cx="3657600" cy="1333195"/>
          </a:xfrm>
          <a:prstGeom prst="roundRect">
            <a:avLst>
              <a:gd name="adj" fmla="val 3919"/>
            </a:avLst>
          </a:prstGeom>
          <a:solidFill>
            <a:srgbClr val="FFFFFF"/>
          </a:solidFill>
          <a:ln w="12700">
            <a:solidFill>
              <a:srgbClr val="E5E5E5"/>
            </a:solidFill>
            <a:prstDash val="solid"/>
          </a:ln>
        </p:spPr>
      </p:sp>
      <p:sp>
        <p:nvSpPr>
          <p:cNvPr id="90" name="Shape 71"/>
          <p:cNvSpPr/>
          <p:nvPr/>
        </p:nvSpPr>
        <p:spPr>
          <a:xfrm>
            <a:off x="599846" y="5671109"/>
            <a:ext cx="3372307" cy="9144"/>
          </a:xfrm>
          <a:prstGeom prst="rect">
            <a:avLst/>
          </a:prstGeom>
          <a:solidFill>
            <a:srgbClr val="F0F0F0"/>
          </a:solidFill>
          <a:ln w="12700">
            <a:solidFill>
              <a:srgbClr val="F0F0F0">
                <a:alpha val="0"/>
              </a:srgbClr>
            </a:solidFill>
            <a:prstDash val="solid"/>
          </a:ln>
        </p:spPr>
      </p:sp>
      <p:pic>
        <p:nvPicPr>
          <p:cNvPr id="91" name="Image 17" descr="preencoded.png">    </p:cNvPr>
          <p:cNvPicPr>
            <a:picLocks noChangeAspect="1"/>
          </p:cNvPicPr>
          <p:nvPr/>
        </p:nvPicPr>
        <p:blipFill>
          <a:blip r:embed="rId18"/>
          <a:srcRect l="-12275" r="-12275" t="0" b="0"/>
          <a:stretch/>
        </p:blipFill>
        <p:spPr>
          <a:xfrm>
            <a:off x="599846" y="5406847"/>
            <a:ext cx="190195" cy="152705"/>
          </a:xfrm>
          <a:prstGeom prst="rect">
            <a:avLst/>
          </a:prstGeom>
        </p:spPr>
      </p:pic>
      <p:sp>
        <p:nvSpPr>
          <p:cNvPr id="92" name="Text 72"/>
          <p:cNvSpPr txBox="1"/>
          <p:nvPr/>
        </p:nvSpPr>
        <p:spPr>
          <a:xfrm>
            <a:off x="866851" y="5375758"/>
            <a:ext cx="638251" cy="305410"/>
          </a:xfrm>
          <a:prstGeom prst="rect">
            <a:avLst/>
          </a:prstGeom>
          <a:noFill/>
          <a:ln/>
        </p:spPr>
        <p:txBody>
          <a:bodyPr wrap="square" lIns="0" tIns="0" rIns="0" bIns="0" rtlCol="0" anchor="ctr"/>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画像生成</a:t>
            </a:r>
            <a:endParaRPr lang="en-US" sz="1100" dirty="0"/>
          </a:p>
        </p:txBody>
      </p:sp>
      <p:sp>
        <p:nvSpPr>
          <p:cNvPr id="93" name="Text 73"/>
          <p:cNvSpPr txBox="1"/>
          <p:nvPr/>
        </p:nvSpPr>
        <p:spPr>
          <a:xfrm>
            <a:off x="599846" y="5789981"/>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代表:</a:t>
            </a:r>
            <a:endParaRPr lang="en-US" sz="900" dirty="0"/>
          </a:p>
        </p:txBody>
      </p:sp>
      <p:sp>
        <p:nvSpPr>
          <p:cNvPr id="94" name="Text 74"/>
          <p:cNvSpPr txBox="1"/>
          <p:nvPr/>
        </p:nvSpPr>
        <p:spPr>
          <a:xfrm>
            <a:off x="1181405" y="5789981"/>
            <a:ext cx="1953158"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SDXL, FLUX.1 (要VRAM確認)</a:t>
            </a:r>
            <a:endParaRPr lang="en-US" sz="900" dirty="0"/>
          </a:p>
        </p:txBody>
      </p:sp>
      <p:pic>
        <p:nvPicPr>
          <p:cNvPr id="95" name="Image 18" descr="preencoded.png">    </p:cNvPr>
          <p:cNvPicPr>
            <a:picLocks noChangeAspect="1"/>
          </p:cNvPicPr>
          <p:nvPr/>
        </p:nvPicPr>
        <p:blipFill>
          <a:blip r:embed="rId19"/>
          <a:stretch>
            <a:fillRect/>
          </a:stretch>
        </p:blipFill>
        <p:spPr>
          <a:xfrm>
            <a:off x="2638044" y="5789981"/>
            <a:ext cx="418795" cy="161849"/>
          </a:xfrm>
          <a:prstGeom prst="rect">
            <a:avLst/>
          </a:prstGeom>
        </p:spPr>
      </p:pic>
      <p:sp>
        <p:nvSpPr>
          <p:cNvPr id="96" name="Text 75"/>
          <p:cNvSpPr/>
          <p:nvPr/>
        </p:nvSpPr>
        <p:spPr>
          <a:xfrm>
            <a:off x="2638044" y="5789981"/>
            <a:ext cx="419710"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[71][75]</a:t>
            </a:r>
            <a:endParaRPr lang="en-US" sz="800" dirty="0"/>
          </a:p>
        </p:txBody>
      </p:sp>
      <p:sp>
        <p:nvSpPr>
          <p:cNvPr id="97" name="Text 76"/>
          <p:cNvSpPr txBox="1"/>
          <p:nvPr/>
        </p:nvSpPr>
        <p:spPr>
          <a:xfrm>
            <a:off x="599846" y="6018581"/>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実行:</a:t>
            </a:r>
            <a:endParaRPr lang="en-US" sz="900" dirty="0"/>
          </a:p>
        </p:txBody>
      </p:sp>
      <p:sp>
        <p:nvSpPr>
          <p:cNvPr id="98" name="Text 77"/>
          <p:cNvSpPr txBox="1"/>
          <p:nvPr/>
        </p:nvSpPr>
        <p:spPr>
          <a:xfrm>
            <a:off x="1181405" y="6018581"/>
            <a:ext cx="1657807"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ComfyUI</a:t>
            </a:r>
            <a:pPr algn="l" indent="0" marL="0">
              <a:buNone/>
            </a:pPr>
            <a:r>
              <a:rPr lang="en-US" sz="900" dirty="0">
                <a:solidFill>
                  <a:srgbClr val="1D1D1F"/>
                </a:solidFill>
                <a:latin typeface="Noto Sans JP" pitchFamily="34" charset="0"/>
                <a:ea typeface="Noto Sans JP" pitchFamily="34" charset="-122"/>
                <a:cs typeface="Noto Sans JP" pitchFamily="34" charset="-120"/>
              </a:rPr>
              <a:t>, SD WebUI</a:t>
            </a:r>
            <a:endParaRPr lang="en-US" sz="900" dirty="0"/>
          </a:p>
        </p:txBody>
      </p:sp>
      <p:pic>
        <p:nvPicPr>
          <p:cNvPr id="99" name="Image 19" descr="preencoded.png">    </p:cNvPr>
          <p:cNvPicPr>
            <a:picLocks noChangeAspect="1"/>
          </p:cNvPicPr>
          <p:nvPr/>
        </p:nvPicPr>
        <p:blipFill>
          <a:blip r:embed="rId20"/>
          <a:stretch>
            <a:fillRect/>
          </a:stretch>
        </p:blipFill>
        <p:spPr>
          <a:xfrm>
            <a:off x="1660550" y="6018581"/>
            <a:ext cx="247802" cy="161849"/>
          </a:xfrm>
          <a:prstGeom prst="rect">
            <a:avLst/>
          </a:prstGeom>
        </p:spPr>
      </p:pic>
      <p:sp>
        <p:nvSpPr>
          <p:cNvPr id="100" name="Text 78"/>
          <p:cNvSpPr/>
          <p:nvPr/>
        </p:nvSpPr>
        <p:spPr>
          <a:xfrm>
            <a:off x="1660550" y="6018581"/>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[72]</a:t>
            </a:r>
            <a:endParaRPr lang="en-US" sz="800" dirty="0"/>
          </a:p>
        </p:txBody>
      </p:sp>
      <p:pic>
        <p:nvPicPr>
          <p:cNvPr id="101" name="Image 20" descr="preencoded.png">    </p:cNvPr>
          <p:cNvPicPr>
            <a:picLocks noChangeAspect="1"/>
          </p:cNvPicPr>
          <p:nvPr/>
        </p:nvPicPr>
        <p:blipFill>
          <a:blip r:embed="rId21"/>
          <a:stretch>
            <a:fillRect/>
          </a:stretch>
        </p:blipFill>
        <p:spPr>
          <a:xfrm>
            <a:off x="2506370" y="6018581"/>
            <a:ext cx="247802" cy="161849"/>
          </a:xfrm>
          <a:prstGeom prst="rect">
            <a:avLst/>
          </a:prstGeom>
        </p:spPr>
      </p:pic>
      <p:sp>
        <p:nvSpPr>
          <p:cNvPr id="102" name="Text 79"/>
          <p:cNvSpPr/>
          <p:nvPr/>
        </p:nvSpPr>
        <p:spPr>
          <a:xfrm>
            <a:off x="2506370" y="6018581"/>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[73]</a:t>
            </a:r>
            <a:endParaRPr lang="en-US" sz="800" dirty="0"/>
          </a:p>
        </p:txBody>
      </p:sp>
      <p:sp>
        <p:nvSpPr>
          <p:cNvPr id="103" name="Text 80"/>
          <p:cNvSpPr txBox="1"/>
          <p:nvPr/>
        </p:nvSpPr>
        <p:spPr>
          <a:xfrm>
            <a:off x="599846" y="6247181"/>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用途:</a:t>
            </a:r>
            <a:endParaRPr lang="en-US" sz="900" dirty="0"/>
          </a:p>
        </p:txBody>
      </p:sp>
      <p:sp>
        <p:nvSpPr>
          <p:cNvPr id="104" name="Text 81"/>
          <p:cNvSpPr txBox="1"/>
          <p:nvPr/>
        </p:nvSpPr>
        <p:spPr>
          <a:xfrm>
            <a:off x="1181405" y="6247181"/>
            <a:ext cx="2094890"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素材生成, UIモック, コンテンツ制作</a:t>
            </a:r>
            <a:endParaRPr lang="en-US" sz="900" dirty="0"/>
          </a:p>
        </p:txBody>
      </p:sp>
      <p:sp>
        <p:nvSpPr>
          <p:cNvPr id="105" name="Shape 82"/>
          <p:cNvSpPr/>
          <p:nvPr/>
        </p:nvSpPr>
        <p:spPr>
          <a:xfrm>
            <a:off x="4267505" y="5233111"/>
            <a:ext cx="3657600" cy="1333195"/>
          </a:xfrm>
          <a:prstGeom prst="roundRect">
            <a:avLst>
              <a:gd name="adj" fmla="val 3919"/>
            </a:avLst>
          </a:prstGeom>
          <a:solidFill>
            <a:srgbClr val="FFFFFF"/>
          </a:solidFill>
          <a:ln w="12700">
            <a:solidFill>
              <a:srgbClr val="E5E5E5"/>
            </a:solidFill>
            <a:prstDash val="solid"/>
          </a:ln>
        </p:spPr>
      </p:sp>
      <p:sp>
        <p:nvSpPr>
          <p:cNvPr id="106" name="Shape 83"/>
          <p:cNvSpPr/>
          <p:nvPr/>
        </p:nvSpPr>
        <p:spPr>
          <a:xfrm>
            <a:off x="4410151" y="5671109"/>
            <a:ext cx="3372307" cy="9144"/>
          </a:xfrm>
          <a:prstGeom prst="rect">
            <a:avLst/>
          </a:prstGeom>
          <a:solidFill>
            <a:srgbClr val="F0F0F0"/>
          </a:solidFill>
          <a:ln w="12700">
            <a:solidFill>
              <a:srgbClr val="F0F0F0">
                <a:alpha val="0"/>
              </a:srgbClr>
            </a:solidFill>
            <a:prstDash val="solid"/>
          </a:ln>
        </p:spPr>
      </p:sp>
      <p:pic>
        <p:nvPicPr>
          <p:cNvPr id="107" name="Image 21" descr="preencoded.png">    </p:cNvPr>
          <p:cNvPicPr>
            <a:picLocks noChangeAspect="1"/>
          </p:cNvPicPr>
          <p:nvPr/>
        </p:nvPicPr>
        <p:blipFill>
          <a:blip r:embed="rId22"/>
          <a:srcRect l="0" r="0" t="-180" b="-180"/>
          <a:stretch/>
        </p:blipFill>
        <p:spPr>
          <a:xfrm>
            <a:off x="4410151" y="5406847"/>
            <a:ext cx="190195" cy="152705"/>
          </a:xfrm>
          <a:prstGeom prst="rect">
            <a:avLst/>
          </a:prstGeom>
        </p:spPr>
      </p:pic>
      <p:sp>
        <p:nvSpPr>
          <p:cNvPr id="108" name="Text 84"/>
          <p:cNvSpPr txBox="1"/>
          <p:nvPr/>
        </p:nvSpPr>
        <p:spPr>
          <a:xfrm>
            <a:off x="4677156" y="5375758"/>
            <a:ext cx="1191463" cy="305410"/>
          </a:xfrm>
          <a:prstGeom prst="rect">
            <a:avLst/>
          </a:prstGeom>
          <a:noFill/>
          <a:ln/>
        </p:spPr>
        <p:txBody>
          <a:bodyPr wrap="square" lIns="0" tIns="0" rIns="0" bIns="0" rtlCol="0" anchor="ctr"/>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Agent / Tool-use</a:t>
            </a:r>
            <a:endParaRPr lang="en-US" sz="1100" dirty="0"/>
          </a:p>
        </p:txBody>
      </p:sp>
      <p:sp>
        <p:nvSpPr>
          <p:cNvPr id="109" name="Text 85"/>
          <p:cNvSpPr txBox="1"/>
          <p:nvPr/>
        </p:nvSpPr>
        <p:spPr>
          <a:xfrm>
            <a:off x="4410151" y="5789981"/>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方式:</a:t>
            </a:r>
            <a:endParaRPr lang="en-US" sz="900" dirty="0"/>
          </a:p>
        </p:txBody>
      </p:sp>
      <p:sp>
        <p:nvSpPr>
          <p:cNvPr id="110" name="Text 86"/>
          <p:cNvSpPr txBox="1"/>
          <p:nvPr/>
        </p:nvSpPr>
        <p:spPr>
          <a:xfrm>
            <a:off x="4990795" y="5789981"/>
            <a:ext cx="2249424"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OpenAI互換APIでのFunction Calling</a:t>
            </a:r>
            <a:endParaRPr lang="en-US" sz="900" dirty="0"/>
          </a:p>
        </p:txBody>
      </p:sp>
      <p:pic>
        <p:nvPicPr>
          <p:cNvPr id="111" name="Image 22" descr="preencoded.png">    </p:cNvPr>
          <p:cNvPicPr>
            <a:picLocks noChangeAspect="1"/>
          </p:cNvPicPr>
          <p:nvPr/>
        </p:nvPicPr>
        <p:blipFill>
          <a:blip r:embed="rId23"/>
          <a:stretch>
            <a:fillRect/>
          </a:stretch>
        </p:blipFill>
        <p:spPr>
          <a:xfrm>
            <a:off x="6898234" y="5789981"/>
            <a:ext cx="247802" cy="161849"/>
          </a:xfrm>
          <a:prstGeom prst="rect">
            <a:avLst/>
          </a:prstGeom>
        </p:spPr>
      </p:pic>
      <p:sp>
        <p:nvSpPr>
          <p:cNvPr id="112" name="Text 87"/>
          <p:cNvSpPr/>
          <p:nvPr/>
        </p:nvSpPr>
        <p:spPr>
          <a:xfrm>
            <a:off x="6898234" y="5789981"/>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[24]</a:t>
            </a:r>
            <a:endParaRPr lang="en-US" sz="800" dirty="0"/>
          </a:p>
        </p:txBody>
      </p:sp>
      <p:sp>
        <p:nvSpPr>
          <p:cNvPr id="113" name="Text 88"/>
          <p:cNvSpPr txBox="1"/>
          <p:nvPr/>
        </p:nvSpPr>
        <p:spPr>
          <a:xfrm>
            <a:off x="4410151" y="6018581"/>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実行:</a:t>
            </a:r>
            <a:endParaRPr lang="en-US" sz="900" dirty="0"/>
          </a:p>
        </p:txBody>
      </p:sp>
      <p:sp>
        <p:nvSpPr>
          <p:cNvPr id="114" name="Text 89"/>
          <p:cNvSpPr txBox="1"/>
          <p:nvPr/>
        </p:nvSpPr>
        <p:spPr>
          <a:xfrm>
            <a:off x="4990795" y="6018581"/>
            <a:ext cx="1981505"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Ollama / LM Studioが実務的</a:t>
            </a:r>
            <a:endParaRPr lang="en-US" sz="900" dirty="0"/>
          </a:p>
        </p:txBody>
      </p:sp>
      <p:pic>
        <p:nvPicPr>
          <p:cNvPr id="115" name="Image 23" descr="preencoded.png">    </p:cNvPr>
          <p:cNvPicPr>
            <a:picLocks noChangeAspect="1"/>
          </p:cNvPicPr>
          <p:nvPr/>
        </p:nvPicPr>
        <p:blipFill>
          <a:blip r:embed="rId24"/>
          <a:stretch>
            <a:fillRect/>
          </a:stretch>
        </p:blipFill>
        <p:spPr>
          <a:xfrm>
            <a:off x="6476695" y="6018581"/>
            <a:ext cx="418795" cy="161849"/>
          </a:xfrm>
          <a:prstGeom prst="rect">
            <a:avLst/>
          </a:prstGeom>
        </p:spPr>
      </p:pic>
      <p:sp>
        <p:nvSpPr>
          <p:cNvPr id="116" name="Text 90"/>
          <p:cNvSpPr/>
          <p:nvPr/>
        </p:nvSpPr>
        <p:spPr>
          <a:xfrm>
            <a:off x="6476695" y="6018581"/>
            <a:ext cx="419710"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[23][41]</a:t>
            </a:r>
            <a:endParaRPr lang="en-US" sz="800" dirty="0"/>
          </a:p>
        </p:txBody>
      </p:sp>
      <p:sp>
        <p:nvSpPr>
          <p:cNvPr id="117" name="Text 91"/>
          <p:cNvSpPr txBox="1"/>
          <p:nvPr/>
        </p:nvSpPr>
        <p:spPr>
          <a:xfrm>
            <a:off x="4410151" y="6247181"/>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用途:</a:t>
            </a:r>
            <a:endParaRPr lang="en-US" sz="900" dirty="0"/>
          </a:p>
        </p:txBody>
      </p:sp>
      <p:sp>
        <p:nvSpPr>
          <p:cNvPr id="118" name="Text 92"/>
          <p:cNvSpPr txBox="1"/>
          <p:nvPr/>
        </p:nvSpPr>
        <p:spPr>
          <a:xfrm>
            <a:off x="4990795" y="6247181"/>
            <a:ext cx="1687982"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タスク自動化, 外部ツール連携</a:t>
            </a:r>
            <a:endParaRPr lang="en-US" sz="900" dirty="0"/>
          </a:p>
        </p:txBody>
      </p:sp>
      <p:sp>
        <p:nvSpPr>
          <p:cNvPr id="119" name="Shape 93"/>
          <p:cNvSpPr/>
          <p:nvPr/>
        </p:nvSpPr>
        <p:spPr>
          <a:xfrm>
            <a:off x="8076895" y="5233111"/>
            <a:ext cx="3657600" cy="1333195"/>
          </a:xfrm>
          <a:prstGeom prst="roundRect">
            <a:avLst>
              <a:gd name="adj" fmla="val 3919"/>
            </a:avLst>
          </a:prstGeom>
          <a:solidFill>
            <a:srgbClr val="FFFFFF"/>
          </a:solidFill>
          <a:ln w="12700">
            <a:solidFill>
              <a:srgbClr val="E5E5E5"/>
            </a:solidFill>
            <a:prstDash val="solid"/>
          </a:ln>
        </p:spPr>
      </p:sp>
      <p:sp>
        <p:nvSpPr>
          <p:cNvPr id="120" name="Shape 94"/>
          <p:cNvSpPr/>
          <p:nvPr/>
        </p:nvSpPr>
        <p:spPr>
          <a:xfrm>
            <a:off x="8220456" y="5671109"/>
            <a:ext cx="3372307" cy="9144"/>
          </a:xfrm>
          <a:prstGeom prst="rect">
            <a:avLst/>
          </a:prstGeom>
          <a:solidFill>
            <a:srgbClr val="F0F0F0"/>
          </a:solidFill>
          <a:ln w="12700">
            <a:solidFill>
              <a:srgbClr val="F0F0F0">
                <a:alpha val="0"/>
              </a:srgbClr>
            </a:solidFill>
            <a:prstDash val="solid"/>
          </a:ln>
        </p:spPr>
      </p:sp>
      <p:pic>
        <p:nvPicPr>
          <p:cNvPr id="121" name="Image 24" descr="preencoded.png">    </p:cNvPr>
          <p:cNvPicPr>
            <a:picLocks noChangeAspect="1"/>
          </p:cNvPicPr>
          <p:nvPr/>
        </p:nvPicPr>
        <p:blipFill>
          <a:blip r:embed="rId25"/>
          <a:srcRect l="0" r="0" t="-180" b="-180"/>
          <a:stretch/>
        </p:blipFill>
        <p:spPr>
          <a:xfrm>
            <a:off x="8220456" y="5406847"/>
            <a:ext cx="190195" cy="152705"/>
          </a:xfrm>
          <a:prstGeom prst="rect">
            <a:avLst/>
          </a:prstGeom>
        </p:spPr>
      </p:pic>
      <p:sp>
        <p:nvSpPr>
          <p:cNvPr id="122" name="Text 95"/>
          <p:cNvSpPr txBox="1"/>
          <p:nvPr/>
        </p:nvSpPr>
        <p:spPr>
          <a:xfrm>
            <a:off x="8486546" y="5375758"/>
            <a:ext cx="781812" cy="305410"/>
          </a:xfrm>
          <a:prstGeom prst="rect">
            <a:avLst/>
          </a:prstGeom>
          <a:noFill/>
          <a:ln/>
        </p:spPr>
        <p:txBody>
          <a:bodyPr wrap="square" lIns="0" tIns="0" rIns="0" bIns="0" rtlCol="0" anchor="ctr"/>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音声前処理</a:t>
            </a:r>
            <a:endParaRPr lang="en-US" sz="1100" dirty="0"/>
          </a:p>
        </p:txBody>
      </p:sp>
      <p:sp>
        <p:nvSpPr>
          <p:cNvPr id="123" name="Text 96"/>
          <p:cNvSpPr txBox="1"/>
          <p:nvPr/>
        </p:nvSpPr>
        <p:spPr>
          <a:xfrm>
            <a:off x="8220456" y="5789981"/>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代表:</a:t>
            </a:r>
            <a:endParaRPr lang="en-US" sz="900" dirty="0"/>
          </a:p>
        </p:txBody>
      </p:sp>
      <p:sp>
        <p:nvSpPr>
          <p:cNvPr id="124" name="Text 97"/>
          <p:cNvSpPr txBox="1"/>
          <p:nvPr/>
        </p:nvSpPr>
        <p:spPr>
          <a:xfrm>
            <a:off x="8801100" y="5789981"/>
            <a:ext cx="2139696"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Silero VAD, pyannote, RNNoise</a:t>
            </a:r>
            <a:endParaRPr lang="en-US" sz="900" dirty="0"/>
          </a:p>
        </p:txBody>
      </p:sp>
      <p:pic>
        <p:nvPicPr>
          <p:cNvPr id="125" name="Image 25" descr="preencoded.png">    </p:cNvPr>
          <p:cNvPicPr>
            <a:picLocks noChangeAspect="1"/>
          </p:cNvPicPr>
          <p:nvPr/>
        </p:nvPicPr>
        <p:blipFill>
          <a:blip r:embed="rId26"/>
          <a:stretch>
            <a:fillRect/>
          </a:stretch>
        </p:blipFill>
        <p:spPr>
          <a:xfrm>
            <a:off x="10436962" y="5789981"/>
            <a:ext cx="418795" cy="161849"/>
          </a:xfrm>
          <a:prstGeom prst="rect">
            <a:avLst/>
          </a:prstGeom>
        </p:spPr>
      </p:pic>
      <p:sp>
        <p:nvSpPr>
          <p:cNvPr id="126" name="Text 98"/>
          <p:cNvSpPr/>
          <p:nvPr/>
        </p:nvSpPr>
        <p:spPr>
          <a:xfrm>
            <a:off x="10436962" y="5789981"/>
            <a:ext cx="419710"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[82][84]</a:t>
            </a:r>
            <a:endParaRPr lang="en-US" sz="800" dirty="0"/>
          </a:p>
        </p:txBody>
      </p:sp>
      <p:sp>
        <p:nvSpPr>
          <p:cNvPr id="127" name="Text 99"/>
          <p:cNvSpPr txBox="1"/>
          <p:nvPr/>
        </p:nvSpPr>
        <p:spPr>
          <a:xfrm>
            <a:off x="8220456" y="6018581"/>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役割:</a:t>
            </a:r>
            <a:endParaRPr lang="en-US" sz="900" dirty="0"/>
          </a:p>
        </p:txBody>
      </p:sp>
      <p:sp>
        <p:nvSpPr>
          <p:cNvPr id="128" name="Text 100"/>
          <p:cNvSpPr txBox="1"/>
          <p:nvPr/>
        </p:nvSpPr>
        <p:spPr>
          <a:xfrm>
            <a:off x="8801100" y="6018581"/>
            <a:ext cx="2232965"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品質の下限担保（無音除去・話者分離）</a:t>
            </a:r>
            <a:endParaRPr lang="en-US" sz="900" dirty="0"/>
          </a:p>
        </p:txBody>
      </p:sp>
      <p:sp>
        <p:nvSpPr>
          <p:cNvPr id="129" name="Text 101"/>
          <p:cNvSpPr txBox="1"/>
          <p:nvPr/>
        </p:nvSpPr>
        <p:spPr>
          <a:xfrm>
            <a:off x="8220456" y="6247181"/>
            <a:ext cx="600761" cy="171907"/>
          </a:xfrm>
          <a:prstGeom prst="rect">
            <a:avLst/>
          </a:prstGeom>
          <a:noFill/>
          <a:ln/>
        </p:spPr>
        <p:txBody>
          <a:bodyPr wrap="square" lIns="0" tIns="0" rIns="0" bIns="0" rtlCol="0" anchor="ctr"/>
          <a:lstStyle/>
          <a:p>
            <a:pPr algn="l" indent="0" marL="0">
              <a:buNone/>
            </a:pPr>
            <a:r>
              <a:rPr lang="en-US" sz="900" b="1" dirty="0">
                <a:solidFill>
                  <a:srgbClr val="6E6E73"/>
                </a:solidFill>
                <a:latin typeface="Noto Sans JP" pitchFamily="34" charset="0"/>
                <a:ea typeface="Noto Sans JP" pitchFamily="34" charset="-122"/>
                <a:cs typeface="Noto Sans JP" pitchFamily="34" charset="-120"/>
              </a:rPr>
              <a:t>用途:</a:t>
            </a:r>
            <a:endParaRPr lang="en-US" sz="900" dirty="0"/>
          </a:p>
        </p:txBody>
      </p:sp>
      <p:sp>
        <p:nvSpPr>
          <p:cNvPr id="130" name="Text 102"/>
          <p:cNvSpPr txBox="1"/>
          <p:nvPr/>
        </p:nvSpPr>
        <p:spPr>
          <a:xfrm>
            <a:off x="8801100" y="6247181"/>
            <a:ext cx="1687068" cy="171907"/>
          </a:xfrm>
          <a:prstGeom prst="rect">
            <a:avLst/>
          </a:prstGeom>
          <a:noFill/>
          <a:ln/>
        </p:spPr>
        <p:txBody>
          <a:bodyPr wrap="square" lIns="0" tIns="0" rIns="0" bIns="0" rtlCol="0" anchor="ctr"/>
          <a:lstStyle/>
          <a:p>
            <a:pPr algn="l" indent="0" marL="0">
              <a:buNone/>
            </a:pPr>
            <a:r>
              <a:rPr lang="en-US" sz="900" dirty="0">
                <a:solidFill>
                  <a:srgbClr val="1D1D1F"/>
                </a:solidFill>
                <a:latin typeface="Noto Sans JP" pitchFamily="34" charset="0"/>
                <a:ea typeface="Noto Sans JP" pitchFamily="34" charset="-122"/>
                <a:cs typeface="Noto Sans JP" pitchFamily="34" charset="-120"/>
              </a:rPr>
              <a:t>会議録音の前処理, ノイズ除去</a:t>
            </a:r>
            <a:endParaRPr lang="en-US" sz="900" dirty="0"/>
          </a:p>
        </p:txBody>
      </p:sp>
      <p:sp>
        <p:nvSpPr>
          <p:cNvPr id="131" name="Shape 103"/>
          <p:cNvSpPr/>
          <p:nvPr/>
        </p:nvSpPr>
        <p:spPr>
          <a:xfrm>
            <a:off x="457200" y="6751930"/>
            <a:ext cx="11277295" cy="562356"/>
          </a:xfrm>
          <a:prstGeom prst="roundRect">
            <a:avLst>
              <a:gd name="adj" fmla="val 16536"/>
            </a:avLst>
          </a:prstGeom>
          <a:solidFill>
            <a:srgbClr val="FFF8E6"/>
          </a:solidFill>
          <a:ln w="12700">
            <a:solidFill>
              <a:srgbClr val="FFEEBA"/>
            </a:solidFill>
            <a:prstDash val="solid"/>
          </a:ln>
        </p:spPr>
      </p:sp>
      <p:pic>
        <p:nvPicPr>
          <p:cNvPr id="132" name="Image 26" descr="preencoded.png">    </p:cNvPr>
          <p:cNvPicPr>
            <a:picLocks noChangeAspect="1"/>
          </p:cNvPicPr>
          <p:nvPr/>
        </p:nvPicPr>
        <p:blipFill>
          <a:blip r:embed="rId27"/>
          <a:srcRect l="-33" r="-33" t="0" b="0"/>
          <a:stretch/>
        </p:blipFill>
        <p:spPr>
          <a:xfrm>
            <a:off x="619049" y="6954012"/>
            <a:ext cx="171907" cy="152705"/>
          </a:xfrm>
          <a:prstGeom prst="rect">
            <a:avLst/>
          </a:prstGeom>
        </p:spPr>
      </p:pic>
      <p:sp>
        <p:nvSpPr>
          <p:cNvPr id="133" name="Text 104"/>
          <p:cNvSpPr txBox="1"/>
          <p:nvPr/>
        </p:nvSpPr>
        <p:spPr>
          <a:xfrm>
            <a:off x="905256" y="6751930"/>
            <a:ext cx="10744200" cy="562356"/>
          </a:xfrm>
          <a:prstGeom prst="rect">
            <a:avLst/>
          </a:prstGeom>
          <a:noFill/>
          <a:ln/>
        </p:spPr>
        <p:txBody>
          <a:bodyPr wrap="square" lIns="0" tIns="0" rIns="0" bIns="0" rtlCol="0" anchor="ctr"/>
          <a:lstStyle/>
          <a:p>
            <a:pPr algn="l" indent="0" marL="0">
              <a:buNone/>
            </a:pPr>
            <a:r>
              <a:rPr lang="en-US" sz="900" dirty="0">
                <a:solidFill>
                  <a:srgbClr val="78350F"/>
                </a:solidFill>
                <a:latin typeface="Noto Sans JP" pitchFamily="34" charset="0"/>
                <a:ea typeface="Noto Sans JP" pitchFamily="34" charset="-122"/>
                <a:cs typeface="Noto Sans JP" pitchFamily="34" charset="-120"/>
              </a:rPr>
              <a:t>補足：WindowsでのGPUサービングは、Linux/WSL2を選択するのが現実的な局面が多いです（TensorRT-LLM資料等がLinux中心のため）。OllamaはWindowsネイティブ対応を強化しています。</a:t>
            </a:r>
            <a:endParaRPr lang="en-US" sz="900" dirty="0"/>
          </a:p>
        </p:txBody>
      </p:sp>
      <p:sp>
        <p:nvSpPr>
          <p:cNvPr id="134" name="Shape 105"/>
          <p:cNvSpPr/>
          <p:nvPr/>
        </p:nvSpPr>
        <p:spPr>
          <a:xfrm>
            <a:off x="0" y="6572707"/>
            <a:ext cx="12191695" cy="286207"/>
          </a:xfrm>
          <a:prstGeom prst="rect">
            <a:avLst/>
          </a:prstGeom>
          <a:solidFill>
            <a:srgbClr val="FFFFFF"/>
          </a:solidFill>
          <a:ln/>
        </p:spPr>
      </p:sp>
      <p:sp>
        <p:nvSpPr>
          <p:cNvPr id="135" name="Shape 106"/>
          <p:cNvSpPr/>
          <p:nvPr/>
        </p:nvSpPr>
        <p:spPr>
          <a:xfrm>
            <a:off x="0" y="6572707"/>
            <a:ext cx="12191695" cy="9144"/>
          </a:xfrm>
          <a:prstGeom prst="rect">
            <a:avLst/>
          </a:prstGeom>
          <a:solidFill>
            <a:srgbClr val="E5E5E5"/>
          </a:solidFill>
          <a:ln w="12700">
            <a:solidFill>
              <a:srgbClr val="E5E5E5">
                <a:alpha val="0"/>
              </a:srgbClr>
            </a:solidFill>
            <a:prstDash val="solid"/>
          </a:ln>
        </p:spPr>
      </p:sp>
      <p:sp>
        <p:nvSpPr>
          <p:cNvPr id="136" name="Text 107"/>
          <p:cNvSpPr txBox="1"/>
          <p:nvPr/>
        </p:nvSpPr>
        <p:spPr>
          <a:xfrm>
            <a:off x="457200" y="6641287"/>
            <a:ext cx="2188159" cy="162763"/>
          </a:xfrm>
          <a:prstGeom prst="rect">
            <a:avLst/>
          </a:prstGeom>
          <a:noFill/>
          <a:ln/>
        </p:spPr>
        <p:txBody>
          <a:bodyPr wrap="square" lIns="0" tIns="0" rIns="0" bIns="0" rtlCol="0" anchor="ctr"/>
          <a:lstStyle/>
          <a:p>
            <a:pPr algn="l" indent="0" marL="0">
              <a:buNone/>
            </a:pPr>
            <a:r>
              <a:rPr lang="en-US" sz="800" dirty="0">
                <a:solidFill>
                  <a:srgbClr val="86868B"/>
                </a:solidFill>
                <a:latin typeface="Noto Sans JP" pitchFamily="34" charset="0"/>
                <a:ea typeface="Noto Sans JP" pitchFamily="34" charset="-122"/>
                <a:cs typeface="Noto Sans JP" pitchFamily="34" charset="-120"/>
              </a:rPr>
              <a:t>Local AI Technical Survey Report 2026</a:t>
            </a:r>
            <a:endParaRPr lang="en-US" sz="800" dirty="0"/>
          </a:p>
        </p:txBody>
      </p:sp>
      <p:sp>
        <p:nvSpPr>
          <p:cNvPr id="137" name="Text 108"/>
          <p:cNvSpPr txBox="1"/>
          <p:nvPr/>
        </p:nvSpPr>
        <p:spPr>
          <a:xfrm>
            <a:off x="11414455" y="6641287"/>
            <a:ext cx="400507" cy="162763"/>
          </a:xfrm>
          <a:prstGeom prst="rect">
            <a:avLst/>
          </a:prstGeom>
          <a:noFill/>
          <a:ln/>
        </p:spPr>
        <p:txBody>
          <a:bodyPr wrap="square" lIns="0" tIns="0" rIns="0" bIns="0" rtlCol="0" anchor="ctr"/>
          <a:lstStyle/>
          <a:p>
            <a:pPr algn="l" indent="0" marL="0">
              <a:buNone/>
            </a:pPr>
            <a:r>
              <a:rPr lang="en-US" sz="800" dirty="0">
                <a:solidFill>
                  <a:srgbClr val="86868B"/>
                </a:solidFill>
                <a:latin typeface="Noto Sans JP" pitchFamily="34" charset="0"/>
                <a:ea typeface="Noto Sans JP" pitchFamily="34" charset="-122"/>
                <a:cs typeface="Noto Sans JP" pitchFamily="34" charset="-120"/>
              </a:rPr>
              <a:t>12 / 80</a:t>
            </a:r>
            <a:endParaRPr lang="en-US" sz="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1D1D1F"/>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D1D1F"/>
          </a:solidFill>
          <a:ln w="12700">
            <a:solidFill>
              <a:srgbClr val="FFFFFF">
                <a:alpha val="0"/>
              </a:srgbClr>
            </a:solidFill>
            <a:prstDash val="solid"/>
          </a:ln>
        </p:spPr>
      </p:sp>
      <p:pic>
        <p:nvPicPr>
          <p:cNvPr id="4" name="Image 0" descr="preencoded.png">    </p:cNvPr>
          <p:cNvPicPr>
            <a:picLocks noChangeAspect="1"/>
          </p:cNvPicPr>
          <p:nvPr/>
        </p:nvPicPr>
        <p:blipFill>
          <a:blip r:embed="rId1"/>
          <a:srcRect l="0" r="0" t="0" b="0"/>
          <a:stretch/>
        </p:blipFill>
        <p:spPr>
          <a:xfrm>
            <a:off x="9810598" y="4476902"/>
            <a:ext cx="2857500" cy="2857500"/>
          </a:xfrm>
          <a:prstGeom prst="rect">
            <a:avLst/>
          </a:prstGeom>
        </p:spPr>
      </p:pic>
      <p:sp>
        <p:nvSpPr>
          <p:cNvPr id="5" name="Shape 2"/>
          <p:cNvSpPr/>
          <p:nvPr/>
        </p:nvSpPr>
        <p:spPr>
          <a:xfrm>
            <a:off x="5486400" y="0"/>
            <a:ext cx="6705295" cy="6858000"/>
          </a:xfrm>
          <a:prstGeom prst="rect">
            <a:avLst/>
          </a:prstGeom>
          <a:solidFill>
            <a:srgbClr val="1D1D1F"/>
          </a:solidFill>
          <a:ln w="12700">
            <a:solidFill>
              <a:srgbClr val="FFFFFF">
                <a:alpha val="0"/>
              </a:srgbClr>
            </a:solidFill>
            <a:prstDash val="solid"/>
          </a:ln>
        </p:spPr>
      </p:sp>
      <p:pic>
        <p:nvPicPr>
          <p:cNvPr id="6" name="Image 1" descr="preencoded.png">    </p:cNvPr>
          <p:cNvPicPr>
            <a:picLocks noChangeAspect="1"/>
          </p:cNvPicPr>
          <p:nvPr/>
        </p:nvPicPr>
        <p:blipFill>
          <a:blip r:embed="rId2"/>
          <a:srcRect l="0" r="0" t="0" b="0"/>
          <a:stretch/>
        </p:blipFill>
        <p:spPr>
          <a:xfrm>
            <a:off x="9334195" y="-952805"/>
            <a:ext cx="3810305" cy="3810305"/>
          </a:xfrm>
          <a:prstGeom prst="rect">
            <a:avLst/>
          </a:prstGeom>
        </p:spPr>
      </p:pic>
      <p:sp>
        <p:nvSpPr>
          <p:cNvPr id="7" name="Shape 3"/>
          <p:cNvSpPr/>
          <p:nvPr/>
        </p:nvSpPr>
        <p:spPr>
          <a:xfrm>
            <a:off x="0" y="0"/>
            <a:ext cx="5486400" cy="6858000"/>
          </a:xfrm>
          <a:prstGeom prst="rect">
            <a:avLst/>
          </a:prstGeom>
          <a:solidFill>
            <a:srgbClr val="000000"/>
          </a:solidFill>
          <a:ln w="12700">
            <a:solidFill>
              <a:srgbClr val="FFFFFF">
                <a:alpha val="0"/>
              </a:srgbClr>
            </a:solidFill>
            <a:prstDash val="solid"/>
          </a:ln>
        </p:spPr>
      </p:sp>
      <p:sp>
        <p:nvSpPr>
          <p:cNvPr id="8" name="Text 4"/>
          <p:cNvSpPr txBox="1"/>
          <p:nvPr/>
        </p:nvSpPr>
        <p:spPr>
          <a:xfrm>
            <a:off x="761695" y="1206094"/>
            <a:ext cx="4153205" cy="1143000"/>
          </a:xfrm>
          <a:prstGeom prst="rect">
            <a:avLst/>
          </a:prstGeom>
          <a:noFill/>
          <a:ln/>
        </p:spPr>
        <p:txBody>
          <a:bodyPr wrap="square" lIns="0" tIns="0" rIns="0" bIns="0" rtlCol="0" anchor="ctr"/>
          <a:lstStyle/>
          <a:p>
            <a:pPr algn="l" indent="0" marL="0">
              <a:buNone/>
            </a:pPr>
            <a:r>
              <a:rPr lang="en-US" sz="9000" b="1" dirty="0">
                <a:solidFill>
                  <a:srgbClr val="333336"/>
                </a:solidFill>
                <a:latin typeface="Helvetica Neue" pitchFamily="34" charset="0"/>
                <a:ea typeface="Helvetica Neue" pitchFamily="34" charset="-122"/>
                <a:cs typeface="Helvetica Neue" pitchFamily="34" charset="-120"/>
              </a:rPr>
              <a:t>05</a:t>
            </a:r>
            <a:endParaRPr lang="en-US" sz="9000" dirty="0"/>
          </a:p>
        </p:txBody>
      </p:sp>
      <p:pic>
        <p:nvPicPr>
          <p:cNvPr id="9" name="Image 2" descr="preencoded.png">    </p:cNvPr>
          <p:cNvPicPr>
            <a:picLocks noChangeAspect="1"/>
          </p:cNvPicPr>
          <p:nvPr/>
        </p:nvPicPr>
        <p:blipFill>
          <a:blip r:embed="rId3"/>
          <a:srcRect l="0" r="0" t="-420" b="-420"/>
          <a:stretch/>
        </p:blipFill>
        <p:spPr>
          <a:xfrm>
            <a:off x="761695" y="2539289"/>
            <a:ext cx="761695" cy="57607"/>
          </a:xfrm>
          <a:prstGeom prst="rect">
            <a:avLst/>
          </a:prstGeom>
        </p:spPr>
      </p:pic>
      <p:sp>
        <p:nvSpPr>
          <p:cNvPr id="10" name="Text 5"/>
          <p:cNvSpPr txBox="1"/>
          <p:nvPr/>
        </p:nvSpPr>
        <p:spPr>
          <a:xfrm>
            <a:off x="761695" y="2977286"/>
            <a:ext cx="4121201" cy="1762963"/>
          </a:xfrm>
          <a:prstGeom prst="rect">
            <a:avLst/>
          </a:prstGeom>
          <a:noFill/>
          <a:ln/>
        </p:spPr>
        <p:txBody>
          <a:bodyPr wrap="square" lIns="0" tIns="0" rIns="0" bIns="0" rtlCol="0" anchor="t"/>
          <a:lstStyle/>
          <a:p>
            <a:pPr algn="l" indent="0" marL="0">
              <a:buNone/>
            </a:pPr>
            <a:r>
              <a:rPr lang="en-US" sz="4200" b="1" spc="-84" kern="0" dirty="0">
                <a:solidFill>
                  <a:srgbClr val="FFFFFF"/>
                </a:solidFill>
                <a:latin typeface="Noto Sans JP" pitchFamily="34" charset="0"/>
                <a:ea typeface="Noto Sans JP" pitchFamily="34" charset="-122"/>
                <a:cs typeface="Noto Sans JP" pitchFamily="34" charset="-120"/>
              </a:rPr>
              <a:t>特徴軸（評価軸）</a:t>
            </a:r>
            <a:pPr algn="l" indent="0" marL="0">
              <a:buNone/>
            </a:pPr>
            <a:endParaRPr lang="en-US" sz="4200" dirty="0"/>
          </a:p>
          <a:p>
            <a:pPr algn="l" indent="0" marL="0">
              <a:buNone/>
            </a:pPr>
            <a:r>
              <a:rPr lang="en-US" sz="4200" b="1" spc="-84" kern="0" dirty="0">
                <a:solidFill>
                  <a:srgbClr val="FFFFFF"/>
                </a:solidFill>
                <a:latin typeface="Noto Sans JP" pitchFamily="34" charset="0"/>
                <a:ea typeface="Noto Sans JP" pitchFamily="34" charset="-122"/>
                <a:cs typeface="Noto Sans JP" pitchFamily="34" charset="-120"/>
              </a:rPr>
              <a:t>の定義</a:t>
            </a:r>
            <a:endParaRPr lang="en-US" sz="4200" dirty="0"/>
          </a:p>
        </p:txBody>
      </p:sp>
      <p:sp>
        <p:nvSpPr>
          <p:cNvPr id="11" name="Text 6"/>
          <p:cNvSpPr txBox="1"/>
          <p:nvPr/>
        </p:nvSpPr>
        <p:spPr>
          <a:xfrm>
            <a:off x="761695" y="4966106"/>
            <a:ext cx="4048963" cy="685800"/>
          </a:xfrm>
          <a:prstGeom prst="rect">
            <a:avLst/>
          </a:prstGeom>
          <a:noFill/>
          <a:ln/>
        </p:spPr>
        <p:txBody>
          <a:bodyPr wrap="square" lIns="0" tIns="0" rIns="0" bIns="0" rtlCol="0" anchor="t"/>
          <a:lstStyle/>
          <a:p>
            <a:pPr algn="l" indent="0" marL="0">
              <a:buNone/>
            </a:pPr>
            <a:r>
              <a:rPr lang="en-US" sz="1800" dirty="0">
                <a:solidFill>
                  <a:srgbClr val="86868B"/>
                </a:solidFill>
                <a:latin typeface="Noto Sans JP" pitchFamily="34" charset="0"/>
                <a:ea typeface="Noto Sans JP" pitchFamily="34" charset="-122"/>
                <a:cs typeface="Noto Sans JP" pitchFamily="34" charset="-120"/>
              </a:rPr>
              <a:t>評価の共通物差しと</a:t>
            </a:r>
            <a:pPr algn="l" indent="0" marL="0">
              <a:buNone/>
            </a:pPr>
            <a:endParaRPr lang="en-US" sz="1800" dirty="0"/>
          </a:p>
          <a:p>
            <a:pPr algn="l" indent="0" marL="0">
              <a:buNone/>
            </a:pPr>
            <a:r>
              <a:rPr lang="en-US" sz="1800" dirty="0">
                <a:solidFill>
                  <a:srgbClr val="86868B"/>
                </a:solidFill>
                <a:latin typeface="Noto Sans JP" pitchFamily="34" charset="0"/>
                <a:ea typeface="Noto Sans JP" pitchFamily="34" charset="-122"/>
                <a:cs typeface="Noto Sans JP" pitchFamily="34" charset="-120"/>
              </a:rPr>
              <a:t>測定基準</a:t>
            </a:r>
            <a:endParaRPr lang="en-US" sz="1800" dirty="0"/>
          </a:p>
        </p:txBody>
      </p:sp>
      <p:sp>
        <p:nvSpPr>
          <p:cNvPr id="12" name="Text 7"/>
          <p:cNvSpPr txBox="1"/>
          <p:nvPr/>
        </p:nvSpPr>
        <p:spPr>
          <a:xfrm>
            <a:off x="6248095" y="1009498"/>
            <a:ext cx="5296205" cy="228600"/>
          </a:xfrm>
          <a:prstGeom prst="rect">
            <a:avLst/>
          </a:prstGeom>
          <a:noFill/>
          <a:ln/>
        </p:spPr>
        <p:txBody>
          <a:bodyPr wrap="square" lIns="0" tIns="0" rIns="0" bIns="0" rtlCol="0" anchor="ctr"/>
          <a:lstStyle/>
          <a:p>
            <a:pPr algn="l" indent="0" marL="0">
              <a:buNone/>
            </a:pPr>
            <a:r>
              <a:rPr lang="en-US" sz="1200" b="1" spc="150" kern="0" dirty="0">
                <a:solidFill>
                  <a:srgbClr val="007AFF"/>
                </a:solidFill>
                <a:latin typeface="Noto Sans JP" pitchFamily="34" charset="0"/>
                <a:ea typeface="Noto Sans JP" pitchFamily="34" charset="-122"/>
                <a:cs typeface="Noto Sans JP" pitchFamily="34" charset="-120"/>
              </a:rPr>
              <a:t>KEY TAKEAWAYS</a:t>
            </a:r>
            <a:endParaRPr lang="en-US" sz="1200" dirty="0"/>
          </a:p>
        </p:txBody>
      </p:sp>
      <p:pic>
        <p:nvPicPr>
          <p:cNvPr id="13" name="Image 3" descr="preencoded.png">    </p:cNvPr>
          <p:cNvPicPr>
            <a:picLocks noChangeAspect="1"/>
          </p:cNvPicPr>
          <p:nvPr/>
        </p:nvPicPr>
        <p:blipFill>
          <a:blip r:embed="rId4"/>
          <a:srcRect l="-4" r="-4" t="0" b="0"/>
          <a:stretch/>
        </p:blipFill>
        <p:spPr>
          <a:xfrm>
            <a:off x="6248095" y="1429207"/>
            <a:ext cx="5181905" cy="3705149"/>
          </a:xfrm>
          <a:prstGeom prst="rect">
            <a:avLst/>
          </a:prstGeom>
        </p:spPr>
      </p:pic>
      <p:sp>
        <p:nvSpPr>
          <p:cNvPr id="14" name="Text 8"/>
          <p:cNvSpPr txBox="1"/>
          <p:nvPr/>
        </p:nvSpPr>
        <p:spPr>
          <a:xfrm>
            <a:off x="6810451" y="1714500"/>
            <a:ext cx="4525366"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 本章の要点 </a:t>
            </a:r>
            <a:endParaRPr lang="en-US" sz="1500" dirty="0"/>
          </a:p>
        </p:txBody>
      </p:sp>
      <p:pic>
        <p:nvPicPr>
          <p:cNvPr id="15" name="Image 4" descr="preencoded.png">    </p:cNvPr>
          <p:cNvPicPr>
            <a:picLocks noChangeAspect="1"/>
          </p:cNvPicPr>
          <p:nvPr/>
        </p:nvPicPr>
        <p:blipFill>
          <a:blip r:embed="rId5"/>
          <a:srcRect l="0" r="0" t="0" b="0"/>
          <a:stretch/>
        </p:blipFill>
        <p:spPr>
          <a:xfrm>
            <a:off x="6572707" y="1762049"/>
            <a:ext cx="142646" cy="190195"/>
          </a:xfrm>
          <a:prstGeom prst="rect">
            <a:avLst/>
          </a:prstGeom>
        </p:spPr>
      </p:pic>
      <p:sp>
        <p:nvSpPr>
          <p:cNvPr id="16" name="Text 9"/>
          <p:cNvSpPr txBox="1"/>
          <p:nvPr/>
        </p:nvSpPr>
        <p:spPr>
          <a:xfrm>
            <a:off x="6801307" y="2152498"/>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13の評価軸：</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指示追従、JSON堅牢性、長文耐性、速度、メモリなど、多角的な視点でモデルを比較評価します。 </a:t>
            </a:r>
            <a:endParaRPr lang="en-US" sz="1300" dirty="0"/>
          </a:p>
        </p:txBody>
      </p:sp>
      <p:pic>
        <p:nvPicPr>
          <p:cNvPr id="17" name="Image 5" descr="preencoded.png">    </p:cNvPr>
          <p:cNvPicPr>
            <a:picLocks noChangeAspect="1"/>
          </p:cNvPicPr>
          <p:nvPr/>
        </p:nvPicPr>
        <p:blipFill>
          <a:blip r:embed="rId6"/>
          <a:srcRect l="0" r="0" t="-1100" b="-1100"/>
          <a:stretch/>
        </p:blipFill>
        <p:spPr>
          <a:xfrm>
            <a:off x="6572707" y="2200046"/>
            <a:ext cx="114300" cy="133502"/>
          </a:xfrm>
          <a:prstGeom prst="rect">
            <a:avLst/>
          </a:prstGeom>
        </p:spPr>
      </p:pic>
      <p:sp>
        <p:nvSpPr>
          <p:cNvPr id="18" name="Text 10"/>
          <p:cNvSpPr txBox="1"/>
          <p:nvPr/>
        </p:nvSpPr>
        <p:spPr>
          <a:xfrm>
            <a:off x="6801307" y="3114446"/>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KVキャッシュ最適化：</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paged/quantized KVやreuse機能が、長文コンテキストや多同時リクエスト処理の鍵となります。 </a:t>
            </a:r>
            <a:endParaRPr lang="en-US" sz="1300" dirty="0"/>
          </a:p>
        </p:txBody>
      </p:sp>
      <p:pic>
        <p:nvPicPr>
          <p:cNvPr id="19" name="Image 6" descr="preencoded.png">    </p:cNvPr>
          <p:cNvPicPr>
            <a:picLocks noChangeAspect="1"/>
          </p:cNvPicPr>
          <p:nvPr/>
        </p:nvPicPr>
        <p:blipFill>
          <a:blip r:embed="rId7"/>
          <a:srcRect l="0" r="0" t="-1100" b="-1100"/>
          <a:stretch/>
        </p:blipFill>
        <p:spPr>
          <a:xfrm>
            <a:off x="6572707" y="3161995"/>
            <a:ext cx="114300" cy="133502"/>
          </a:xfrm>
          <a:prstGeom prst="rect">
            <a:avLst/>
          </a:prstGeom>
        </p:spPr>
      </p:pic>
      <p:sp>
        <p:nvSpPr>
          <p:cNvPr id="20" name="Text 11"/>
          <p:cNvSpPr txBox="1"/>
          <p:nvPr/>
        </p:nvSpPr>
        <p:spPr>
          <a:xfrm>
            <a:off x="6801307" y="4076395"/>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JSON制約の重要性：</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ツール利用においてJSON出力の安定性は必須ですが、機能はランタイムに強く依存します。 </a:t>
            </a:r>
            <a:endParaRPr lang="en-US" sz="1300" dirty="0"/>
          </a:p>
        </p:txBody>
      </p:sp>
      <p:pic>
        <p:nvPicPr>
          <p:cNvPr id="21" name="Image 7" descr="preencoded.png">    </p:cNvPr>
          <p:cNvPicPr>
            <a:picLocks noChangeAspect="1"/>
          </p:cNvPicPr>
          <p:nvPr/>
        </p:nvPicPr>
        <p:blipFill>
          <a:blip r:embed="rId8"/>
          <a:srcRect l="0" r="0" t="-1100" b="-1100"/>
          <a:stretch/>
        </p:blipFill>
        <p:spPr>
          <a:xfrm>
            <a:off x="6572707" y="4123944"/>
            <a:ext cx="114300" cy="133502"/>
          </a:xfrm>
          <a:prstGeom prst="rect">
            <a:avLst/>
          </a:prstGeom>
        </p:spPr>
      </p:pic>
      <p:pic>
        <p:nvPicPr>
          <p:cNvPr id="22" name="Image 8" descr="preencoded.png">    </p:cNvPr>
          <p:cNvPicPr>
            <a:picLocks noChangeAspect="1"/>
          </p:cNvPicPr>
          <p:nvPr/>
        </p:nvPicPr>
        <p:blipFill>
          <a:blip r:embed="rId9"/>
          <a:stretch>
            <a:fillRect/>
          </a:stretch>
        </p:blipFill>
        <p:spPr>
          <a:xfrm>
            <a:off x="6248095" y="5514746"/>
            <a:ext cx="1276502" cy="333756"/>
          </a:xfrm>
          <a:prstGeom prst="rect">
            <a:avLst/>
          </a:prstGeom>
        </p:spPr>
      </p:pic>
      <p:sp>
        <p:nvSpPr>
          <p:cNvPr id="23" name="Text 12"/>
          <p:cNvSpPr/>
          <p:nvPr/>
        </p:nvSpPr>
        <p:spPr>
          <a:xfrm>
            <a:off x="6248095" y="5514746"/>
            <a:ext cx="1276502"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13の評価軸定義</a:t>
            </a:r>
            <a:endParaRPr lang="en-US" sz="1000" dirty="0"/>
          </a:p>
        </p:txBody>
      </p:sp>
      <p:pic>
        <p:nvPicPr>
          <p:cNvPr id="24" name="Image 9" descr="preencoded.png">    </p:cNvPr>
          <p:cNvPicPr>
            <a:picLocks noChangeAspect="1"/>
          </p:cNvPicPr>
          <p:nvPr/>
        </p:nvPicPr>
        <p:blipFill>
          <a:blip r:embed="rId10"/>
          <a:stretch>
            <a:fillRect/>
          </a:stretch>
        </p:blipFill>
        <p:spPr>
          <a:xfrm>
            <a:off x="7638898" y="5514746"/>
            <a:ext cx="857707" cy="333756"/>
          </a:xfrm>
          <a:prstGeom prst="rect">
            <a:avLst/>
          </a:prstGeom>
        </p:spPr>
      </p:pic>
      <p:sp>
        <p:nvSpPr>
          <p:cNvPr id="25" name="Text 13"/>
          <p:cNvSpPr/>
          <p:nvPr/>
        </p:nvSpPr>
        <p:spPr>
          <a:xfrm>
            <a:off x="7638898" y="5514746"/>
            <a:ext cx="857707"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測定手順</a:t>
            </a:r>
            <a:endParaRPr lang="en-US" sz="1000" dirty="0"/>
          </a:p>
        </p:txBody>
      </p:sp>
      <p:pic>
        <p:nvPicPr>
          <p:cNvPr id="26" name="Image 10" descr="preencoded.png">    </p:cNvPr>
          <p:cNvPicPr>
            <a:picLocks noChangeAspect="1"/>
          </p:cNvPicPr>
          <p:nvPr/>
        </p:nvPicPr>
        <p:blipFill>
          <a:blip r:embed="rId11"/>
          <a:stretch>
            <a:fillRect/>
          </a:stretch>
        </p:blipFill>
        <p:spPr>
          <a:xfrm>
            <a:off x="8609990" y="5514746"/>
            <a:ext cx="857707" cy="333756"/>
          </a:xfrm>
          <a:prstGeom prst="rect">
            <a:avLst/>
          </a:prstGeom>
        </p:spPr>
      </p:pic>
      <p:sp>
        <p:nvSpPr>
          <p:cNvPr id="27" name="Text 14"/>
          <p:cNvSpPr/>
          <p:nvPr/>
        </p:nvSpPr>
        <p:spPr>
          <a:xfrm>
            <a:off x="8609990" y="5514746"/>
            <a:ext cx="857707"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設計含意</a:t>
            </a:r>
            <a:endParaRPr lang="en-US" sz="1000" dirty="0"/>
          </a:p>
        </p:txBody>
      </p:sp>
      <p:pic>
        <p:nvPicPr>
          <p:cNvPr id="28" name="Image 11" descr="preencoded.png">    </p:cNvPr>
          <p:cNvPicPr>
            <a:picLocks noChangeAspect="1"/>
          </p:cNvPicPr>
          <p:nvPr/>
        </p:nvPicPr>
        <p:blipFill>
          <a:blip r:embed="rId12"/>
          <a:stretch>
            <a:fillRect/>
          </a:stretch>
        </p:blipFill>
        <p:spPr>
          <a:xfrm>
            <a:off x="9581998" y="5514746"/>
            <a:ext cx="895198" cy="333756"/>
          </a:xfrm>
          <a:prstGeom prst="rect">
            <a:avLst/>
          </a:prstGeom>
        </p:spPr>
      </p:pic>
      <p:sp>
        <p:nvSpPr>
          <p:cNvPr id="29" name="Text 15"/>
          <p:cNvSpPr/>
          <p:nvPr/>
        </p:nvSpPr>
        <p:spPr>
          <a:xfrm>
            <a:off x="9581998" y="5514746"/>
            <a:ext cx="896112"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KV最適化</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pic>
        <p:nvPicPr>
          <p:cNvPr id="4" name="Image 0" descr="preencoded.png">    </p:cNvPr>
          <p:cNvPicPr>
            <a:picLocks noChangeAspect="1"/>
          </p:cNvPicPr>
          <p:nvPr/>
        </p:nvPicPr>
        <p:blipFill>
          <a:blip r:embed="rId1"/>
          <a:srcRect l="0" r="0" t="-401" b="-401"/>
          <a:stretch/>
        </p:blipFill>
        <p:spPr>
          <a:xfrm>
            <a:off x="0" y="0"/>
            <a:ext cx="12191695" cy="57607"/>
          </a:xfrm>
          <a:prstGeom prst="rect">
            <a:avLst/>
          </a:prstGeom>
        </p:spPr>
      </p:pic>
      <p:sp>
        <p:nvSpPr>
          <p:cNvPr id="5" name="Shape 2"/>
          <p:cNvSpPr/>
          <p:nvPr/>
        </p:nvSpPr>
        <p:spPr>
          <a:xfrm>
            <a:off x="0" y="1047902"/>
            <a:ext cx="12191695" cy="9144"/>
          </a:xfrm>
          <a:prstGeom prst="rect">
            <a:avLst/>
          </a:prstGeom>
          <a:solidFill>
            <a:srgbClr val="E5E5E5"/>
          </a:solidFill>
          <a:ln w="12700">
            <a:solidFill>
              <a:srgbClr val="E5E5E5">
                <a:alpha val="0"/>
              </a:srgbClr>
            </a:solidFill>
            <a:prstDash val="solid"/>
          </a:ln>
        </p:spPr>
      </p:sp>
      <p:sp>
        <p:nvSpPr>
          <p:cNvPr id="6" name="Text 3"/>
          <p:cNvSpPr txBox="1"/>
          <p:nvPr/>
        </p:nvSpPr>
        <p:spPr>
          <a:xfrm>
            <a:off x="476402" y="237744"/>
            <a:ext cx="3477463" cy="200254"/>
          </a:xfrm>
          <a:prstGeom prst="rect">
            <a:avLst/>
          </a:prstGeom>
          <a:noFill/>
          <a:ln/>
        </p:spPr>
        <p:txBody>
          <a:bodyPr wrap="square" lIns="0" tIns="0" rIns="0" bIns="0" rtlCol="0" anchor="ctr"/>
          <a:lstStyle/>
          <a:p>
            <a:pPr algn="l" indent="0" marL="0">
              <a:buNone/>
            </a:pPr>
            <a:r>
              <a:rPr lang="en-US" sz="1000" spc="75" kern="0" dirty="0">
                <a:solidFill>
                  <a:srgbClr val="86868B"/>
                </a:solidFill>
                <a:latin typeface="Noto Sans JP" pitchFamily="34" charset="0"/>
                <a:ea typeface="Noto Sans JP" pitchFamily="34" charset="-122"/>
                <a:cs typeface="Noto Sans JP" pitchFamily="34" charset="-120"/>
              </a:rPr>
              <a:t>Evaluation Metrics Overview</a:t>
            </a:r>
            <a:endParaRPr lang="en-US" sz="1000" dirty="0"/>
          </a:p>
        </p:txBody>
      </p:sp>
      <p:sp>
        <p:nvSpPr>
          <p:cNvPr id="7" name="Text 4"/>
          <p:cNvSpPr txBox="1"/>
          <p:nvPr/>
        </p:nvSpPr>
        <p:spPr>
          <a:xfrm>
            <a:off x="476402" y="495605"/>
            <a:ext cx="3553358"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特徴軸（評価軸）の定義</a:t>
            </a:r>
            <a:endParaRPr lang="en-US" sz="2400" dirty="0"/>
          </a:p>
        </p:txBody>
      </p:sp>
      <p:sp>
        <p:nvSpPr>
          <p:cNvPr id="8" name="Text 5"/>
          <p:cNvSpPr txBox="1"/>
          <p:nvPr/>
        </p:nvSpPr>
        <p:spPr>
          <a:xfrm>
            <a:off x="10566806" y="752551"/>
            <a:ext cx="1156716" cy="200254"/>
          </a:xfrm>
          <a:prstGeom prst="rect">
            <a:avLst/>
          </a:prstGeom>
          <a:noFill/>
          <a:ln/>
        </p:spPr>
        <p:txBody>
          <a:bodyPr wrap="square" lIns="0" tIns="0" rIns="0" bIns="0" rtlCol="0" anchor="ctr"/>
          <a:lstStyle/>
          <a:p>
            <a:pPr algn="r" indent="0" marL="0">
              <a:buNone/>
            </a:pPr>
            <a:r>
              <a:rPr lang="en-US" sz="1000" dirty="0">
                <a:solidFill>
                  <a:srgbClr val="86868B"/>
                </a:solidFill>
                <a:latin typeface="Noto Sans JP" pitchFamily="34" charset="0"/>
                <a:ea typeface="Noto Sans JP" pitchFamily="34" charset="-122"/>
                <a:cs typeface="Noto Sans JP" pitchFamily="34" charset="-120"/>
              </a:rPr>
              <a:t>Total 13 Metrics</a:t>
            </a:r>
            <a:endParaRPr lang="en-US" sz="1000" dirty="0"/>
          </a:p>
        </p:txBody>
      </p:sp>
      <p:sp>
        <p:nvSpPr>
          <p:cNvPr id="9" name="Text 6"/>
          <p:cNvSpPr txBox="1"/>
          <p:nvPr/>
        </p:nvSpPr>
        <p:spPr>
          <a:xfrm>
            <a:off x="590702" y="1324051"/>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01</a:t>
            </a:r>
            <a:endParaRPr lang="en-US" sz="1300" dirty="0"/>
          </a:p>
        </p:txBody>
      </p:sp>
      <p:sp>
        <p:nvSpPr>
          <p:cNvPr id="10" name="Text 7"/>
          <p:cNvSpPr txBox="1"/>
          <p:nvPr/>
        </p:nvSpPr>
        <p:spPr>
          <a:xfrm>
            <a:off x="895198" y="1304849"/>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指示追従 (Instruction Following)</a:t>
            </a:r>
            <a:endParaRPr lang="en-US" sz="1200" dirty="0"/>
          </a:p>
        </p:txBody>
      </p:sp>
      <p:sp>
        <p:nvSpPr>
          <p:cNvPr id="11" name="Text 8"/>
          <p:cNvSpPr txBox="1"/>
          <p:nvPr/>
        </p:nvSpPr>
        <p:spPr>
          <a:xfrm>
            <a:off x="895198" y="1506931"/>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プロンプトの制約・禁止事項・形式指定（箇条書き禁止等）を遵守する能力。</a:t>
            </a:r>
            <a:endParaRPr lang="en-US" sz="900" dirty="0"/>
          </a:p>
        </p:txBody>
      </p:sp>
      <p:sp>
        <p:nvSpPr>
          <p:cNvPr id="12" name="Text 9"/>
          <p:cNvSpPr txBox="1"/>
          <p:nvPr/>
        </p:nvSpPr>
        <p:spPr>
          <a:xfrm>
            <a:off x="590702" y="2108606"/>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02</a:t>
            </a:r>
            <a:endParaRPr lang="en-US" sz="1300" dirty="0"/>
          </a:p>
        </p:txBody>
      </p:sp>
      <p:sp>
        <p:nvSpPr>
          <p:cNvPr id="13" name="Text 10"/>
          <p:cNvSpPr txBox="1"/>
          <p:nvPr/>
        </p:nvSpPr>
        <p:spPr>
          <a:xfrm>
            <a:off x="895198" y="2090318"/>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幻覚耐性 (Hallucination Resistance)</a:t>
            </a:r>
            <a:endParaRPr lang="en-US" sz="1200" dirty="0"/>
          </a:p>
        </p:txBody>
      </p:sp>
      <p:sp>
        <p:nvSpPr>
          <p:cNvPr id="14" name="Text 11"/>
          <p:cNvSpPr txBox="1"/>
          <p:nvPr/>
        </p:nvSpPr>
        <p:spPr>
          <a:xfrm>
            <a:off x="895198" y="2292401"/>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根拠のない固有名詞や数値を捏造せず、不確実性を提示できる性質。</a:t>
            </a:r>
            <a:endParaRPr lang="en-US" sz="900" dirty="0"/>
          </a:p>
        </p:txBody>
      </p:sp>
      <p:sp>
        <p:nvSpPr>
          <p:cNvPr id="15" name="Text 12"/>
          <p:cNvSpPr txBox="1"/>
          <p:nvPr/>
        </p:nvSpPr>
        <p:spPr>
          <a:xfrm>
            <a:off x="590702" y="2894076"/>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03</a:t>
            </a:r>
            <a:endParaRPr lang="en-US" sz="1300" dirty="0"/>
          </a:p>
        </p:txBody>
      </p:sp>
      <p:sp>
        <p:nvSpPr>
          <p:cNvPr id="16" name="Text 13"/>
          <p:cNvSpPr txBox="1"/>
          <p:nvPr/>
        </p:nvSpPr>
        <p:spPr>
          <a:xfrm>
            <a:off x="895198" y="2874874"/>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JSON堅牢性 (Structured Output)</a:t>
            </a:r>
            <a:endParaRPr lang="en-US" sz="1200" dirty="0"/>
          </a:p>
        </p:txBody>
      </p:sp>
      <p:sp>
        <p:nvSpPr>
          <p:cNvPr id="17" name="Text 14"/>
          <p:cNvSpPr txBox="1"/>
          <p:nvPr/>
        </p:nvSpPr>
        <p:spPr>
          <a:xfrm>
            <a:off x="895198" y="3076956"/>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スキーマ遵守・構文破壊率の低さ。ツール呼び出しやシステム連携の要。</a:t>
            </a:r>
            <a:endParaRPr lang="en-US" sz="900" dirty="0"/>
          </a:p>
        </p:txBody>
      </p:sp>
      <p:sp>
        <p:nvSpPr>
          <p:cNvPr id="18" name="Text 15"/>
          <p:cNvSpPr txBox="1"/>
          <p:nvPr/>
        </p:nvSpPr>
        <p:spPr>
          <a:xfrm>
            <a:off x="590702" y="3679546"/>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04</a:t>
            </a:r>
            <a:endParaRPr lang="en-US" sz="1300" dirty="0"/>
          </a:p>
        </p:txBody>
      </p:sp>
      <p:sp>
        <p:nvSpPr>
          <p:cNvPr id="19" name="Text 16"/>
          <p:cNvSpPr txBox="1"/>
          <p:nvPr/>
        </p:nvSpPr>
        <p:spPr>
          <a:xfrm>
            <a:off x="895198" y="3660343"/>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長文耐性 (Long-context Stability)</a:t>
            </a:r>
            <a:endParaRPr lang="en-US" sz="1200" dirty="0"/>
          </a:p>
        </p:txBody>
      </p:sp>
      <p:sp>
        <p:nvSpPr>
          <p:cNvPr id="20" name="Text 17"/>
          <p:cNvSpPr txBox="1"/>
          <p:nvPr/>
        </p:nvSpPr>
        <p:spPr>
          <a:xfrm>
            <a:off x="895198" y="3862426"/>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長い入力に対する要約崩れや重要情報の欠落、自己矛盾の抑制。</a:t>
            </a:r>
            <a:endParaRPr lang="en-US" sz="900" dirty="0"/>
          </a:p>
        </p:txBody>
      </p:sp>
      <p:sp>
        <p:nvSpPr>
          <p:cNvPr id="21" name="Text 18"/>
          <p:cNvSpPr txBox="1"/>
          <p:nvPr/>
        </p:nvSpPr>
        <p:spPr>
          <a:xfrm>
            <a:off x="590702" y="4464101"/>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05</a:t>
            </a:r>
            <a:endParaRPr lang="en-US" sz="1300" dirty="0"/>
          </a:p>
        </p:txBody>
      </p:sp>
      <p:sp>
        <p:nvSpPr>
          <p:cNvPr id="22" name="Text 19"/>
          <p:cNvSpPr txBox="1"/>
          <p:nvPr/>
        </p:nvSpPr>
        <p:spPr>
          <a:xfrm>
            <a:off x="895198" y="4444898"/>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推論計画 (Planning)</a:t>
            </a:r>
            <a:endParaRPr lang="en-US" sz="1200" dirty="0"/>
          </a:p>
        </p:txBody>
      </p:sp>
      <p:sp>
        <p:nvSpPr>
          <p:cNvPr id="23" name="Text 20"/>
          <p:cNvSpPr txBox="1"/>
          <p:nvPr/>
        </p:nvSpPr>
        <p:spPr>
          <a:xfrm>
            <a:off x="895198" y="4646981"/>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タスク分解、複数ステップの自己検証、外部ツール呼び出し順序の妥当性。</a:t>
            </a:r>
            <a:endParaRPr lang="en-US" sz="900" dirty="0"/>
          </a:p>
        </p:txBody>
      </p:sp>
      <p:sp>
        <p:nvSpPr>
          <p:cNvPr id="24" name="Text 21"/>
          <p:cNvSpPr txBox="1"/>
          <p:nvPr/>
        </p:nvSpPr>
        <p:spPr>
          <a:xfrm>
            <a:off x="590702" y="5249570"/>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06</a:t>
            </a:r>
            <a:endParaRPr lang="en-US" sz="1300" dirty="0"/>
          </a:p>
        </p:txBody>
      </p:sp>
      <p:sp>
        <p:nvSpPr>
          <p:cNvPr id="25" name="Text 22"/>
          <p:cNvSpPr txBox="1"/>
          <p:nvPr/>
        </p:nvSpPr>
        <p:spPr>
          <a:xfrm>
            <a:off x="895198" y="5230368"/>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ツール呼び出し適性 (Tool-use)</a:t>
            </a:r>
            <a:endParaRPr lang="en-US" sz="1200" dirty="0"/>
          </a:p>
        </p:txBody>
      </p:sp>
      <p:sp>
        <p:nvSpPr>
          <p:cNvPr id="26" name="Text 23"/>
          <p:cNvSpPr txBox="1"/>
          <p:nvPr/>
        </p:nvSpPr>
        <p:spPr>
          <a:xfrm>
            <a:off x="895198" y="5432450"/>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関数呼び出しの意思決定、必要引数の抽出、曖昧性の解消能力。</a:t>
            </a:r>
            <a:endParaRPr lang="en-US" sz="900" dirty="0"/>
          </a:p>
        </p:txBody>
      </p:sp>
      <p:sp>
        <p:nvSpPr>
          <p:cNvPr id="27" name="Text 24"/>
          <p:cNvSpPr txBox="1"/>
          <p:nvPr/>
        </p:nvSpPr>
        <p:spPr>
          <a:xfrm>
            <a:off x="590702" y="6035040"/>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07</a:t>
            </a:r>
            <a:endParaRPr lang="en-US" sz="1300" dirty="0"/>
          </a:p>
        </p:txBody>
      </p:sp>
      <p:sp>
        <p:nvSpPr>
          <p:cNvPr id="28" name="Text 25"/>
          <p:cNvSpPr txBox="1"/>
          <p:nvPr/>
        </p:nvSpPr>
        <p:spPr>
          <a:xfrm>
            <a:off x="895198" y="6015838"/>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日本語品質 (Japanese Quality)</a:t>
            </a:r>
            <a:endParaRPr lang="en-US" sz="1200" dirty="0"/>
          </a:p>
        </p:txBody>
      </p:sp>
      <p:sp>
        <p:nvSpPr>
          <p:cNvPr id="29" name="Text 26"/>
          <p:cNvSpPr txBox="1"/>
          <p:nvPr/>
        </p:nvSpPr>
        <p:spPr>
          <a:xfrm>
            <a:off x="895198" y="6217920"/>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文法・敬語・語彙の自然さと、業務文書スタイルの再現性。</a:t>
            </a:r>
            <a:endParaRPr lang="en-US" sz="900" dirty="0"/>
          </a:p>
        </p:txBody>
      </p:sp>
      <p:sp>
        <p:nvSpPr>
          <p:cNvPr id="30" name="Text 27"/>
          <p:cNvSpPr txBox="1"/>
          <p:nvPr/>
        </p:nvSpPr>
        <p:spPr>
          <a:xfrm>
            <a:off x="6353251" y="1324051"/>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08</a:t>
            </a:r>
            <a:endParaRPr lang="en-US" sz="1300" dirty="0"/>
          </a:p>
        </p:txBody>
      </p:sp>
      <p:sp>
        <p:nvSpPr>
          <p:cNvPr id="31" name="Text 28"/>
          <p:cNvSpPr txBox="1"/>
          <p:nvPr/>
        </p:nvSpPr>
        <p:spPr>
          <a:xfrm>
            <a:off x="6657746" y="1304849"/>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音声品質 (TTS Quality)</a:t>
            </a:r>
            <a:endParaRPr lang="en-US" sz="1200" dirty="0"/>
          </a:p>
        </p:txBody>
      </p:sp>
      <p:sp>
        <p:nvSpPr>
          <p:cNvPr id="32" name="Text 29"/>
          <p:cNvSpPr txBox="1"/>
          <p:nvPr/>
        </p:nvSpPr>
        <p:spPr>
          <a:xfrm>
            <a:off x="6657746" y="1506931"/>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自然さ（抑揚・間）、アクセント、ノイズの少なさ、声質再現性。</a:t>
            </a:r>
            <a:endParaRPr lang="en-US" sz="900" dirty="0"/>
          </a:p>
        </p:txBody>
      </p:sp>
      <p:sp>
        <p:nvSpPr>
          <p:cNvPr id="33" name="Text 30"/>
          <p:cNvSpPr txBox="1"/>
          <p:nvPr/>
        </p:nvSpPr>
        <p:spPr>
          <a:xfrm>
            <a:off x="6353251" y="2108606"/>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09</a:t>
            </a:r>
            <a:endParaRPr lang="en-US" sz="1300" dirty="0"/>
          </a:p>
        </p:txBody>
      </p:sp>
      <p:sp>
        <p:nvSpPr>
          <p:cNvPr id="34" name="Text 31"/>
          <p:cNvSpPr txBox="1"/>
          <p:nvPr/>
        </p:nvSpPr>
        <p:spPr>
          <a:xfrm>
            <a:off x="6657746" y="2090318"/>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画像理解精度 (VLM Accuracy)</a:t>
            </a:r>
            <a:endParaRPr lang="en-US" sz="1200" dirty="0"/>
          </a:p>
        </p:txBody>
      </p:sp>
      <p:sp>
        <p:nvSpPr>
          <p:cNvPr id="35" name="Text 32"/>
          <p:cNvSpPr txBox="1"/>
          <p:nvPr/>
        </p:nvSpPr>
        <p:spPr>
          <a:xfrm>
            <a:off x="6657746" y="2292401"/>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OCR的読み取り、図表理解、空間関係、UIスクリーンショットの解釈。</a:t>
            </a:r>
            <a:endParaRPr lang="en-US" sz="900" dirty="0"/>
          </a:p>
        </p:txBody>
      </p:sp>
      <p:sp>
        <p:nvSpPr>
          <p:cNvPr id="36" name="Text 33"/>
          <p:cNvSpPr txBox="1"/>
          <p:nvPr/>
        </p:nvSpPr>
        <p:spPr>
          <a:xfrm>
            <a:off x="6353251" y="2894076"/>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10</a:t>
            </a:r>
            <a:endParaRPr lang="en-US" sz="1300" dirty="0"/>
          </a:p>
        </p:txBody>
      </p:sp>
      <p:sp>
        <p:nvSpPr>
          <p:cNvPr id="37" name="Text 34"/>
          <p:cNvSpPr txBox="1"/>
          <p:nvPr/>
        </p:nvSpPr>
        <p:spPr>
          <a:xfrm>
            <a:off x="6657746" y="2874874"/>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速度 (Speed / Throughput)</a:t>
            </a:r>
            <a:endParaRPr lang="en-US" sz="1200" dirty="0"/>
          </a:p>
        </p:txBody>
      </p:sp>
      <p:sp>
        <p:nvSpPr>
          <p:cNvPr id="38" name="Text 35"/>
          <p:cNvSpPr txBox="1"/>
          <p:nvPr/>
        </p:nvSpPr>
        <p:spPr>
          <a:xfrm>
            <a:off x="6657746" y="3076956"/>
            <a:ext cx="5058461"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LLMの生成速度(tok/s)およびASR/TTSの実時間比(RTF)。</a:t>
            </a:r>
            <a:endParaRPr lang="en-US" sz="900" dirty="0"/>
          </a:p>
        </p:txBody>
      </p:sp>
      <p:sp>
        <p:nvSpPr>
          <p:cNvPr id="39" name="Text 36"/>
          <p:cNvSpPr txBox="1"/>
          <p:nvPr/>
        </p:nvSpPr>
        <p:spPr>
          <a:xfrm>
            <a:off x="6353251" y="3679546"/>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11</a:t>
            </a:r>
            <a:endParaRPr lang="en-US" sz="1300" dirty="0"/>
          </a:p>
        </p:txBody>
      </p:sp>
      <p:sp>
        <p:nvSpPr>
          <p:cNvPr id="40" name="Text 37"/>
          <p:cNvSpPr txBox="1"/>
          <p:nvPr/>
        </p:nvSpPr>
        <p:spPr>
          <a:xfrm>
            <a:off x="6657746" y="3660343"/>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メモリ/VRAM (Memory Footprint)</a:t>
            </a:r>
            <a:endParaRPr lang="en-US" sz="1200" dirty="0"/>
          </a:p>
        </p:txBody>
      </p:sp>
      <p:sp>
        <p:nvSpPr>
          <p:cNvPr id="41" name="Text 38"/>
          <p:cNvSpPr txBox="1"/>
          <p:nvPr/>
        </p:nvSpPr>
        <p:spPr>
          <a:xfrm>
            <a:off x="6657746" y="3862426"/>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重み＋KVキャッシュ＋ランタイムオーバーヘッドの総消費量。</a:t>
            </a:r>
            <a:endParaRPr lang="en-US" sz="900" dirty="0"/>
          </a:p>
        </p:txBody>
      </p:sp>
      <p:sp>
        <p:nvSpPr>
          <p:cNvPr id="42" name="Text 39"/>
          <p:cNvSpPr txBox="1"/>
          <p:nvPr/>
        </p:nvSpPr>
        <p:spPr>
          <a:xfrm>
            <a:off x="6353251" y="4464101"/>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12</a:t>
            </a:r>
            <a:endParaRPr lang="en-US" sz="1300" dirty="0"/>
          </a:p>
        </p:txBody>
      </p:sp>
      <p:sp>
        <p:nvSpPr>
          <p:cNvPr id="43" name="Text 40"/>
          <p:cNvSpPr txBox="1"/>
          <p:nvPr/>
        </p:nvSpPr>
        <p:spPr>
          <a:xfrm>
            <a:off x="6657746" y="4444898"/>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量子化耐性 (Quantization Robustness)</a:t>
            </a:r>
            <a:endParaRPr lang="en-US" sz="1200" dirty="0"/>
          </a:p>
        </p:txBody>
      </p:sp>
      <p:sp>
        <p:nvSpPr>
          <p:cNvPr id="44" name="Text 41"/>
          <p:cNvSpPr txBox="1"/>
          <p:nvPr/>
        </p:nvSpPr>
        <p:spPr>
          <a:xfrm>
            <a:off x="6657746" y="4646981"/>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4bit等に圧縮した際の品質劣化の小ささ（モデルと手法の相性）。</a:t>
            </a:r>
            <a:endParaRPr lang="en-US" sz="900" dirty="0"/>
          </a:p>
        </p:txBody>
      </p:sp>
      <p:sp>
        <p:nvSpPr>
          <p:cNvPr id="45" name="Text 42"/>
          <p:cNvSpPr txBox="1"/>
          <p:nvPr/>
        </p:nvSpPr>
        <p:spPr>
          <a:xfrm>
            <a:off x="6353251" y="5249570"/>
            <a:ext cx="381305" cy="210312"/>
          </a:xfrm>
          <a:prstGeom prst="rect">
            <a:avLst/>
          </a:prstGeom>
          <a:noFill/>
          <a:ln/>
        </p:spPr>
        <p:txBody>
          <a:bodyPr wrap="square" lIns="0" tIns="0" rIns="0" bIns="0" rtlCol="0" anchor="ctr"/>
          <a:lstStyle/>
          <a:p>
            <a:pPr algn="l" indent="0" marL="0">
              <a:buNone/>
            </a:pPr>
            <a:r>
              <a:rPr lang="en-US" sz="1300" b="1" dirty="0">
                <a:solidFill>
                  <a:srgbClr val="007AFF"/>
                </a:solidFill>
                <a:latin typeface="Noto Sans JP" pitchFamily="34" charset="0"/>
                <a:ea typeface="Noto Sans JP" pitchFamily="34" charset="-122"/>
                <a:cs typeface="Noto Sans JP" pitchFamily="34" charset="-120"/>
              </a:rPr>
              <a:t>13</a:t>
            </a:r>
            <a:endParaRPr lang="en-US" sz="1300" dirty="0"/>
          </a:p>
        </p:txBody>
      </p:sp>
      <p:sp>
        <p:nvSpPr>
          <p:cNvPr id="46" name="Text 43"/>
          <p:cNvSpPr txBox="1"/>
          <p:nvPr/>
        </p:nvSpPr>
        <p:spPr>
          <a:xfrm>
            <a:off x="6657746" y="5230368"/>
            <a:ext cx="5058461" cy="19111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ライセンス (License &amp; Compliance)</a:t>
            </a:r>
            <a:endParaRPr lang="en-US" sz="1200" dirty="0"/>
          </a:p>
        </p:txBody>
      </p:sp>
      <p:sp>
        <p:nvSpPr>
          <p:cNvPr id="47" name="Text 44"/>
          <p:cNvSpPr txBox="1"/>
          <p:nvPr/>
        </p:nvSpPr>
        <p:spPr>
          <a:xfrm>
            <a:off x="6657746" y="5432450"/>
            <a:ext cx="5134356" cy="152705"/>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コードのOSSライセンスと、モデル重みの利用条件（商用制限等）の区別。</a:t>
            </a:r>
            <a:endParaRPr lang="en-US" sz="900" dirty="0"/>
          </a:p>
        </p:txBody>
      </p:sp>
      <p:pic>
        <p:nvPicPr>
          <p:cNvPr id="48" name="Image 1" descr="preencoded.png">    </p:cNvPr>
          <p:cNvPicPr>
            <a:picLocks noChangeAspect="1"/>
          </p:cNvPicPr>
          <p:nvPr/>
        </p:nvPicPr>
        <p:blipFill>
          <a:blip r:embed="rId2"/>
          <a:srcRect l="-21" r="-21" t="0" b="0"/>
          <a:stretch/>
        </p:blipFill>
        <p:spPr>
          <a:xfrm>
            <a:off x="476402" y="6344107"/>
            <a:ext cx="4162349" cy="323698"/>
          </a:xfrm>
          <a:prstGeom prst="rect">
            <a:avLst/>
          </a:prstGeom>
        </p:spPr>
      </p:pic>
      <p:sp>
        <p:nvSpPr>
          <p:cNvPr id="49" name="Text 45"/>
          <p:cNvSpPr txBox="1"/>
          <p:nvPr/>
        </p:nvSpPr>
        <p:spPr>
          <a:xfrm>
            <a:off x="837590" y="6420002"/>
            <a:ext cx="3858768" cy="171907"/>
          </a:xfrm>
          <a:prstGeom prst="rect">
            <a:avLst/>
          </a:prstGeom>
          <a:noFill/>
          <a:ln/>
        </p:spPr>
        <p:txBody>
          <a:bodyPr wrap="square" lIns="0" tIns="0" rIns="0" bIns="0" rtlCol="0" anchor="ctr"/>
          <a:lstStyle/>
          <a:p>
            <a:pPr algn="l" indent="0" marL="0">
              <a:buNone/>
            </a:pPr>
            <a:r>
              <a:rPr lang="en-US" sz="900" dirty="0">
                <a:solidFill>
                  <a:srgbClr val="0056B3"/>
                </a:solidFill>
                <a:latin typeface="Noto Sans JP" pitchFamily="34" charset="0"/>
                <a:ea typeface="Noto Sans JP" pitchFamily="34" charset="-122"/>
                <a:cs typeface="Noto Sans JP" pitchFamily="34" charset="-120"/>
              </a:rPr>
              <a:t>各評価軸の測定手法と設計含意は、次スライド以降で詳細に解説します</a:t>
            </a:r>
            <a:endParaRPr lang="en-US" sz="900" dirty="0"/>
          </a:p>
        </p:txBody>
      </p:sp>
      <p:pic>
        <p:nvPicPr>
          <p:cNvPr id="50" name="Image 2" descr="preencoded.png">    </p:cNvPr>
          <p:cNvPicPr>
            <a:picLocks noChangeAspect="1"/>
          </p:cNvPicPr>
          <p:nvPr/>
        </p:nvPicPr>
        <p:blipFill>
          <a:blip r:embed="rId3"/>
          <a:srcRect l="0" r="0" t="0" b="0"/>
          <a:stretch/>
        </p:blipFill>
        <p:spPr>
          <a:xfrm>
            <a:off x="647395" y="6452921"/>
            <a:ext cx="114300" cy="114300"/>
          </a:xfrm>
          <a:prstGeom prst="rect">
            <a:avLst/>
          </a:prstGeom>
        </p:spPr>
      </p:pic>
      <p:sp>
        <p:nvSpPr>
          <p:cNvPr id="51" name="Text 46"/>
          <p:cNvSpPr txBox="1"/>
          <p:nvPr/>
        </p:nvSpPr>
        <p:spPr>
          <a:xfrm>
            <a:off x="11496751" y="6543446"/>
            <a:ext cx="48829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14</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1D1D1F"/>
          </a:solidFill>
          <a:ln w="12700">
            <a:solidFill>
              <a:srgbClr val="FFFFFF">
                <a:alpha val="0"/>
              </a:srgbClr>
            </a:solidFill>
            <a:prstDash val="solid"/>
          </a:ln>
        </p:spPr>
      </p:sp>
      <p:sp>
        <p:nvSpPr>
          <p:cNvPr id="5" name="Text 3"/>
          <p:cNvSpPr txBox="1"/>
          <p:nvPr/>
        </p:nvSpPr>
        <p:spPr>
          <a:xfrm>
            <a:off x="381305" y="181051"/>
            <a:ext cx="4200754" cy="400507"/>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特徴軸（詳細）：測定と設計含意</a:t>
            </a:r>
            <a:endParaRPr lang="en-US" sz="2100" dirty="0"/>
          </a:p>
        </p:txBody>
      </p:sp>
      <p:sp>
        <p:nvSpPr>
          <p:cNvPr id="6" name="Text 4"/>
          <p:cNvSpPr txBox="1"/>
          <p:nvPr/>
        </p:nvSpPr>
        <p:spPr>
          <a:xfrm>
            <a:off x="8534095" y="252374"/>
            <a:ext cx="3467405" cy="257861"/>
          </a:xfrm>
          <a:prstGeom prst="rect">
            <a:avLst/>
          </a:prstGeom>
          <a:noFill/>
          <a:ln/>
        </p:spPr>
        <p:txBody>
          <a:bodyPr wrap="square" lIns="0" tIns="0" rIns="0" bIns="0" rtlCol="0" anchor="ctr"/>
          <a:lstStyle/>
          <a:p>
            <a:pPr algn="l" indent="0" marL="0">
              <a:buNone/>
            </a:pPr>
            <a:r>
              <a:rPr lang="en-US" sz="1300" dirty="0">
                <a:solidFill>
                  <a:srgbClr val="A1A1A6"/>
                </a:solidFill>
                <a:latin typeface="Noto Sans JP" pitchFamily="34" charset="0"/>
                <a:ea typeface="Noto Sans JP" pitchFamily="34" charset="-122"/>
                <a:cs typeface="Noto Sans JP" pitchFamily="34" charset="-120"/>
              </a:rPr>
              <a:t>13の評価軸における計測手順と技術的背景</a:t>
            </a:r>
            <a:endParaRPr lang="en-US" sz="1300" dirty="0"/>
          </a:p>
        </p:txBody>
      </p:sp>
      <p:sp>
        <p:nvSpPr>
          <p:cNvPr id="7" name="Shape 5"/>
          <p:cNvSpPr/>
          <p:nvPr/>
        </p:nvSpPr>
        <p:spPr>
          <a:xfrm>
            <a:off x="0" y="761695"/>
            <a:ext cx="12191695" cy="5715000"/>
          </a:xfrm>
          <a:prstGeom prst="rect">
            <a:avLst/>
          </a:prstGeom>
          <a:solidFill>
            <a:srgbClr val="FBFBFD"/>
          </a:solidFill>
          <a:ln w="12700">
            <a:solidFill>
              <a:srgbClr val="FFFFFF">
                <a:alpha val="0"/>
              </a:srgbClr>
            </a:solidFill>
            <a:prstDash val="solid"/>
          </a:ln>
        </p:spPr>
      </p:sp>
      <p:sp>
        <p:nvSpPr>
          <p:cNvPr id="8" name="Shape 6"/>
          <p:cNvSpPr/>
          <p:nvPr/>
        </p:nvSpPr>
        <p:spPr>
          <a:xfrm>
            <a:off x="381305" y="1047902"/>
            <a:ext cx="5572354" cy="5143500"/>
          </a:xfrm>
          <a:prstGeom prst="roundRect">
            <a:avLst>
              <a:gd name="adj" fmla="val 395"/>
            </a:avLst>
          </a:prstGeom>
          <a:solidFill>
            <a:srgbClr val="FFFFFF"/>
          </a:solidFill>
          <a:ln w="12700">
            <a:solidFill>
              <a:srgbClr val="E5E5E5"/>
            </a:solidFill>
            <a:prstDash val="solid"/>
          </a:ln>
          <a:effectLst>
            <a:outerShdw sx="100000" sy="100000" kx="0" ky="0" algn="bl" rotWithShape="0" blurRad="76200" dist="25400" dir="16200000">
              <a:srgbClr val="000000">
                <a:alpha val="5000"/>
              </a:srgbClr>
            </a:outerShdw>
          </a:effectLst>
        </p:spPr>
      </p:sp>
      <p:sp>
        <p:nvSpPr>
          <p:cNvPr id="9" name="Shape 7"/>
          <p:cNvSpPr/>
          <p:nvPr/>
        </p:nvSpPr>
        <p:spPr>
          <a:xfrm>
            <a:off x="619049" y="1781251"/>
            <a:ext cx="5095951" cy="19202"/>
          </a:xfrm>
          <a:prstGeom prst="rect">
            <a:avLst/>
          </a:prstGeom>
          <a:solidFill>
            <a:srgbClr val="F5F5F7"/>
          </a:solidFill>
          <a:ln w="12700">
            <a:solidFill>
              <a:srgbClr val="F5F5F7">
                <a:alpha val="0"/>
              </a:srgbClr>
            </a:solidFill>
            <a:prstDash val="solid"/>
          </a:ln>
        </p:spPr>
      </p:sp>
      <p:sp>
        <p:nvSpPr>
          <p:cNvPr id="10" name="Shape 8"/>
          <p:cNvSpPr/>
          <p:nvPr/>
        </p:nvSpPr>
        <p:spPr>
          <a:xfrm>
            <a:off x="619049" y="1285646"/>
            <a:ext cx="381305" cy="381305"/>
          </a:xfrm>
          <a:prstGeom prst="roundRect">
            <a:avLst>
              <a:gd name="adj" fmla="val 59952"/>
            </a:avLst>
          </a:prstGeom>
          <a:solidFill>
            <a:srgbClr val="E3F2FD"/>
          </a:solidFill>
          <a:ln w="12700">
            <a:solidFill>
              <a:srgbClr val="FFFFFF">
                <a:alpha val="0"/>
              </a:srgbClr>
            </a:solidFill>
            <a:prstDash val="solid"/>
          </a:ln>
        </p:spPr>
      </p:sp>
      <p:pic>
        <p:nvPicPr>
          <p:cNvPr id="11" name="Image 0" descr="preencoded.png">    </p:cNvPr>
          <p:cNvPicPr>
            <a:picLocks noChangeAspect="1"/>
          </p:cNvPicPr>
          <p:nvPr/>
        </p:nvPicPr>
        <p:blipFill>
          <a:blip r:embed="rId1"/>
          <a:srcRect l="0" r="0" t="0" b="0"/>
          <a:stretch/>
        </p:blipFill>
        <p:spPr>
          <a:xfrm>
            <a:off x="694944" y="1362456"/>
            <a:ext cx="228600" cy="228600"/>
          </a:xfrm>
          <a:prstGeom prst="rect">
            <a:avLst/>
          </a:prstGeom>
        </p:spPr>
      </p:pic>
      <p:sp>
        <p:nvSpPr>
          <p:cNvPr id="12" name="Text 9"/>
          <p:cNvSpPr txBox="1"/>
          <p:nvPr/>
        </p:nvSpPr>
        <p:spPr>
          <a:xfrm>
            <a:off x="1152144" y="1333195"/>
            <a:ext cx="2057400" cy="286207"/>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機能・性能評価のコア</a:t>
            </a:r>
            <a:endParaRPr lang="en-US" sz="1500" dirty="0"/>
          </a:p>
        </p:txBody>
      </p:sp>
      <p:pic>
        <p:nvPicPr>
          <p:cNvPr id="13" name="Image 1" descr="preencoded.png">    </p:cNvPr>
          <p:cNvPicPr>
            <a:picLocks noChangeAspect="1"/>
          </p:cNvPicPr>
          <p:nvPr/>
        </p:nvPicPr>
        <p:blipFill>
          <a:blip r:embed="rId2"/>
          <a:srcRect l="-1507" r="-1507" t="0" b="0"/>
          <a:stretch/>
        </p:blipFill>
        <p:spPr>
          <a:xfrm>
            <a:off x="619049" y="2038198"/>
            <a:ext cx="171907" cy="133502"/>
          </a:xfrm>
          <a:prstGeom prst="rect">
            <a:avLst/>
          </a:prstGeom>
        </p:spPr>
      </p:pic>
      <p:sp>
        <p:nvSpPr>
          <p:cNvPr id="14" name="Text 10"/>
          <p:cNvSpPr txBox="1"/>
          <p:nvPr/>
        </p:nvSpPr>
        <p:spPr>
          <a:xfrm>
            <a:off x="905256" y="1990649"/>
            <a:ext cx="5000854"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JSON堅牢性と指示追従</a:t>
            </a:r>
            <a:endParaRPr lang="en-US" sz="1200" dirty="0"/>
          </a:p>
        </p:txBody>
      </p:sp>
      <p:sp>
        <p:nvSpPr>
          <p:cNvPr id="15" name="Text 11"/>
          <p:cNvSpPr txBox="1"/>
          <p:nvPr/>
        </p:nvSpPr>
        <p:spPr>
          <a:xfrm>
            <a:off x="905256" y="2238451"/>
            <a:ext cx="4886554" cy="629107"/>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 ツール呼び出し等の業務連携ではスキーマ破壊が致命的。Ollama/LM StudioのOpenAI互換APIを用いて同一条件で比較検証を行う</a:t>
            </a:r>
            <a:pPr algn="l" indent="0" marL="0">
              <a:buNone/>
            </a:pPr>
            <a:r>
              <a:rPr lang="en-US" sz="1000" dirty="0">
                <a:solidFill>
                  <a:srgbClr val="424245"/>
                </a:solidFill>
                <a:latin typeface="Noto Sans JP" pitchFamily="34" charset="0"/>
                <a:ea typeface="Noto Sans JP" pitchFamily="34" charset="-122"/>
                <a:cs typeface="Noto Sans JP" pitchFamily="34" charset="-120"/>
              </a:rPr>
              <a:t>。llama-cpp-python等のランタイム依存機能（response_format）も活用</a:t>
            </a:r>
            <a:pPr algn="l" indent="0" marL="0">
              <a:buNone/>
            </a:pPr>
            <a:r>
              <a:rPr lang="en-US" sz="1000" dirty="0">
                <a:solidFill>
                  <a:srgbClr val="424245"/>
                </a:solidFill>
                <a:latin typeface="Noto Sans JP" pitchFamily="34" charset="0"/>
                <a:ea typeface="Noto Sans JP" pitchFamily="34" charset="-122"/>
                <a:cs typeface="Noto Sans JP" pitchFamily="34" charset="-120"/>
              </a:rPr>
              <a:t>。 </a:t>
            </a:r>
            <a:endParaRPr lang="en-US" sz="1000" dirty="0"/>
          </a:p>
        </p:txBody>
      </p:sp>
      <p:pic>
        <p:nvPicPr>
          <p:cNvPr id="16" name="Image 2" descr="preencoded.png">    </p:cNvPr>
          <p:cNvPicPr>
            <a:picLocks noChangeAspect="1"/>
          </p:cNvPicPr>
          <p:nvPr/>
        </p:nvPicPr>
        <p:blipFill>
          <a:blip r:embed="rId3"/>
          <a:stretch>
            <a:fillRect/>
          </a:stretch>
        </p:blipFill>
        <p:spPr>
          <a:xfrm>
            <a:off x="4019702" y="2456993"/>
            <a:ext cx="304495" cy="200254"/>
          </a:xfrm>
          <a:prstGeom prst="rect">
            <a:avLst/>
          </a:prstGeom>
        </p:spPr>
      </p:pic>
      <p:sp>
        <p:nvSpPr>
          <p:cNvPr id="17" name="Text 12"/>
          <p:cNvSpPr/>
          <p:nvPr/>
        </p:nvSpPr>
        <p:spPr>
          <a:xfrm>
            <a:off x="4019702" y="2456993"/>
            <a:ext cx="305410"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86868B"/>
                </a:solidFill>
                <a:latin typeface="Noto Sans JP" pitchFamily="34" charset="0"/>
                <a:ea typeface="Noto Sans JP" pitchFamily="34" charset="-122"/>
                <a:cs typeface="Noto Sans JP" pitchFamily="34" charset="-120"/>
              </a:rPr>
              <a:t>[24]</a:t>
            </a:r>
            <a:endParaRPr lang="en-US" sz="800" dirty="0"/>
          </a:p>
        </p:txBody>
      </p:sp>
      <p:pic>
        <p:nvPicPr>
          <p:cNvPr id="18" name="Image 3" descr="preencoded.png">    </p:cNvPr>
          <p:cNvPicPr>
            <a:picLocks noChangeAspect="1"/>
          </p:cNvPicPr>
          <p:nvPr/>
        </p:nvPicPr>
        <p:blipFill>
          <a:blip r:embed="rId4"/>
          <a:stretch>
            <a:fillRect/>
          </a:stretch>
        </p:blipFill>
        <p:spPr>
          <a:xfrm>
            <a:off x="4021531" y="2670962"/>
            <a:ext cx="304495" cy="200254"/>
          </a:xfrm>
          <a:prstGeom prst="rect">
            <a:avLst/>
          </a:prstGeom>
        </p:spPr>
      </p:pic>
      <p:sp>
        <p:nvSpPr>
          <p:cNvPr id="19" name="Text 13"/>
          <p:cNvSpPr/>
          <p:nvPr/>
        </p:nvSpPr>
        <p:spPr>
          <a:xfrm>
            <a:off x="4021531" y="2670962"/>
            <a:ext cx="305410"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86868B"/>
                </a:solidFill>
                <a:latin typeface="Noto Sans JP" pitchFamily="34" charset="0"/>
                <a:ea typeface="Noto Sans JP" pitchFamily="34" charset="-122"/>
                <a:cs typeface="Noto Sans JP" pitchFamily="34" charset="-120"/>
              </a:rPr>
              <a:t>[25]</a:t>
            </a:r>
            <a:endParaRPr lang="en-US" sz="800" dirty="0"/>
          </a:p>
        </p:txBody>
      </p:sp>
      <p:pic>
        <p:nvPicPr>
          <p:cNvPr id="20" name="Image 4" descr="preencoded.png">    </p:cNvPr>
          <p:cNvPicPr>
            <a:picLocks noChangeAspect="1"/>
          </p:cNvPicPr>
          <p:nvPr/>
        </p:nvPicPr>
        <p:blipFill>
          <a:blip r:embed="rId5"/>
          <a:srcRect l="-837" r="-837" t="0" b="0"/>
          <a:stretch/>
        </p:blipFill>
        <p:spPr>
          <a:xfrm>
            <a:off x="619049" y="3065983"/>
            <a:ext cx="152705" cy="133502"/>
          </a:xfrm>
          <a:prstGeom prst="rect">
            <a:avLst/>
          </a:prstGeom>
        </p:spPr>
      </p:pic>
      <p:sp>
        <p:nvSpPr>
          <p:cNvPr id="21" name="Text 14"/>
          <p:cNvSpPr txBox="1"/>
          <p:nvPr/>
        </p:nvSpPr>
        <p:spPr>
          <a:xfrm>
            <a:off x="886054" y="3018434"/>
            <a:ext cx="5020056"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長文耐性とメモリ管理</a:t>
            </a:r>
            <a:endParaRPr lang="en-US" sz="1200" dirty="0"/>
          </a:p>
        </p:txBody>
      </p:sp>
      <p:sp>
        <p:nvSpPr>
          <p:cNvPr id="22" name="Text 15"/>
          <p:cNvSpPr txBox="1"/>
          <p:nvPr/>
        </p:nvSpPr>
        <p:spPr>
          <a:xfrm>
            <a:off x="886054" y="3266237"/>
            <a:ext cx="4905756" cy="619963"/>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 コンテキスト長に応じてKVキャッシュメモリは線形に増加し、支配的要因となる。単純なトークン数だけでなく、KVキャッシュの最適化技術（Paged Attention等）の有無が安定性を左右する</a:t>
            </a:r>
            <a:pPr algn="l" indent="0" marL="0">
              <a:buNone/>
            </a:pPr>
            <a:r>
              <a:rPr lang="en-US" sz="1000" dirty="0">
                <a:solidFill>
                  <a:srgbClr val="424245"/>
                </a:solidFill>
                <a:latin typeface="Noto Sans JP" pitchFamily="34" charset="0"/>
                <a:ea typeface="Noto Sans JP" pitchFamily="34" charset="-122"/>
                <a:cs typeface="Noto Sans JP" pitchFamily="34" charset="-120"/>
              </a:rPr>
              <a:t>。 </a:t>
            </a:r>
            <a:endParaRPr lang="en-US" sz="1000" dirty="0"/>
          </a:p>
        </p:txBody>
      </p:sp>
      <p:pic>
        <p:nvPicPr>
          <p:cNvPr id="23" name="Image 5" descr="preencoded.png">    </p:cNvPr>
          <p:cNvPicPr>
            <a:picLocks noChangeAspect="1"/>
          </p:cNvPicPr>
          <p:nvPr/>
        </p:nvPicPr>
        <p:blipFill>
          <a:blip r:embed="rId6"/>
          <a:stretch>
            <a:fillRect/>
          </a:stretch>
        </p:blipFill>
        <p:spPr>
          <a:xfrm>
            <a:off x="3387852" y="3685032"/>
            <a:ext cx="381305" cy="200254"/>
          </a:xfrm>
          <a:prstGeom prst="rect">
            <a:avLst/>
          </a:prstGeom>
        </p:spPr>
      </p:pic>
      <p:sp>
        <p:nvSpPr>
          <p:cNvPr id="24" name="Text 16"/>
          <p:cNvSpPr/>
          <p:nvPr/>
        </p:nvSpPr>
        <p:spPr>
          <a:xfrm>
            <a:off x="3387852" y="3685032"/>
            <a:ext cx="381305"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86868B"/>
                </a:solidFill>
                <a:latin typeface="Noto Sans JP" pitchFamily="34" charset="0"/>
                <a:ea typeface="Noto Sans JP" pitchFamily="34" charset="-122"/>
                <a:cs typeface="Noto Sans JP" pitchFamily="34" charset="-120"/>
              </a:rPr>
              <a:t>[5][6]</a:t>
            </a:r>
            <a:endParaRPr lang="en-US" sz="800" dirty="0"/>
          </a:p>
        </p:txBody>
      </p:sp>
      <p:pic>
        <p:nvPicPr>
          <p:cNvPr id="25" name="Image 6" descr="preencoded.png">    </p:cNvPr>
          <p:cNvPicPr>
            <a:picLocks noChangeAspect="1"/>
          </p:cNvPicPr>
          <p:nvPr/>
        </p:nvPicPr>
        <p:blipFill>
          <a:blip r:embed="rId7"/>
          <a:srcRect l="0" r="0" t="0" b="0"/>
          <a:stretch/>
        </p:blipFill>
        <p:spPr>
          <a:xfrm>
            <a:off x="619049" y="4080053"/>
            <a:ext cx="133502" cy="133502"/>
          </a:xfrm>
          <a:prstGeom prst="rect">
            <a:avLst/>
          </a:prstGeom>
        </p:spPr>
      </p:pic>
      <p:sp>
        <p:nvSpPr>
          <p:cNvPr id="26" name="Text 17"/>
          <p:cNvSpPr txBox="1"/>
          <p:nvPr/>
        </p:nvSpPr>
        <p:spPr>
          <a:xfrm>
            <a:off x="866851" y="4032504"/>
            <a:ext cx="4963363"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速度指標 (tok/s &amp; RTF)</a:t>
            </a:r>
            <a:endParaRPr lang="en-US" sz="1200" dirty="0"/>
          </a:p>
        </p:txBody>
      </p:sp>
      <p:sp>
        <p:nvSpPr>
          <p:cNvPr id="27" name="Text 18"/>
          <p:cNvSpPr txBox="1"/>
          <p:nvPr/>
        </p:nvSpPr>
        <p:spPr>
          <a:xfrm>
            <a:off x="866851" y="4280306"/>
            <a:ext cx="4924958" cy="400507"/>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LLMは生成スループット(tok/s)だけでなく、初動遅延(TTFT)を分離して測定。ASR/TTSは実時間比(RTF)で評価し、実務要件（RTF&lt;1など）との適合を見る。</a:t>
            </a:r>
            <a:endParaRPr lang="en-US" sz="1000" dirty="0"/>
          </a:p>
        </p:txBody>
      </p:sp>
      <p:pic>
        <p:nvPicPr>
          <p:cNvPr id="28" name="Image 7" descr="preencoded.png">    </p:cNvPr>
          <p:cNvPicPr>
            <a:picLocks noChangeAspect="1"/>
          </p:cNvPicPr>
          <p:nvPr/>
        </p:nvPicPr>
        <p:blipFill>
          <a:blip r:embed="rId8"/>
          <a:srcRect l="0" r="0" t="0" b="0"/>
          <a:stretch/>
        </p:blipFill>
        <p:spPr>
          <a:xfrm>
            <a:off x="619049" y="4880153"/>
            <a:ext cx="133502" cy="133502"/>
          </a:xfrm>
          <a:prstGeom prst="rect">
            <a:avLst/>
          </a:prstGeom>
        </p:spPr>
      </p:pic>
      <p:sp>
        <p:nvSpPr>
          <p:cNvPr id="29" name="Text 19"/>
          <p:cNvSpPr txBox="1"/>
          <p:nvPr/>
        </p:nvSpPr>
        <p:spPr>
          <a:xfrm>
            <a:off x="866851" y="4832604"/>
            <a:ext cx="4963363"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画像理解 (VLM)</a:t>
            </a:r>
            <a:endParaRPr lang="en-US" sz="1200" dirty="0"/>
          </a:p>
        </p:txBody>
      </p:sp>
      <p:sp>
        <p:nvSpPr>
          <p:cNvPr id="30" name="Text 20"/>
          <p:cNvSpPr txBox="1"/>
          <p:nvPr/>
        </p:nvSpPr>
        <p:spPr>
          <a:xfrm>
            <a:off x="866851" y="5080406"/>
            <a:ext cx="4924958" cy="419710"/>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 視覚トークン数が増加すると速度・メモリ効率が急落するため、解像度やmax-pixels制御が重要</a:t>
            </a:r>
            <a:pPr algn="l" indent="0" marL="0">
              <a:buNone/>
            </a:pPr>
            <a:r>
              <a:rPr lang="en-US" sz="1000" dirty="0">
                <a:solidFill>
                  <a:srgbClr val="424245"/>
                </a:solidFill>
                <a:latin typeface="Noto Sans JP" pitchFamily="34" charset="0"/>
                <a:ea typeface="Noto Sans JP" pitchFamily="34" charset="-122"/>
                <a:cs typeface="Noto Sans JP" pitchFamily="34" charset="-120"/>
              </a:rPr>
              <a:t>。 </a:t>
            </a:r>
            <a:endParaRPr lang="en-US" sz="1000" dirty="0"/>
          </a:p>
        </p:txBody>
      </p:sp>
      <p:pic>
        <p:nvPicPr>
          <p:cNvPr id="31" name="Image 8" descr="preencoded.png">    </p:cNvPr>
          <p:cNvPicPr>
            <a:picLocks noChangeAspect="1"/>
          </p:cNvPicPr>
          <p:nvPr/>
        </p:nvPicPr>
        <p:blipFill>
          <a:blip r:embed="rId9"/>
          <a:stretch>
            <a:fillRect/>
          </a:stretch>
        </p:blipFill>
        <p:spPr>
          <a:xfrm>
            <a:off x="1947672" y="5298948"/>
            <a:ext cx="304495" cy="200254"/>
          </a:xfrm>
          <a:prstGeom prst="rect">
            <a:avLst/>
          </a:prstGeom>
        </p:spPr>
      </p:pic>
      <p:sp>
        <p:nvSpPr>
          <p:cNvPr id="32" name="Text 21"/>
          <p:cNvSpPr/>
          <p:nvPr/>
        </p:nvSpPr>
        <p:spPr>
          <a:xfrm>
            <a:off x="1947672" y="5298948"/>
            <a:ext cx="305410"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86868B"/>
                </a:solidFill>
                <a:latin typeface="Noto Sans JP" pitchFamily="34" charset="0"/>
                <a:ea typeface="Noto Sans JP" pitchFamily="34" charset="-122"/>
                <a:cs typeface="Noto Sans JP" pitchFamily="34" charset="-120"/>
              </a:rPr>
              <a:t>[28]</a:t>
            </a:r>
            <a:endParaRPr lang="en-US" sz="800" dirty="0"/>
          </a:p>
        </p:txBody>
      </p:sp>
      <p:sp>
        <p:nvSpPr>
          <p:cNvPr id="33" name="Shape 22"/>
          <p:cNvSpPr/>
          <p:nvPr/>
        </p:nvSpPr>
        <p:spPr>
          <a:xfrm>
            <a:off x="6238951" y="1047902"/>
            <a:ext cx="5572354" cy="5143500"/>
          </a:xfrm>
          <a:prstGeom prst="roundRect">
            <a:avLst>
              <a:gd name="adj" fmla="val 395"/>
            </a:avLst>
          </a:prstGeom>
          <a:solidFill>
            <a:srgbClr val="FFFFFF"/>
          </a:solidFill>
          <a:ln w="12700">
            <a:solidFill>
              <a:srgbClr val="E5E5E5"/>
            </a:solidFill>
            <a:prstDash val="solid"/>
          </a:ln>
          <a:effectLst>
            <a:outerShdw sx="100000" sy="100000" kx="0" ky="0" algn="bl" rotWithShape="0" blurRad="76200" dist="25400" dir="16200000">
              <a:srgbClr val="000000">
                <a:alpha val="5000"/>
              </a:srgbClr>
            </a:outerShdw>
          </a:effectLst>
        </p:spPr>
      </p:sp>
      <p:sp>
        <p:nvSpPr>
          <p:cNvPr id="34" name="Shape 23"/>
          <p:cNvSpPr/>
          <p:nvPr/>
        </p:nvSpPr>
        <p:spPr>
          <a:xfrm>
            <a:off x="6476695" y="1781251"/>
            <a:ext cx="5095951" cy="19202"/>
          </a:xfrm>
          <a:prstGeom prst="rect">
            <a:avLst/>
          </a:prstGeom>
          <a:solidFill>
            <a:srgbClr val="F5F5F7"/>
          </a:solidFill>
          <a:ln w="12700">
            <a:solidFill>
              <a:srgbClr val="F5F5F7">
                <a:alpha val="0"/>
              </a:srgbClr>
            </a:solidFill>
            <a:prstDash val="solid"/>
          </a:ln>
        </p:spPr>
      </p:sp>
      <p:sp>
        <p:nvSpPr>
          <p:cNvPr id="35" name="Shape 24"/>
          <p:cNvSpPr/>
          <p:nvPr/>
        </p:nvSpPr>
        <p:spPr>
          <a:xfrm>
            <a:off x="6476695" y="1285646"/>
            <a:ext cx="381305" cy="381305"/>
          </a:xfrm>
          <a:prstGeom prst="roundRect">
            <a:avLst>
              <a:gd name="adj" fmla="val 59952"/>
            </a:avLst>
          </a:prstGeom>
          <a:solidFill>
            <a:srgbClr val="F3E5F5"/>
          </a:solidFill>
          <a:ln w="12700">
            <a:solidFill>
              <a:srgbClr val="FFFFFF">
                <a:alpha val="0"/>
              </a:srgbClr>
            </a:solidFill>
            <a:prstDash val="solid"/>
          </a:ln>
        </p:spPr>
      </p:sp>
      <p:pic>
        <p:nvPicPr>
          <p:cNvPr id="36" name="Image 9" descr="preencoded.png">    </p:cNvPr>
          <p:cNvPicPr>
            <a:picLocks noChangeAspect="1"/>
          </p:cNvPicPr>
          <p:nvPr/>
        </p:nvPicPr>
        <p:blipFill>
          <a:blip r:embed="rId10"/>
          <a:srcRect l="-80" r="-80" t="0" b="0"/>
          <a:stretch/>
        </p:blipFill>
        <p:spPr>
          <a:xfrm>
            <a:off x="6524244" y="1362456"/>
            <a:ext cx="286207" cy="228600"/>
          </a:xfrm>
          <a:prstGeom prst="rect">
            <a:avLst/>
          </a:prstGeom>
        </p:spPr>
      </p:pic>
      <p:sp>
        <p:nvSpPr>
          <p:cNvPr id="37" name="Text 25"/>
          <p:cNvSpPr txBox="1"/>
          <p:nvPr/>
        </p:nvSpPr>
        <p:spPr>
          <a:xfrm>
            <a:off x="7010705" y="1333195"/>
            <a:ext cx="2057400" cy="286207"/>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技術的詳細と設計含意</a:t>
            </a:r>
            <a:endParaRPr lang="en-US" sz="1500" dirty="0"/>
          </a:p>
        </p:txBody>
      </p:sp>
      <p:pic>
        <p:nvPicPr>
          <p:cNvPr id="38" name="Image 10" descr="preencoded.png">    </p:cNvPr>
          <p:cNvPicPr>
            <a:picLocks noChangeAspect="1"/>
          </p:cNvPicPr>
          <p:nvPr/>
        </p:nvPicPr>
        <p:blipFill>
          <a:blip r:embed="rId11"/>
          <a:srcRect l="0" r="0" t="0" b="0"/>
          <a:stretch/>
        </p:blipFill>
        <p:spPr>
          <a:xfrm>
            <a:off x="6476695" y="2038198"/>
            <a:ext cx="133502" cy="133502"/>
          </a:xfrm>
          <a:prstGeom prst="rect">
            <a:avLst/>
          </a:prstGeom>
        </p:spPr>
      </p:pic>
      <p:sp>
        <p:nvSpPr>
          <p:cNvPr id="39" name="Text 26"/>
          <p:cNvSpPr txBox="1"/>
          <p:nvPr/>
        </p:nvSpPr>
        <p:spPr>
          <a:xfrm>
            <a:off x="6724498" y="1990649"/>
            <a:ext cx="5039258"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KVキャッシュ最適化技術</a:t>
            </a:r>
            <a:endParaRPr lang="en-US" sz="1200" dirty="0"/>
          </a:p>
        </p:txBody>
      </p:sp>
      <p:sp>
        <p:nvSpPr>
          <p:cNvPr id="40" name="Text 27"/>
          <p:cNvSpPr txBox="1"/>
          <p:nvPr/>
        </p:nvSpPr>
        <p:spPr>
          <a:xfrm>
            <a:off x="6724498" y="2238451"/>
            <a:ext cx="4924958" cy="629107"/>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 vLLMはPaged KV Cache設計でメモリ断片化を防ぎ、KVキャッシュをFP8等に量子化してフットプリントを削減</a:t>
            </a:r>
            <a:pPr algn="l" indent="0" marL="0">
              <a:buNone/>
            </a:pPr>
            <a:r>
              <a:rPr lang="en-US" sz="1000" dirty="0">
                <a:solidFill>
                  <a:srgbClr val="424245"/>
                </a:solidFill>
                <a:latin typeface="Noto Sans JP" pitchFamily="34" charset="0"/>
                <a:ea typeface="Noto Sans JP" pitchFamily="34" charset="-122"/>
                <a:cs typeface="Noto Sans JP" pitchFamily="34" charset="-120"/>
              </a:rPr>
              <a:t>。NVIDIA TensorRT-LLMもKV reuse（再利用）を最適化として強調</a:t>
            </a:r>
            <a:pPr algn="l" indent="0" marL="0">
              <a:buNone/>
            </a:pPr>
            <a:r>
              <a:rPr lang="en-US" sz="1000" dirty="0">
                <a:solidFill>
                  <a:srgbClr val="424245"/>
                </a:solidFill>
                <a:latin typeface="Noto Sans JP" pitchFamily="34" charset="0"/>
                <a:ea typeface="Noto Sans JP" pitchFamily="34" charset="-122"/>
                <a:cs typeface="Noto Sans JP" pitchFamily="34" charset="-120"/>
              </a:rPr>
              <a:t>。長文・多同時接続時の鍵となる。 </a:t>
            </a:r>
            <a:endParaRPr lang="en-US" sz="1000" dirty="0"/>
          </a:p>
        </p:txBody>
      </p:sp>
      <p:pic>
        <p:nvPicPr>
          <p:cNvPr id="41" name="Image 11" descr="preencoded.png">    </p:cNvPr>
          <p:cNvPicPr>
            <a:picLocks noChangeAspect="1"/>
          </p:cNvPicPr>
          <p:nvPr/>
        </p:nvPicPr>
        <p:blipFill>
          <a:blip r:embed="rId12"/>
          <a:stretch>
            <a:fillRect/>
          </a:stretch>
        </p:blipFill>
        <p:spPr>
          <a:xfrm>
            <a:off x="8644738" y="2456993"/>
            <a:ext cx="381305" cy="200254"/>
          </a:xfrm>
          <a:prstGeom prst="rect">
            <a:avLst/>
          </a:prstGeom>
        </p:spPr>
      </p:pic>
      <p:sp>
        <p:nvSpPr>
          <p:cNvPr id="42" name="Text 28"/>
          <p:cNvSpPr/>
          <p:nvPr/>
        </p:nvSpPr>
        <p:spPr>
          <a:xfrm>
            <a:off x="8644738" y="2456993"/>
            <a:ext cx="381305"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86868B"/>
                </a:solidFill>
                <a:latin typeface="Noto Sans JP" pitchFamily="34" charset="0"/>
                <a:ea typeface="Noto Sans JP" pitchFamily="34" charset="-122"/>
                <a:cs typeface="Noto Sans JP" pitchFamily="34" charset="-120"/>
              </a:rPr>
              <a:t>[5][6]</a:t>
            </a:r>
            <a:endParaRPr lang="en-US" sz="800" dirty="0"/>
          </a:p>
        </p:txBody>
      </p:sp>
      <p:pic>
        <p:nvPicPr>
          <p:cNvPr id="43" name="Image 12" descr="preencoded.png">    </p:cNvPr>
          <p:cNvPicPr>
            <a:picLocks noChangeAspect="1"/>
          </p:cNvPicPr>
          <p:nvPr/>
        </p:nvPicPr>
        <p:blipFill>
          <a:blip r:embed="rId13"/>
          <a:stretch>
            <a:fillRect/>
          </a:stretch>
        </p:blipFill>
        <p:spPr>
          <a:xfrm>
            <a:off x="8245145" y="2670962"/>
            <a:ext cx="247802" cy="200254"/>
          </a:xfrm>
          <a:prstGeom prst="rect">
            <a:avLst/>
          </a:prstGeom>
        </p:spPr>
      </p:pic>
      <p:sp>
        <p:nvSpPr>
          <p:cNvPr id="44" name="Text 29"/>
          <p:cNvSpPr/>
          <p:nvPr/>
        </p:nvSpPr>
        <p:spPr>
          <a:xfrm>
            <a:off x="8245145" y="2670962"/>
            <a:ext cx="24780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86868B"/>
                </a:solidFill>
                <a:latin typeface="Noto Sans JP" pitchFamily="34" charset="0"/>
                <a:ea typeface="Noto Sans JP" pitchFamily="34" charset="-122"/>
                <a:cs typeface="Noto Sans JP" pitchFamily="34" charset="-120"/>
              </a:rPr>
              <a:t>[7]</a:t>
            </a:r>
            <a:endParaRPr lang="en-US" sz="800" dirty="0"/>
          </a:p>
        </p:txBody>
      </p:sp>
      <p:pic>
        <p:nvPicPr>
          <p:cNvPr id="45" name="Image 13" descr="preencoded.png">    </p:cNvPr>
          <p:cNvPicPr>
            <a:picLocks noChangeAspect="1"/>
          </p:cNvPicPr>
          <p:nvPr/>
        </p:nvPicPr>
        <p:blipFill>
          <a:blip r:embed="rId14"/>
          <a:srcRect l="0" r="0" t="0" b="0"/>
          <a:stretch/>
        </p:blipFill>
        <p:spPr>
          <a:xfrm>
            <a:off x="6476695" y="3065983"/>
            <a:ext cx="133502" cy="133502"/>
          </a:xfrm>
          <a:prstGeom prst="rect">
            <a:avLst/>
          </a:prstGeom>
        </p:spPr>
      </p:pic>
      <p:sp>
        <p:nvSpPr>
          <p:cNvPr id="46" name="Text 30"/>
          <p:cNvSpPr txBox="1"/>
          <p:nvPr/>
        </p:nvSpPr>
        <p:spPr>
          <a:xfrm>
            <a:off x="6724498" y="3018434"/>
            <a:ext cx="5039258"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量子化耐性と相性</a:t>
            </a:r>
            <a:endParaRPr lang="en-US" sz="1200" dirty="0"/>
          </a:p>
        </p:txBody>
      </p:sp>
      <p:sp>
        <p:nvSpPr>
          <p:cNvPr id="47" name="Text 31"/>
          <p:cNvSpPr txBox="1"/>
          <p:nvPr/>
        </p:nvSpPr>
        <p:spPr>
          <a:xfrm>
            <a:off x="6724498" y="3266237"/>
            <a:ext cx="4924958" cy="400507"/>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4bit化による品質劣化はモデルと量子化方式（AWQ, GPTQ, EXL2等）の相性に依存。実機ベンチマークでの確認が必須。</a:t>
            </a:r>
            <a:endParaRPr lang="en-US" sz="1000" dirty="0"/>
          </a:p>
        </p:txBody>
      </p:sp>
      <p:pic>
        <p:nvPicPr>
          <p:cNvPr id="48" name="Image 14" descr="preencoded.png">    </p:cNvPr>
          <p:cNvPicPr>
            <a:picLocks noChangeAspect="1"/>
          </p:cNvPicPr>
          <p:nvPr/>
        </p:nvPicPr>
        <p:blipFill>
          <a:blip r:embed="rId15"/>
          <a:srcRect l="-1507" r="-1507" t="0" b="0"/>
          <a:stretch/>
        </p:blipFill>
        <p:spPr>
          <a:xfrm>
            <a:off x="6476695" y="3866083"/>
            <a:ext cx="171907" cy="133502"/>
          </a:xfrm>
          <a:prstGeom prst="rect">
            <a:avLst/>
          </a:prstGeom>
        </p:spPr>
      </p:pic>
      <p:sp>
        <p:nvSpPr>
          <p:cNvPr id="49" name="Text 32"/>
          <p:cNvSpPr txBox="1"/>
          <p:nvPr/>
        </p:nvSpPr>
        <p:spPr>
          <a:xfrm>
            <a:off x="6762902" y="3818534"/>
            <a:ext cx="5000854"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ライセンスとコンプライアンス</a:t>
            </a:r>
            <a:endParaRPr lang="en-US" sz="1200" dirty="0"/>
          </a:p>
        </p:txBody>
      </p:sp>
      <p:sp>
        <p:nvSpPr>
          <p:cNvPr id="50" name="Text 33"/>
          <p:cNvSpPr txBox="1"/>
          <p:nvPr/>
        </p:nvSpPr>
        <p:spPr>
          <a:xfrm>
            <a:off x="6762902" y="4066337"/>
            <a:ext cx="4886554" cy="400507"/>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「コード(OSS)」と「モデル重み」のライセンスは別物。特に画像生成やTTSでは重みに非商用制限が含まれる場合が多く、個別精査が必要。</a:t>
            </a:r>
            <a:endParaRPr lang="en-US" sz="1000" dirty="0"/>
          </a:p>
        </p:txBody>
      </p:sp>
      <p:sp>
        <p:nvSpPr>
          <p:cNvPr id="51" name="Shape 34"/>
          <p:cNvSpPr/>
          <p:nvPr/>
        </p:nvSpPr>
        <p:spPr>
          <a:xfrm>
            <a:off x="6476695" y="5067605"/>
            <a:ext cx="5095951" cy="886054"/>
          </a:xfrm>
          <a:prstGeom prst="roundRect">
            <a:avLst>
              <a:gd name="adj" fmla="val 8877"/>
            </a:avLst>
          </a:prstGeom>
          <a:solidFill>
            <a:srgbClr val="FFF8E1"/>
          </a:solidFill>
          <a:ln/>
        </p:spPr>
      </p:sp>
      <p:sp>
        <p:nvSpPr>
          <p:cNvPr id="52" name="Shape 35"/>
          <p:cNvSpPr/>
          <p:nvPr/>
        </p:nvSpPr>
        <p:spPr>
          <a:xfrm>
            <a:off x="6476695" y="5067605"/>
            <a:ext cx="38405" cy="886054"/>
          </a:xfrm>
          <a:prstGeom prst="roundRect">
            <a:avLst>
              <a:gd name="adj" fmla="val 204812"/>
            </a:avLst>
          </a:prstGeom>
          <a:solidFill>
            <a:srgbClr val="FFCC00"/>
          </a:solidFill>
          <a:ln w="12700">
            <a:solidFill>
              <a:srgbClr val="FFCC00">
                <a:alpha val="0"/>
              </a:srgbClr>
            </a:solidFill>
            <a:prstDash val="solid"/>
          </a:ln>
        </p:spPr>
      </p:sp>
      <p:sp>
        <p:nvSpPr>
          <p:cNvPr id="53" name="Text 36"/>
          <p:cNvSpPr txBox="1"/>
          <p:nvPr/>
        </p:nvSpPr>
        <p:spPr>
          <a:xfrm>
            <a:off x="6858000" y="5210251"/>
            <a:ext cx="4648810" cy="600761"/>
          </a:xfrm>
          <a:prstGeom prst="rect">
            <a:avLst/>
          </a:prstGeom>
          <a:noFill/>
          <a:ln/>
        </p:spPr>
        <p:txBody>
          <a:bodyPr wrap="square" lIns="0" tIns="0" rIns="0" bIns="0" rtlCol="0" anchor="ctr"/>
          <a:lstStyle/>
          <a:p>
            <a:pPr algn="l" indent="0" marL="0">
              <a:buNone/>
            </a:pPr>
            <a:r>
              <a:rPr lang="en-US" sz="1000" b="1" dirty="0">
                <a:solidFill>
                  <a:srgbClr val="5D4037"/>
                </a:solidFill>
                <a:latin typeface="Noto Sans JP" pitchFamily="34" charset="0"/>
                <a:ea typeface="Noto Sans JP" pitchFamily="34" charset="-122"/>
                <a:cs typeface="Noto Sans JP" pitchFamily="34" charset="-120"/>
              </a:rPr>
              <a:t>Key Takeaways:</a:t>
            </a:r>
            <a:pPr algn="l" indent="0" marL="0">
              <a:buNone/>
            </a:pPr>
            <a:r>
              <a:rPr lang="en-US" sz="1000" dirty="0">
                <a:solidFill>
                  <a:srgbClr val="5D4037"/>
                </a:solidFill>
                <a:latin typeface="Noto Sans JP" pitchFamily="34" charset="0"/>
                <a:ea typeface="Noto Sans JP" pitchFamily="34" charset="-122"/>
                <a:cs typeface="Noto Sans JP" pitchFamily="34" charset="-120"/>
              </a:rPr>
              <a:t> 評価は「モデル×量子化×ランタイム×ハード」の組み合わせで決まるため、標準化された測定手順（条件固定・ウォームアップ・ログ保存）が不可欠です。 </a:t>
            </a:r>
            <a:endParaRPr lang="en-US" sz="1000" dirty="0"/>
          </a:p>
        </p:txBody>
      </p:sp>
      <p:pic>
        <p:nvPicPr>
          <p:cNvPr id="54" name="Image 15" descr="preencoded.png">    </p:cNvPr>
          <p:cNvPicPr>
            <a:picLocks noChangeAspect="1"/>
          </p:cNvPicPr>
          <p:nvPr/>
        </p:nvPicPr>
        <p:blipFill>
          <a:blip r:embed="rId16"/>
          <a:srcRect l="-2512" r="-2512" t="0" b="0"/>
          <a:stretch/>
        </p:blipFill>
        <p:spPr>
          <a:xfrm>
            <a:off x="6657746" y="5238598"/>
            <a:ext cx="105156" cy="133502"/>
          </a:xfrm>
          <a:prstGeom prst="rect">
            <a:avLst/>
          </a:prstGeom>
        </p:spPr>
      </p:pic>
      <p:pic>
        <p:nvPicPr>
          <p:cNvPr id="55" name="Image 16" descr="preencoded.png">    </p:cNvPr>
          <p:cNvPicPr>
            <a:picLocks noChangeAspect="1"/>
          </p:cNvPicPr>
          <p:nvPr/>
        </p:nvPicPr>
        <p:blipFill>
          <a:blip r:embed="rId17"/>
          <a:stretch>
            <a:fillRect/>
          </a:stretch>
        </p:blipFill>
        <p:spPr>
          <a:xfrm>
            <a:off x="0" y="6476695"/>
            <a:ext cx="12191695" cy="381305"/>
          </a:xfrm>
          <a:prstGeom prst="rect">
            <a:avLst/>
          </a:prstGeom>
        </p:spPr>
      </p:pic>
      <p:sp>
        <p:nvSpPr>
          <p:cNvPr id="56" name="Text 37"/>
          <p:cNvSpPr/>
          <p:nvPr/>
        </p:nvSpPr>
        <p:spPr>
          <a:xfrm>
            <a:off x="0" y="6476695"/>
            <a:ext cx="12192610" cy="3813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15 | ローカルAI 技術調査レポート</a:t>
            </a:r>
            <a:endParaRPr 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1D1D1F"/>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D1D1F"/>
          </a:solidFill>
          <a:ln w="12700">
            <a:solidFill>
              <a:srgbClr val="FFFFFF">
                <a:alpha val="0"/>
              </a:srgbClr>
            </a:solidFill>
            <a:prstDash val="solid"/>
          </a:ln>
        </p:spPr>
      </p:sp>
      <p:pic>
        <p:nvPicPr>
          <p:cNvPr id="4" name="Image 0" descr="preencoded.png">    </p:cNvPr>
          <p:cNvPicPr>
            <a:picLocks noChangeAspect="1"/>
          </p:cNvPicPr>
          <p:nvPr/>
        </p:nvPicPr>
        <p:blipFill>
          <a:blip r:embed="rId1"/>
          <a:srcRect l="0" r="0" t="0" b="0"/>
          <a:stretch/>
        </p:blipFill>
        <p:spPr>
          <a:xfrm>
            <a:off x="9810598" y="4476902"/>
            <a:ext cx="2857500" cy="2857500"/>
          </a:xfrm>
          <a:prstGeom prst="rect">
            <a:avLst/>
          </a:prstGeom>
        </p:spPr>
      </p:pic>
      <p:sp>
        <p:nvSpPr>
          <p:cNvPr id="5" name="Shape 2"/>
          <p:cNvSpPr/>
          <p:nvPr/>
        </p:nvSpPr>
        <p:spPr>
          <a:xfrm>
            <a:off x="5486400" y="0"/>
            <a:ext cx="6705295" cy="6858000"/>
          </a:xfrm>
          <a:prstGeom prst="rect">
            <a:avLst/>
          </a:prstGeom>
          <a:solidFill>
            <a:srgbClr val="1D1D1F"/>
          </a:solidFill>
          <a:ln w="12700">
            <a:solidFill>
              <a:srgbClr val="FFFFFF">
                <a:alpha val="0"/>
              </a:srgbClr>
            </a:solidFill>
            <a:prstDash val="solid"/>
          </a:ln>
        </p:spPr>
      </p:sp>
      <p:sp>
        <p:nvSpPr>
          <p:cNvPr id="6" name="Shape 3"/>
          <p:cNvSpPr/>
          <p:nvPr/>
        </p:nvSpPr>
        <p:spPr>
          <a:xfrm>
            <a:off x="0" y="0"/>
            <a:ext cx="5486400" cy="6858000"/>
          </a:xfrm>
          <a:prstGeom prst="rect">
            <a:avLst/>
          </a:prstGeom>
          <a:solidFill>
            <a:srgbClr val="000000"/>
          </a:solidFill>
          <a:ln w="12700">
            <a:solidFill>
              <a:srgbClr val="FFFFFF">
                <a:alpha val="0"/>
              </a:srgbClr>
            </a:solidFill>
            <a:prstDash val="solid"/>
          </a:ln>
        </p:spPr>
      </p:sp>
      <p:sp>
        <p:nvSpPr>
          <p:cNvPr id="7" name="Text 4"/>
          <p:cNvSpPr txBox="1"/>
          <p:nvPr/>
        </p:nvSpPr>
        <p:spPr>
          <a:xfrm>
            <a:off x="761695" y="1499616"/>
            <a:ext cx="4153205" cy="1143000"/>
          </a:xfrm>
          <a:prstGeom prst="rect">
            <a:avLst/>
          </a:prstGeom>
          <a:noFill/>
          <a:ln/>
        </p:spPr>
        <p:txBody>
          <a:bodyPr wrap="square" lIns="0" tIns="0" rIns="0" bIns="0" rtlCol="0" anchor="ctr"/>
          <a:lstStyle/>
          <a:p>
            <a:pPr algn="l" indent="0" marL="0">
              <a:buNone/>
            </a:pPr>
            <a:r>
              <a:rPr lang="en-US" sz="9000" b="1" dirty="0">
                <a:solidFill>
                  <a:srgbClr val="333336"/>
                </a:solidFill>
                <a:latin typeface="Helvetica Neue" pitchFamily="34" charset="0"/>
                <a:ea typeface="Helvetica Neue" pitchFamily="34" charset="-122"/>
                <a:cs typeface="Helvetica Neue" pitchFamily="34" charset="-120"/>
              </a:rPr>
              <a:t>06</a:t>
            </a:r>
            <a:endParaRPr lang="en-US" sz="9000" dirty="0"/>
          </a:p>
        </p:txBody>
      </p:sp>
      <p:pic>
        <p:nvPicPr>
          <p:cNvPr id="8" name="Image 1" descr="preencoded.png">    </p:cNvPr>
          <p:cNvPicPr>
            <a:picLocks noChangeAspect="1"/>
          </p:cNvPicPr>
          <p:nvPr/>
        </p:nvPicPr>
        <p:blipFill>
          <a:blip r:embed="rId2"/>
          <a:srcRect l="0" r="0" t="-420" b="-420"/>
          <a:stretch/>
        </p:blipFill>
        <p:spPr>
          <a:xfrm>
            <a:off x="761695" y="2832811"/>
            <a:ext cx="761695" cy="57607"/>
          </a:xfrm>
          <a:prstGeom prst="rect">
            <a:avLst/>
          </a:prstGeom>
        </p:spPr>
      </p:pic>
      <p:sp>
        <p:nvSpPr>
          <p:cNvPr id="9" name="Text 5"/>
          <p:cNvSpPr txBox="1"/>
          <p:nvPr/>
        </p:nvSpPr>
        <p:spPr>
          <a:xfrm>
            <a:off x="761695" y="3270809"/>
            <a:ext cx="4121201" cy="1181405"/>
          </a:xfrm>
          <a:prstGeom prst="rect">
            <a:avLst/>
          </a:prstGeom>
          <a:noFill/>
          <a:ln/>
        </p:spPr>
        <p:txBody>
          <a:bodyPr wrap="square" lIns="0" tIns="0" rIns="0" bIns="0" rtlCol="0" anchor="t"/>
          <a:lstStyle/>
          <a:p>
            <a:pPr algn="l" indent="0" marL="0">
              <a:buNone/>
            </a:pPr>
            <a:r>
              <a:rPr lang="en-US" sz="4200" b="1" spc="-84" kern="0" dirty="0">
                <a:solidFill>
                  <a:srgbClr val="FFFFFF"/>
                </a:solidFill>
                <a:latin typeface="Noto Sans JP" pitchFamily="34" charset="0"/>
                <a:ea typeface="Noto Sans JP" pitchFamily="34" charset="-122"/>
                <a:cs typeface="Noto Sans JP" pitchFamily="34" charset="-120"/>
              </a:rPr>
              <a:t>カテゴリ別</a:t>
            </a:r>
            <a:pPr algn="l" indent="0" marL="0">
              <a:buNone/>
            </a:pPr>
            <a:endParaRPr lang="en-US" sz="4200" dirty="0"/>
          </a:p>
          <a:p>
            <a:pPr algn="l" indent="0" marL="0">
              <a:buNone/>
            </a:pPr>
            <a:r>
              <a:rPr lang="en-US" sz="4200" b="1" spc="-84" kern="0" dirty="0">
                <a:solidFill>
                  <a:srgbClr val="FFFFFF"/>
                </a:solidFill>
                <a:latin typeface="Noto Sans JP" pitchFamily="34" charset="0"/>
                <a:ea typeface="Noto Sans JP" pitchFamily="34" charset="-122"/>
                <a:cs typeface="Noto Sans JP" pitchFamily="34" charset="-120"/>
              </a:rPr>
              <a:t>モデルカタログ</a:t>
            </a:r>
            <a:endParaRPr lang="en-US" sz="4200" dirty="0"/>
          </a:p>
        </p:txBody>
      </p:sp>
      <p:sp>
        <p:nvSpPr>
          <p:cNvPr id="10" name="Text 6"/>
          <p:cNvSpPr txBox="1"/>
          <p:nvPr/>
        </p:nvSpPr>
        <p:spPr>
          <a:xfrm>
            <a:off x="761695" y="4672584"/>
            <a:ext cx="4048963" cy="685800"/>
          </a:xfrm>
          <a:prstGeom prst="rect">
            <a:avLst/>
          </a:prstGeom>
          <a:noFill/>
          <a:ln/>
        </p:spPr>
        <p:txBody>
          <a:bodyPr wrap="square" lIns="0" tIns="0" rIns="0" bIns="0" rtlCol="0" anchor="t"/>
          <a:lstStyle/>
          <a:p>
            <a:pPr algn="l" indent="0" marL="0">
              <a:buNone/>
            </a:pPr>
            <a:r>
              <a:rPr lang="en-US" sz="1800" dirty="0">
                <a:solidFill>
                  <a:srgbClr val="86868B"/>
                </a:solidFill>
                <a:latin typeface="Noto Sans JP" pitchFamily="34" charset="0"/>
                <a:ea typeface="Noto Sans JP" pitchFamily="34" charset="-122"/>
                <a:cs typeface="Noto Sans JP" pitchFamily="34" charset="-120"/>
              </a:rPr>
              <a:t>主要9カテゴリの</a:t>
            </a:r>
            <a:pPr algn="l" indent="0" marL="0">
              <a:buNone/>
            </a:pPr>
            <a:endParaRPr lang="en-US" sz="1800" dirty="0"/>
          </a:p>
          <a:p>
            <a:pPr algn="l" indent="0" marL="0">
              <a:buNone/>
            </a:pPr>
            <a:r>
              <a:rPr lang="en-US" sz="1800" dirty="0">
                <a:solidFill>
                  <a:srgbClr val="86868B"/>
                </a:solidFill>
                <a:latin typeface="Noto Sans JP" pitchFamily="34" charset="0"/>
                <a:ea typeface="Noto Sans JP" pitchFamily="34" charset="-122"/>
                <a:cs typeface="Noto Sans JP" pitchFamily="34" charset="-120"/>
              </a:rPr>
              <a:t>詳細データと採用判断</a:t>
            </a:r>
            <a:endParaRPr lang="en-US" sz="1800" dirty="0"/>
          </a:p>
        </p:txBody>
      </p:sp>
      <p:sp>
        <p:nvSpPr>
          <p:cNvPr id="11" name="Text 7"/>
          <p:cNvSpPr txBox="1"/>
          <p:nvPr/>
        </p:nvSpPr>
        <p:spPr>
          <a:xfrm>
            <a:off x="6248095" y="952805"/>
            <a:ext cx="5296205" cy="228600"/>
          </a:xfrm>
          <a:prstGeom prst="rect">
            <a:avLst/>
          </a:prstGeom>
          <a:noFill/>
          <a:ln/>
        </p:spPr>
        <p:txBody>
          <a:bodyPr wrap="square" lIns="0" tIns="0" rIns="0" bIns="0" rtlCol="0" anchor="ctr"/>
          <a:lstStyle/>
          <a:p>
            <a:pPr algn="l" indent="0" marL="0">
              <a:buNone/>
            </a:pPr>
            <a:r>
              <a:rPr lang="en-US" sz="1200" b="1" spc="150" kern="0" dirty="0">
                <a:solidFill>
                  <a:srgbClr val="007AFF"/>
                </a:solidFill>
                <a:latin typeface="Noto Sans JP" pitchFamily="34" charset="0"/>
                <a:ea typeface="Noto Sans JP" pitchFamily="34" charset="-122"/>
                <a:cs typeface="Noto Sans JP" pitchFamily="34" charset="-120"/>
              </a:rPr>
              <a:t>SECTION OVERVIEW</a:t>
            </a:r>
            <a:endParaRPr lang="en-US" sz="1200" dirty="0"/>
          </a:p>
        </p:txBody>
      </p:sp>
      <p:pic>
        <p:nvPicPr>
          <p:cNvPr id="12" name="Image 2" descr="preencoded.png">    </p:cNvPr>
          <p:cNvPicPr>
            <a:picLocks noChangeAspect="1"/>
          </p:cNvPicPr>
          <p:nvPr/>
        </p:nvPicPr>
        <p:blipFill>
          <a:blip r:embed="rId3"/>
          <a:srcRect l="0" r="0" t="-4" b="-4"/>
          <a:stretch/>
        </p:blipFill>
        <p:spPr>
          <a:xfrm>
            <a:off x="6248095" y="1371600"/>
            <a:ext cx="5181905" cy="3372307"/>
          </a:xfrm>
          <a:prstGeom prst="rect">
            <a:avLst/>
          </a:prstGeom>
        </p:spPr>
      </p:pic>
      <p:sp>
        <p:nvSpPr>
          <p:cNvPr id="13" name="Text 8"/>
          <p:cNvSpPr txBox="1"/>
          <p:nvPr/>
        </p:nvSpPr>
        <p:spPr>
          <a:xfrm>
            <a:off x="6887261" y="1657807"/>
            <a:ext cx="4448556"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 提示方針：三層構造 </a:t>
            </a:r>
            <a:endParaRPr lang="en-US" sz="1500" dirty="0"/>
          </a:p>
        </p:txBody>
      </p:sp>
      <p:pic>
        <p:nvPicPr>
          <p:cNvPr id="14" name="Image 3" descr="preencoded.png">    </p:cNvPr>
          <p:cNvPicPr>
            <a:picLocks noChangeAspect="1"/>
          </p:cNvPicPr>
          <p:nvPr/>
        </p:nvPicPr>
        <p:blipFill>
          <a:blip r:embed="rId4"/>
          <a:srcRect l="-1282" r="-1282" t="0" b="0"/>
          <a:stretch/>
        </p:blipFill>
        <p:spPr>
          <a:xfrm>
            <a:off x="6572707" y="1705356"/>
            <a:ext cx="219456" cy="190195"/>
          </a:xfrm>
          <a:prstGeom prst="rect">
            <a:avLst/>
          </a:prstGeom>
        </p:spPr>
      </p:pic>
      <p:sp>
        <p:nvSpPr>
          <p:cNvPr id="15" name="Text 9"/>
          <p:cNvSpPr txBox="1"/>
          <p:nvPr/>
        </p:nvSpPr>
        <p:spPr>
          <a:xfrm>
            <a:off x="6801307" y="2095805"/>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概要（Overview）：</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カテゴリごとの主要トレンドと代表モデルの要点を概説。 </a:t>
            </a:r>
            <a:endParaRPr lang="en-US" sz="1300" dirty="0"/>
          </a:p>
        </p:txBody>
      </p:sp>
      <p:pic>
        <p:nvPicPr>
          <p:cNvPr id="16" name="Image 4" descr="preencoded.png">    </p:cNvPr>
          <p:cNvPicPr>
            <a:picLocks noChangeAspect="1"/>
          </p:cNvPicPr>
          <p:nvPr/>
        </p:nvPicPr>
        <p:blipFill>
          <a:blip r:embed="rId5"/>
          <a:srcRect l="0" r="0" t="-1100" b="-1100"/>
          <a:stretch/>
        </p:blipFill>
        <p:spPr>
          <a:xfrm>
            <a:off x="6572707" y="2143354"/>
            <a:ext cx="114300" cy="133502"/>
          </a:xfrm>
          <a:prstGeom prst="rect">
            <a:avLst/>
          </a:prstGeom>
        </p:spPr>
      </p:pic>
      <p:sp>
        <p:nvSpPr>
          <p:cNvPr id="17" name="Text 10"/>
          <p:cNvSpPr txBox="1"/>
          <p:nvPr/>
        </p:nvSpPr>
        <p:spPr>
          <a:xfrm>
            <a:off x="6801307" y="3019349"/>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完全版表（Full Data）：</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規模・量子化・得意不得意・ランタイム相性・リスク・参考文献を列落ちなく全掲載。 </a:t>
            </a:r>
            <a:endParaRPr lang="en-US" sz="1300" dirty="0"/>
          </a:p>
        </p:txBody>
      </p:sp>
      <p:pic>
        <p:nvPicPr>
          <p:cNvPr id="18" name="Image 5" descr="preencoded.png">    </p:cNvPr>
          <p:cNvPicPr>
            <a:picLocks noChangeAspect="1"/>
          </p:cNvPicPr>
          <p:nvPr/>
        </p:nvPicPr>
        <p:blipFill>
          <a:blip r:embed="rId6"/>
          <a:srcRect l="0" r="0" t="-1100" b="-1100"/>
          <a:stretch/>
        </p:blipFill>
        <p:spPr>
          <a:xfrm>
            <a:off x="6572707" y="3066898"/>
            <a:ext cx="114300" cy="133502"/>
          </a:xfrm>
          <a:prstGeom prst="rect">
            <a:avLst/>
          </a:prstGeom>
        </p:spPr>
      </p:pic>
      <p:sp>
        <p:nvSpPr>
          <p:cNvPr id="19" name="Text 11"/>
          <p:cNvSpPr txBox="1"/>
          <p:nvPr/>
        </p:nvSpPr>
        <p:spPr>
          <a:xfrm>
            <a:off x="6801307" y="3943807"/>
            <a:ext cx="4420210" cy="514807"/>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採用判断（Decision）：</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「どう選ぶか」の意思決定基準と失敗回避策を提示。 </a:t>
            </a:r>
            <a:endParaRPr lang="en-US" sz="1300" dirty="0"/>
          </a:p>
        </p:txBody>
      </p:sp>
      <p:pic>
        <p:nvPicPr>
          <p:cNvPr id="20" name="Image 6" descr="preencoded.png">    </p:cNvPr>
          <p:cNvPicPr>
            <a:picLocks noChangeAspect="1"/>
          </p:cNvPicPr>
          <p:nvPr/>
        </p:nvPicPr>
        <p:blipFill>
          <a:blip r:embed="rId7"/>
          <a:srcRect l="0" r="0" t="-1100" b="-1100"/>
          <a:stretch/>
        </p:blipFill>
        <p:spPr>
          <a:xfrm>
            <a:off x="6572707" y="3991356"/>
            <a:ext cx="114300" cy="133502"/>
          </a:xfrm>
          <a:prstGeom prst="rect">
            <a:avLst/>
          </a:prstGeom>
        </p:spPr>
      </p:pic>
      <p:pic>
        <p:nvPicPr>
          <p:cNvPr id="21" name="Image 7" descr="preencoded.png">    </p:cNvPr>
          <p:cNvPicPr>
            <a:picLocks noChangeAspect="1"/>
          </p:cNvPicPr>
          <p:nvPr/>
        </p:nvPicPr>
        <p:blipFill>
          <a:blip r:embed="rId8"/>
          <a:stretch>
            <a:fillRect/>
          </a:stretch>
        </p:blipFill>
        <p:spPr>
          <a:xfrm>
            <a:off x="6248095" y="5124298"/>
            <a:ext cx="1114654" cy="333756"/>
          </a:xfrm>
          <a:prstGeom prst="rect">
            <a:avLst/>
          </a:prstGeom>
        </p:spPr>
      </p:pic>
      <p:sp>
        <p:nvSpPr>
          <p:cNvPr id="22" name="Text 12"/>
          <p:cNvSpPr/>
          <p:nvPr/>
        </p:nvSpPr>
        <p:spPr>
          <a:xfrm>
            <a:off x="6248095" y="5124298"/>
            <a:ext cx="1114654"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テキストLLM</a:t>
            </a:r>
            <a:endParaRPr lang="en-US" sz="1000" dirty="0"/>
          </a:p>
        </p:txBody>
      </p:sp>
      <p:pic>
        <p:nvPicPr>
          <p:cNvPr id="23" name="Image 8" descr="preencoded.png">    </p:cNvPr>
          <p:cNvPicPr>
            <a:picLocks noChangeAspect="1"/>
          </p:cNvPicPr>
          <p:nvPr/>
        </p:nvPicPr>
        <p:blipFill>
          <a:blip r:embed="rId9"/>
          <a:stretch>
            <a:fillRect/>
          </a:stretch>
        </p:blipFill>
        <p:spPr>
          <a:xfrm>
            <a:off x="7475220" y="5124298"/>
            <a:ext cx="942746" cy="333756"/>
          </a:xfrm>
          <a:prstGeom prst="rect">
            <a:avLst/>
          </a:prstGeom>
        </p:spPr>
      </p:pic>
      <p:sp>
        <p:nvSpPr>
          <p:cNvPr id="24" name="Text 13"/>
          <p:cNvSpPr/>
          <p:nvPr/>
        </p:nvSpPr>
        <p:spPr>
          <a:xfrm>
            <a:off x="7475220" y="5124298"/>
            <a:ext cx="943661"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VLM/LMM</a:t>
            </a:r>
            <a:endParaRPr lang="en-US" sz="1000" dirty="0"/>
          </a:p>
        </p:txBody>
      </p:sp>
      <p:pic>
        <p:nvPicPr>
          <p:cNvPr id="25" name="Image 9" descr="preencoded.png">    </p:cNvPr>
          <p:cNvPicPr>
            <a:picLocks noChangeAspect="1"/>
          </p:cNvPicPr>
          <p:nvPr/>
        </p:nvPicPr>
        <p:blipFill>
          <a:blip r:embed="rId10"/>
          <a:stretch>
            <a:fillRect/>
          </a:stretch>
        </p:blipFill>
        <p:spPr>
          <a:xfrm>
            <a:off x="8525866" y="5124298"/>
            <a:ext cx="580644" cy="333756"/>
          </a:xfrm>
          <a:prstGeom prst="rect">
            <a:avLst/>
          </a:prstGeom>
        </p:spPr>
      </p:pic>
      <p:sp>
        <p:nvSpPr>
          <p:cNvPr id="26" name="Text 14"/>
          <p:cNvSpPr/>
          <p:nvPr/>
        </p:nvSpPr>
        <p:spPr>
          <a:xfrm>
            <a:off x="8525866" y="5124298"/>
            <a:ext cx="581558"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ASR</a:t>
            </a:r>
            <a:endParaRPr lang="en-US" sz="1000" dirty="0"/>
          </a:p>
        </p:txBody>
      </p:sp>
      <p:pic>
        <p:nvPicPr>
          <p:cNvPr id="27" name="Image 10" descr="preencoded.png">    </p:cNvPr>
          <p:cNvPicPr>
            <a:picLocks noChangeAspect="1"/>
          </p:cNvPicPr>
          <p:nvPr/>
        </p:nvPicPr>
        <p:blipFill>
          <a:blip r:embed="rId11"/>
          <a:stretch>
            <a:fillRect/>
          </a:stretch>
        </p:blipFill>
        <p:spPr>
          <a:xfrm>
            <a:off x="9215323" y="5124298"/>
            <a:ext cx="562356" cy="333756"/>
          </a:xfrm>
          <a:prstGeom prst="rect">
            <a:avLst/>
          </a:prstGeom>
        </p:spPr>
      </p:pic>
      <p:sp>
        <p:nvSpPr>
          <p:cNvPr id="28" name="Text 15"/>
          <p:cNvSpPr/>
          <p:nvPr/>
        </p:nvSpPr>
        <p:spPr>
          <a:xfrm>
            <a:off x="9215323" y="5124298"/>
            <a:ext cx="562356"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TTS</a:t>
            </a:r>
            <a:endParaRPr lang="en-US" sz="1000" dirty="0"/>
          </a:p>
        </p:txBody>
      </p:sp>
      <p:pic>
        <p:nvPicPr>
          <p:cNvPr id="29" name="Image 11" descr="preencoded.png">    </p:cNvPr>
          <p:cNvPicPr>
            <a:picLocks noChangeAspect="1"/>
          </p:cNvPicPr>
          <p:nvPr/>
        </p:nvPicPr>
        <p:blipFill>
          <a:blip r:embed="rId12"/>
          <a:stretch>
            <a:fillRect/>
          </a:stretch>
        </p:blipFill>
        <p:spPr>
          <a:xfrm>
            <a:off x="9891979" y="5124298"/>
            <a:ext cx="1057046" cy="333756"/>
          </a:xfrm>
          <a:prstGeom prst="rect">
            <a:avLst/>
          </a:prstGeom>
        </p:spPr>
      </p:pic>
      <p:sp>
        <p:nvSpPr>
          <p:cNvPr id="30" name="Text 16"/>
          <p:cNvSpPr/>
          <p:nvPr/>
        </p:nvSpPr>
        <p:spPr>
          <a:xfrm>
            <a:off x="9891979" y="5124298"/>
            <a:ext cx="1057961"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Embedding</a:t>
            </a:r>
            <a:endParaRPr lang="en-US" sz="1000" dirty="0"/>
          </a:p>
        </p:txBody>
      </p:sp>
      <p:pic>
        <p:nvPicPr>
          <p:cNvPr id="31" name="Image 12" descr="preencoded.png">    </p:cNvPr>
          <p:cNvPicPr>
            <a:picLocks noChangeAspect="1"/>
          </p:cNvPicPr>
          <p:nvPr/>
        </p:nvPicPr>
        <p:blipFill>
          <a:blip r:embed="rId13"/>
          <a:stretch>
            <a:fillRect/>
          </a:stretch>
        </p:blipFill>
        <p:spPr>
          <a:xfrm>
            <a:off x="6248095" y="5572354"/>
            <a:ext cx="599846" cy="333756"/>
          </a:xfrm>
          <a:prstGeom prst="rect">
            <a:avLst/>
          </a:prstGeom>
        </p:spPr>
      </p:pic>
      <p:sp>
        <p:nvSpPr>
          <p:cNvPr id="32" name="Text 17"/>
          <p:cNvSpPr/>
          <p:nvPr/>
        </p:nvSpPr>
        <p:spPr>
          <a:xfrm>
            <a:off x="6248095" y="5572354"/>
            <a:ext cx="600761"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OCR</a:t>
            </a:r>
            <a:endParaRPr lang="en-US" sz="1000" dirty="0"/>
          </a:p>
        </p:txBody>
      </p:sp>
      <p:pic>
        <p:nvPicPr>
          <p:cNvPr id="33" name="Image 13" descr="preencoded.png">    </p:cNvPr>
          <p:cNvPicPr>
            <a:picLocks noChangeAspect="1"/>
          </p:cNvPicPr>
          <p:nvPr/>
        </p:nvPicPr>
        <p:blipFill>
          <a:blip r:embed="rId14"/>
          <a:stretch>
            <a:fillRect/>
          </a:stretch>
        </p:blipFill>
        <p:spPr>
          <a:xfrm>
            <a:off x="6960413" y="5572354"/>
            <a:ext cx="857707" cy="333756"/>
          </a:xfrm>
          <a:prstGeom prst="rect">
            <a:avLst/>
          </a:prstGeom>
        </p:spPr>
      </p:pic>
      <p:sp>
        <p:nvSpPr>
          <p:cNvPr id="34" name="Text 18"/>
          <p:cNvSpPr/>
          <p:nvPr/>
        </p:nvSpPr>
        <p:spPr>
          <a:xfrm>
            <a:off x="6960413" y="5572354"/>
            <a:ext cx="857707"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画像生成</a:t>
            </a:r>
            <a:endParaRPr lang="en-US" sz="1000" dirty="0"/>
          </a:p>
        </p:txBody>
      </p:sp>
      <p:pic>
        <p:nvPicPr>
          <p:cNvPr id="35" name="Image 14" descr="preencoded.png">    </p:cNvPr>
          <p:cNvPicPr>
            <a:picLocks noChangeAspect="1"/>
          </p:cNvPicPr>
          <p:nvPr/>
        </p:nvPicPr>
        <p:blipFill>
          <a:blip r:embed="rId15"/>
          <a:stretch>
            <a:fillRect/>
          </a:stretch>
        </p:blipFill>
        <p:spPr>
          <a:xfrm>
            <a:off x="7932420" y="5572354"/>
            <a:ext cx="694944" cy="333756"/>
          </a:xfrm>
          <a:prstGeom prst="rect">
            <a:avLst/>
          </a:prstGeom>
        </p:spPr>
      </p:pic>
      <p:sp>
        <p:nvSpPr>
          <p:cNvPr id="36" name="Text 19"/>
          <p:cNvSpPr/>
          <p:nvPr/>
        </p:nvSpPr>
        <p:spPr>
          <a:xfrm>
            <a:off x="7932420" y="5572354"/>
            <a:ext cx="695858"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Agent</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52805"/>
          </a:xfrm>
          <a:prstGeom prst="rect">
            <a:avLst/>
          </a:prstGeom>
          <a:solidFill>
            <a:srgbClr val="F5F5F7"/>
          </a:solidFill>
          <a:ln/>
        </p:spPr>
      </p:sp>
      <p:sp>
        <p:nvSpPr>
          <p:cNvPr id="5" name="Shape 3"/>
          <p:cNvSpPr/>
          <p:nvPr/>
        </p:nvSpPr>
        <p:spPr>
          <a:xfrm>
            <a:off x="0" y="94366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50" r="-50" t="0" b="0"/>
          <a:stretch/>
        </p:blipFill>
        <p:spPr>
          <a:xfrm>
            <a:off x="457200" y="319126"/>
            <a:ext cx="342900" cy="304495"/>
          </a:xfrm>
          <a:prstGeom prst="rect">
            <a:avLst/>
          </a:prstGeom>
        </p:spPr>
      </p:pic>
      <p:sp>
        <p:nvSpPr>
          <p:cNvPr id="7" name="Text 4"/>
          <p:cNvSpPr txBox="1"/>
          <p:nvPr/>
        </p:nvSpPr>
        <p:spPr>
          <a:xfrm>
            <a:off x="952805" y="243230"/>
            <a:ext cx="3848710"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テキストLLM（汎用）概要</a:t>
            </a:r>
            <a:endParaRPr lang="en-US" sz="2400" dirty="0"/>
          </a:p>
        </p:txBody>
      </p:sp>
      <p:sp>
        <p:nvSpPr>
          <p:cNvPr id="8" name="Text 5"/>
          <p:cNvSpPr txBox="1"/>
          <p:nvPr/>
        </p:nvSpPr>
        <p:spPr>
          <a:xfrm>
            <a:off x="9751162" y="342900"/>
            <a:ext cx="2150669"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主要7モデルと実運用環境</a:t>
            </a:r>
            <a:endParaRPr lang="en-US" sz="1300" dirty="0"/>
          </a:p>
        </p:txBody>
      </p:sp>
      <p:pic>
        <p:nvPicPr>
          <p:cNvPr id="9" name="Image 1" descr="preencoded.png">    </p:cNvPr>
          <p:cNvPicPr>
            <a:picLocks noChangeAspect="1"/>
          </p:cNvPicPr>
          <p:nvPr/>
        </p:nvPicPr>
        <p:blipFill>
          <a:blip r:embed="rId2"/>
          <a:srcRect l="-11" r="-11" t="0" b="0"/>
          <a:stretch/>
        </p:blipFill>
        <p:spPr>
          <a:xfrm>
            <a:off x="457200" y="1257300"/>
            <a:ext cx="11277295" cy="967435"/>
          </a:xfrm>
          <a:prstGeom prst="rect">
            <a:avLst/>
          </a:prstGeom>
        </p:spPr>
      </p:pic>
      <p:sp>
        <p:nvSpPr>
          <p:cNvPr id="10" name="Text 6"/>
          <p:cNvSpPr txBox="1"/>
          <p:nvPr/>
        </p:nvSpPr>
        <p:spPr>
          <a:xfrm>
            <a:off x="743407" y="1447495"/>
            <a:ext cx="10842041" cy="590702"/>
          </a:xfrm>
          <a:prstGeom prst="rect">
            <a:avLst/>
          </a:prstGeom>
          <a:noFill/>
          <a:ln/>
        </p:spPr>
        <p:txBody>
          <a:bodyPr wrap="square" lIns="0" tIns="0" rIns="0" bIns="0" rtlCol="0" anchor="t"/>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 結論：ローカル実務のボリュームゾーンは</a:t>
            </a:r>
            <a:pPr algn="l" indent="0" marL="0">
              <a:buNone/>
            </a:pPr>
            <a:r>
              <a:rPr lang="en-US" sz="1600" b="1" dirty="0">
                <a:solidFill>
                  <a:srgbClr val="2563EB"/>
                </a:solidFill>
                <a:latin typeface="Noto Sans JP" pitchFamily="34" charset="0"/>
                <a:ea typeface="Noto Sans JP" pitchFamily="34" charset="-122"/>
                <a:cs typeface="Noto Sans JP" pitchFamily="34" charset="-120"/>
              </a:rPr>
              <a:t>7B〜14B（4bit）</a:t>
            </a:r>
            <a:pPr algn="l" indent="0" marL="0">
              <a:buNone/>
            </a:pPr>
            <a:r>
              <a:rPr lang="en-US" sz="1600" b="1" dirty="0">
                <a:solidFill>
                  <a:srgbClr val="1D1D1F"/>
                </a:solidFill>
                <a:latin typeface="Noto Sans JP" pitchFamily="34" charset="0"/>
                <a:ea typeface="Noto Sans JP" pitchFamily="34" charset="-122"/>
                <a:cs typeface="Noto Sans JP" pitchFamily="34" charset="-120"/>
              </a:rPr>
              <a:t>。 </a:t>
            </a:r>
            <a:pPr algn="l" indent="0" marL="0">
              <a:buNone/>
            </a:pPr>
            <a:endParaRPr lang="en-US" sz="1600" dirty="0"/>
          </a:p>
          <a:p>
            <a:pPr algn="l" indent="0" marL="0">
              <a:buNone/>
            </a:pPr>
            <a:r>
              <a:rPr lang="en-US" sz="1600" b="1" dirty="0">
                <a:solidFill>
                  <a:srgbClr val="1D1D1F"/>
                </a:solidFill>
                <a:latin typeface="Noto Sans JP" pitchFamily="34" charset="0"/>
                <a:ea typeface="Noto Sans JP" pitchFamily="34" charset="-122"/>
                <a:cs typeface="Noto Sans JP" pitchFamily="34" charset="-120"/>
              </a:rPr>
              <a:t> 形式はGGUF（llama.cpp系）かGPU量子化（GPTQ/AWQ/EXL2）の二択が現実解です。 </a:t>
            </a:r>
            <a:endParaRPr lang="en-US" sz="1600" dirty="0"/>
          </a:p>
        </p:txBody>
      </p:sp>
      <p:sp>
        <p:nvSpPr>
          <p:cNvPr id="11" name="Shape 7"/>
          <p:cNvSpPr/>
          <p:nvPr/>
        </p:nvSpPr>
        <p:spPr>
          <a:xfrm>
            <a:off x="457200" y="2453335"/>
            <a:ext cx="5524805" cy="2676449"/>
          </a:xfrm>
          <a:prstGeom prst="roundRect">
            <a:avLst>
              <a:gd name="adj" fmla="val 1459"/>
            </a:avLst>
          </a:prstGeom>
          <a:solidFill>
            <a:srgbClr val="FFFFFF"/>
          </a:solidFill>
          <a:ln w="12700">
            <a:solidFill>
              <a:srgbClr val="E5E5E5"/>
            </a:solidFill>
            <a:prstDash val="solid"/>
          </a:ln>
        </p:spPr>
      </p:sp>
      <p:sp>
        <p:nvSpPr>
          <p:cNvPr id="12" name="Shape 8"/>
          <p:cNvSpPr/>
          <p:nvPr/>
        </p:nvSpPr>
        <p:spPr>
          <a:xfrm>
            <a:off x="657454" y="2986430"/>
            <a:ext cx="51242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1064" r="-1064" t="0" b="0"/>
          <a:stretch/>
        </p:blipFill>
        <p:spPr>
          <a:xfrm>
            <a:off x="657454" y="2696566"/>
            <a:ext cx="219456" cy="171907"/>
          </a:xfrm>
          <a:prstGeom prst="rect">
            <a:avLst/>
          </a:prstGeom>
        </p:spPr>
      </p:pic>
      <p:sp>
        <p:nvSpPr>
          <p:cNvPr id="14" name="Text 9"/>
          <p:cNvSpPr txBox="1"/>
          <p:nvPr/>
        </p:nvSpPr>
        <p:spPr>
          <a:xfrm>
            <a:off x="972007" y="2653589"/>
            <a:ext cx="1783080" cy="352958"/>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代表モデル群（要点）</a:t>
            </a:r>
            <a:endParaRPr lang="en-US" sz="1300" dirty="0"/>
          </a:p>
        </p:txBody>
      </p:sp>
      <p:pic>
        <p:nvPicPr>
          <p:cNvPr id="15" name="Image 3" descr="preencoded.png">    </p:cNvPr>
          <p:cNvPicPr>
            <a:picLocks noChangeAspect="1"/>
          </p:cNvPicPr>
          <p:nvPr/>
        </p:nvPicPr>
        <p:blipFill>
          <a:blip r:embed="rId4"/>
          <a:srcRect l="-1648" r="-1648" t="0" b="0"/>
          <a:stretch/>
        </p:blipFill>
        <p:spPr>
          <a:xfrm>
            <a:off x="657454" y="3119933"/>
            <a:ext cx="85954" cy="95098"/>
          </a:xfrm>
          <a:prstGeom prst="rect">
            <a:avLst/>
          </a:prstGeom>
        </p:spPr>
      </p:pic>
      <p:sp>
        <p:nvSpPr>
          <p:cNvPr id="16" name="Text 10"/>
          <p:cNvSpPr txBox="1"/>
          <p:nvPr/>
        </p:nvSpPr>
        <p:spPr>
          <a:xfrm>
            <a:off x="819302" y="3119933"/>
            <a:ext cx="4506163" cy="210312"/>
          </a:xfrm>
          <a:prstGeom prst="rect">
            <a:avLst/>
          </a:prstGeom>
          <a:noFill/>
          <a:ln/>
        </p:spPr>
        <p:txBody>
          <a:bodyPr wrap="square" lIns="0" tIns="0" rIns="0" bIns="0" rtlCol="0" anchor="ctr"/>
          <a:lstStyle/>
          <a:p>
            <a:pPr algn="l" indent="0" marL="0">
              <a:buNone/>
            </a:pPr>
            <a:r>
              <a:rPr lang="en-US" sz="1000" b="1" dirty="0">
                <a:solidFill>
                  <a:srgbClr val="1D1D1F"/>
                </a:solidFill>
                <a:latin typeface="Noto Sans JP" pitchFamily="34" charset="0"/>
                <a:ea typeface="Noto Sans JP" pitchFamily="34" charset="-122"/>
                <a:cs typeface="Noto Sans JP" pitchFamily="34" charset="-120"/>
              </a:rPr>
              <a:t>Llama 3.1 Instruct:</a:t>
            </a:r>
            <a:pPr algn="l" indent="0" marL="0">
              <a:buNone/>
            </a:pPr>
            <a:r>
              <a:rPr lang="en-US" sz="1000" dirty="0">
                <a:solidFill>
                  <a:srgbClr val="424245"/>
                </a:solidFill>
                <a:latin typeface="Noto Sans JP" pitchFamily="34" charset="0"/>
                <a:ea typeface="Noto Sans JP" pitchFamily="34" charset="-122"/>
                <a:cs typeface="Noto Sans JP" pitchFamily="34" charset="-120"/>
              </a:rPr>
              <a:t> 8B/70B/405B系。多言語対話最適化を明記。</a:t>
            </a:r>
            <a:endParaRPr lang="en-US" sz="1000" dirty="0"/>
          </a:p>
        </p:txBody>
      </p:sp>
      <p:pic>
        <p:nvPicPr>
          <p:cNvPr id="17" name="Image 4" descr="preencoded.png">    </p:cNvPr>
          <p:cNvPicPr>
            <a:picLocks noChangeAspect="1"/>
          </p:cNvPicPr>
          <p:nvPr/>
        </p:nvPicPr>
        <p:blipFill>
          <a:blip r:embed="rId5"/>
          <a:stretch>
            <a:fillRect/>
          </a:stretch>
        </p:blipFill>
        <p:spPr>
          <a:xfrm>
            <a:off x="4767682" y="3148279"/>
            <a:ext cx="437998" cy="181051"/>
          </a:xfrm>
          <a:prstGeom prst="rect">
            <a:avLst/>
          </a:prstGeom>
        </p:spPr>
      </p:pic>
      <p:sp>
        <p:nvSpPr>
          <p:cNvPr id="18" name="Text 11"/>
          <p:cNvSpPr/>
          <p:nvPr/>
        </p:nvSpPr>
        <p:spPr>
          <a:xfrm>
            <a:off x="4767682" y="3148279"/>
            <a:ext cx="438912"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[29-31]</a:t>
            </a:r>
            <a:endParaRPr lang="en-US" sz="800" dirty="0"/>
          </a:p>
        </p:txBody>
      </p:sp>
      <p:pic>
        <p:nvPicPr>
          <p:cNvPr id="19" name="Image 5" descr="preencoded.png">    </p:cNvPr>
          <p:cNvPicPr>
            <a:picLocks noChangeAspect="1"/>
          </p:cNvPicPr>
          <p:nvPr/>
        </p:nvPicPr>
        <p:blipFill>
          <a:blip r:embed="rId6"/>
          <a:srcRect l="-1648" r="-1648" t="0" b="0"/>
          <a:stretch/>
        </p:blipFill>
        <p:spPr>
          <a:xfrm>
            <a:off x="657454" y="3400654"/>
            <a:ext cx="85954" cy="95098"/>
          </a:xfrm>
          <a:prstGeom prst="rect">
            <a:avLst/>
          </a:prstGeom>
        </p:spPr>
      </p:pic>
      <p:sp>
        <p:nvSpPr>
          <p:cNvPr id="20" name="Text 12"/>
          <p:cNvSpPr txBox="1"/>
          <p:nvPr/>
        </p:nvSpPr>
        <p:spPr>
          <a:xfrm>
            <a:off x="819302" y="3400654"/>
            <a:ext cx="4181551" cy="210312"/>
          </a:xfrm>
          <a:prstGeom prst="rect">
            <a:avLst/>
          </a:prstGeom>
          <a:noFill/>
          <a:ln/>
        </p:spPr>
        <p:txBody>
          <a:bodyPr wrap="square" lIns="0" tIns="0" rIns="0" bIns="0" rtlCol="0" anchor="ctr"/>
          <a:lstStyle/>
          <a:p>
            <a:pPr algn="l" indent="0" marL="0">
              <a:buNone/>
            </a:pPr>
            <a:r>
              <a:rPr lang="en-US" sz="1000" b="1" dirty="0">
                <a:solidFill>
                  <a:srgbClr val="1D1D1F"/>
                </a:solidFill>
                <a:latin typeface="Noto Sans JP" pitchFamily="34" charset="0"/>
                <a:ea typeface="Noto Sans JP" pitchFamily="34" charset="-122"/>
                <a:cs typeface="Noto Sans JP" pitchFamily="34" charset="-120"/>
              </a:rPr>
              <a:t>Qwen2.5 Instruct:</a:t>
            </a:r>
            <a:pPr algn="l" indent="0" marL="0">
              <a:buNone/>
            </a:pPr>
            <a:r>
              <a:rPr lang="en-US" sz="1000" dirty="0">
                <a:solidFill>
                  <a:srgbClr val="424245"/>
                </a:solidFill>
                <a:latin typeface="Noto Sans JP" pitchFamily="34" charset="0"/>
                <a:ea typeface="Noto Sans JP" pitchFamily="34" charset="-122"/>
                <a:cs typeface="Noto Sans JP" pitchFamily="34" charset="-120"/>
              </a:rPr>
              <a:t> 0.5〜72B。幅広いサイズ展開と高性能。</a:t>
            </a:r>
            <a:endParaRPr lang="en-US" sz="1000" dirty="0"/>
          </a:p>
        </p:txBody>
      </p:sp>
      <p:pic>
        <p:nvPicPr>
          <p:cNvPr id="21" name="Image 6" descr="preencoded.png">    </p:cNvPr>
          <p:cNvPicPr>
            <a:picLocks noChangeAspect="1"/>
          </p:cNvPicPr>
          <p:nvPr/>
        </p:nvPicPr>
        <p:blipFill>
          <a:blip r:embed="rId7"/>
          <a:stretch>
            <a:fillRect/>
          </a:stretch>
        </p:blipFill>
        <p:spPr>
          <a:xfrm>
            <a:off x="4451299" y="3429000"/>
            <a:ext cx="437998" cy="181051"/>
          </a:xfrm>
          <a:prstGeom prst="rect">
            <a:avLst/>
          </a:prstGeom>
        </p:spPr>
      </p:pic>
      <p:sp>
        <p:nvSpPr>
          <p:cNvPr id="22" name="Text 13"/>
          <p:cNvSpPr/>
          <p:nvPr/>
        </p:nvSpPr>
        <p:spPr>
          <a:xfrm>
            <a:off x="4451299" y="3429000"/>
            <a:ext cx="438912"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[32-33]</a:t>
            </a:r>
            <a:endParaRPr lang="en-US" sz="800" dirty="0"/>
          </a:p>
        </p:txBody>
      </p:sp>
      <p:pic>
        <p:nvPicPr>
          <p:cNvPr id="23" name="Image 7" descr="preencoded.png">    </p:cNvPr>
          <p:cNvPicPr>
            <a:picLocks noChangeAspect="1"/>
          </p:cNvPicPr>
          <p:nvPr/>
        </p:nvPicPr>
        <p:blipFill>
          <a:blip r:embed="rId8"/>
          <a:srcRect l="-1648" r="-1648" t="0" b="0"/>
          <a:stretch/>
        </p:blipFill>
        <p:spPr>
          <a:xfrm>
            <a:off x="657454" y="3681374"/>
            <a:ext cx="85954" cy="95098"/>
          </a:xfrm>
          <a:prstGeom prst="rect">
            <a:avLst/>
          </a:prstGeom>
        </p:spPr>
      </p:pic>
      <p:sp>
        <p:nvSpPr>
          <p:cNvPr id="24" name="Text 14"/>
          <p:cNvSpPr txBox="1"/>
          <p:nvPr/>
        </p:nvSpPr>
        <p:spPr>
          <a:xfrm>
            <a:off x="819302" y="3681374"/>
            <a:ext cx="4476902" cy="210312"/>
          </a:xfrm>
          <a:prstGeom prst="rect">
            <a:avLst/>
          </a:prstGeom>
          <a:noFill/>
          <a:ln/>
        </p:spPr>
        <p:txBody>
          <a:bodyPr wrap="square" lIns="0" tIns="0" rIns="0" bIns="0" rtlCol="0" anchor="ctr"/>
          <a:lstStyle/>
          <a:p>
            <a:pPr algn="l" indent="0" marL="0">
              <a:buNone/>
            </a:pPr>
            <a:r>
              <a:rPr lang="en-US" sz="1000" b="1" dirty="0">
                <a:solidFill>
                  <a:srgbClr val="1D1D1F"/>
                </a:solidFill>
                <a:latin typeface="Noto Sans JP" pitchFamily="34" charset="0"/>
                <a:ea typeface="Noto Sans JP" pitchFamily="34" charset="-122"/>
                <a:cs typeface="Noto Sans JP" pitchFamily="34" charset="-120"/>
              </a:rPr>
              <a:t>Gemma 2:</a:t>
            </a:r>
            <a:pPr algn="l" indent="0" marL="0">
              <a:buNone/>
            </a:pPr>
            <a:r>
              <a:rPr lang="en-US" sz="1000" dirty="0">
                <a:solidFill>
                  <a:srgbClr val="424245"/>
                </a:solidFill>
                <a:latin typeface="Noto Sans JP" pitchFamily="34" charset="0"/>
                <a:ea typeface="Noto Sans JP" pitchFamily="34" charset="-122"/>
                <a:cs typeface="Noto Sans JP" pitchFamily="34" charset="-120"/>
              </a:rPr>
              <a:t> 2B/9B/27B。9Bがローカル向き。責任ある利用を明示。</a:t>
            </a:r>
            <a:endParaRPr lang="en-US" sz="1000" dirty="0"/>
          </a:p>
        </p:txBody>
      </p:sp>
      <p:pic>
        <p:nvPicPr>
          <p:cNvPr id="25" name="Image 8" descr="preencoded.png">    </p:cNvPr>
          <p:cNvPicPr>
            <a:picLocks noChangeAspect="1"/>
          </p:cNvPicPr>
          <p:nvPr/>
        </p:nvPicPr>
        <p:blipFill>
          <a:blip r:embed="rId9"/>
          <a:stretch>
            <a:fillRect/>
          </a:stretch>
        </p:blipFill>
        <p:spPr>
          <a:xfrm>
            <a:off x="4891126" y="3709721"/>
            <a:ext cx="286207" cy="181051"/>
          </a:xfrm>
          <a:prstGeom prst="rect">
            <a:avLst/>
          </a:prstGeom>
        </p:spPr>
      </p:pic>
      <p:sp>
        <p:nvSpPr>
          <p:cNvPr id="26" name="Text 15"/>
          <p:cNvSpPr/>
          <p:nvPr/>
        </p:nvSpPr>
        <p:spPr>
          <a:xfrm>
            <a:off x="4891126" y="3709721"/>
            <a:ext cx="286207"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[35]</a:t>
            </a:r>
            <a:endParaRPr lang="en-US" sz="800" dirty="0"/>
          </a:p>
        </p:txBody>
      </p:sp>
      <p:pic>
        <p:nvPicPr>
          <p:cNvPr id="27" name="Image 9" descr="preencoded.png">    </p:cNvPr>
          <p:cNvPicPr>
            <a:picLocks noChangeAspect="1"/>
          </p:cNvPicPr>
          <p:nvPr/>
        </p:nvPicPr>
        <p:blipFill>
          <a:blip r:embed="rId10"/>
          <a:srcRect l="-1648" r="-1648" t="0" b="0"/>
          <a:stretch/>
        </p:blipFill>
        <p:spPr>
          <a:xfrm>
            <a:off x="657454" y="3962095"/>
            <a:ext cx="85954" cy="95098"/>
          </a:xfrm>
          <a:prstGeom prst="rect">
            <a:avLst/>
          </a:prstGeom>
        </p:spPr>
      </p:pic>
      <p:sp>
        <p:nvSpPr>
          <p:cNvPr id="28" name="Text 16"/>
          <p:cNvSpPr txBox="1"/>
          <p:nvPr/>
        </p:nvSpPr>
        <p:spPr>
          <a:xfrm>
            <a:off x="819302" y="3962095"/>
            <a:ext cx="3915461" cy="210312"/>
          </a:xfrm>
          <a:prstGeom prst="rect">
            <a:avLst/>
          </a:prstGeom>
          <a:noFill/>
          <a:ln/>
        </p:spPr>
        <p:txBody>
          <a:bodyPr wrap="square" lIns="0" tIns="0" rIns="0" bIns="0" rtlCol="0" anchor="ctr"/>
          <a:lstStyle/>
          <a:p>
            <a:pPr algn="l" indent="0" marL="0">
              <a:buNone/>
            </a:pPr>
            <a:r>
              <a:rPr lang="en-US" sz="1000" b="1" dirty="0">
                <a:solidFill>
                  <a:srgbClr val="1D1D1F"/>
                </a:solidFill>
                <a:latin typeface="Noto Sans JP" pitchFamily="34" charset="0"/>
                <a:ea typeface="Noto Sans JP" pitchFamily="34" charset="-122"/>
                <a:cs typeface="Noto Sans JP" pitchFamily="34" charset="-120"/>
              </a:rPr>
              <a:t>Mixtral 8x7B:</a:t>
            </a:r>
            <a:pPr algn="l" indent="0" marL="0">
              <a:buNone/>
            </a:pPr>
            <a:r>
              <a:rPr lang="en-US" sz="1000" dirty="0">
                <a:solidFill>
                  <a:srgbClr val="424245"/>
                </a:solidFill>
                <a:latin typeface="Noto Sans JP" pitchFamily="34" charset="0"/>
                <a:ea typeface="Noto Sans JP" pitchFamily="34" charset="-122"/>
                <a:cs typeface="Noto Sans JP" pitchFamily="34" charset="-120"/>
              </a:rPr>
              <a:t> MoE構成。Llama2 70B超の性能を標榜。</a:t>
            </a:r>
            <a:endParaRPr lang="en-US" sz="1000" dirty="0"/>
          </a:p>
        </p:txBody>
      </p:sp>
      <p:pic>
        <p:nvPicPr>
          <p:cNvPr id="29" name="Image 10" descr="preencoded.png">    </p:cNvPr>
          <p:cNvPicPr>
            <a:picLocks noChangeAspect="1"/>
          </p:cNvPicPr>
          <p:nvPr/>
        </p:nvPicPr>
        <p:blipFill>
          <a:blip r:embed="rId11"/>
          <a:stretch>
            <a:fillRect/>
          </a:stretch>
        </p:blipFill>
        <p:spPr>
          <a:xfrm>
            <a:off x="4177894" y="3990442"/>
            <a:ext cx="437998" cy="181051"/>
          </a:xfrm>
          <a:prstGeom prst="rect">
            <a:avLst/>
          </a:prstGeom>
        </p:spPr>
      </p:pic>
      <p:sp>
        <p:nvSpPr>
          <p:cNvPr id="30" name="Text 17"/>
          <p:cNvSpPr/>
          <p:nvPr/>
        </p:nvSpPr>
        <p:spPr>
          <a:xfrm>
            <a:off x="4177894" y="3990442"/>
            <a:ext cx="438912"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[36-37]</a:t>
            </a:r>
            <a:endParaRPr lang="en-US" sz="800" dirty="0"/>
          </a:p>
        </p:txBody>
      </p:sp>
      <p:pic>
        <p:nvPicPr>
          <p:cNvPr id="31" name="Image 11" descr="preencoded.png">    </p:cNvPr>
          <p:cNvPicPr>
            <a:picLocks noChangeAspect="1"/>
          </p:cNvPicPr>
          <p:nvPr/>
        </p:nvPicPr>
        <p:blipFill>
          <a:blip r:embed="rId12"/>
          <a:srcRect l="-1648" r="-1648" t="0" b="0"/>
          <a:stretch/>
        </p:blipFill>
        <p:spPr>
          <a:xfrm>
            <a:off x="657454" y="4242816"/>
            <a:ext cx="85954" cy="95098"/>
          </a:xfrm>
          <a:prstGeom prst="rect">
            <a:avLst/>
          </a:prstGeom>
        </p:spPr>
      </p:pic>
      <p:sp>
        <p:nvSpPr>
          <p:cNvPr id="32" name="Text 18"/>
          <p:cNvSpPr txBox="1"/>
          <p:nvPr/>
        </p:nvSpPr>
        <p:spPr>
          <a:xfrm>
            <a:off x="819302" y="4242816"/>
            <a:ext cx="4067251" cy="210312"/>
          </a:xfrm>
          <a:prstGeom prst="rect">
            <a:avLst/>
          </a:prstGeom>
          <a:noFill/>
          <a:ln/>
        </p:spPr>
        <p:txBody>
          <a:bodyPr wrap="square" lIns="0" tIns="0" rIns="0" bIns="0" rtlCol="0" anchor="ctr"/>
          <a:lstStyle/>
          <a:p>
            <a:pPr algn="l" indent="0" marL="0">
              <a:buNone/>
            </a:pPr>
            <a:r>
              <a:rPr lang="en-US" sz="1000" b="1" dirty="0">
                <a:solidFill>
                  <a:srgbClr val="1D1D1F"/>
                </a:solidFill>
                <a:latin typeface="Noto Sans JP" pitchFamily="34" charset="0"/>
                <a:ea typeface="Noto Sans JP" pitchFamily="34" charset="-122"/>
                <a:cs typeface="Noto Sans JP" pitchFamily="34" charset="-120"/>
              </a:rPr>
              <a:t>Phi-3 Mini:</a:t>
            </a:r>
            <a:pPr algn="l" indent="0" marL="0">
              <a:buNone/>
            </a:pPr>
            <a:r>
              <a:rPr lang="en-US" sz="1000" dirty="0">
                <a:solidFill>
                  <a:srgbClr val="424245"/>
                </a:solidFill>
                <a:latin typeface="Noto Sans JP" pitchFamily="34" charset="0"/>
                <a:ea typeface="Noto Sans JP" pitchFamily="34" charset="-122"/>
                <a:cs typeface="Noto Sans JP" pitchFamily="34" charset="-120"/>
              </a:rPr>
              <a:t> 3.8B (128k)。軽量かつ長文対応（KV設計必須）。</a:t>
            </a:r>
            <a:endParaRPr lang="en-US" sz="1000" dirty="0"/>
          </a:p>
        </p:txBody>
      </p:sp>
      <p:pic>
        <p:nvPicPr>
          <p:cNvPr id="33" name="Image 12" descr="preencoded.png">    </p:cNvPr>
          <p:cNvPicPr>
            <a:picLocks noChangeAspect="1"/>
          </p:cNvPicPr>
          <p:nvPr/>
        </p:nvPicPr>
        <p:blipFill>
          <a:blip r:embed="rId13"/>
          <a:stretch>
            <a:fillRect/>
          </a:stretch>
        </p:blipFill>
        <p:spPr>
          <a:xfrm>
            <a:off x="4487875" y="4270248"/>
            <a:ext cx="286207" cy="181051"/>
          </a:xfrm>
          <a:prstGeom prst="rect">
            <a:avLst/>
          </a:prstGeom>
        </p:spPr>
      </p:pic>
      <p:sp>
        <p:nvSpPr>
          <p:cNvPr id="34" name="Text 19"/>
          <p:cNvSpPr/>
          <p:nvPr/>
        </p:nvSpPr>
        <p:spPr>
          <a:xfrm>
            <a:off x="4487875" y="4270248"/>
            <a:ext cx="286207"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[38]</a:t>
            </a:r>
            <a:endParaRPr lang="en-US" sz="800" dirty="0"/>
          </a:p>
        </p:txBody>
      </p:sp>
      <p:pic>
        <p:nvPicPr>
          <p:cNvPr id="35" name="Image 13" descr="preencoded.png">    </p:cNvPr>
          <p:cNvPicPr>
            <a:picLocks noChangeAspect="1"/>
          </p:cNvPicPr>
          <p:nvPr/>
        </p:nvPicPr>
        <p:blipFill>
          <a:blip r:embed="rId14"/>
          <a:srcRect l="-1648" r="-1648" t="0" b="0"/>
          <a:stretch/>
        </p:blipFill>
        <p:spPr>
          <a:xfrm>
            <a:off x="657454" y="4522622"/>
            <a:ext cx="85954" cy="95098"/>
          </a:xfrm>
          <a:prstGeom prst="rect">
            <a:avLst/>
          </a:prstGeom>
        </p:spPr>
      </p:pic>
      <p:sp>
        <p:nvSpPr>
          <p:cNvPr id="36" name="Text 20"/>
          <p:cNvSpPr txBox="1"/>
          <p:nvPr/>
        </p:nvSpPr>
        <p:spPr>
          <a:xfrm>
            <a:off x="819302" y="4522622"/>
            <a:ext cx="4372661" cy="210312"/>
          </a:xfrm>
          <a:prstGeom prst="rect">
            <a:avLst/>
          </a:prstGeom>
          <a:noFill/>
          <a:ln/>
        </p:spPr>
        <p:txBody>
          <a:bodyPr wrap="square" lIns="0" tIns="0" rIns="0" bIns="0" rtlCol="0" anchor="ctr"/>
          <a:lstStyle/>
          <a:p>
            <a:pPr algn="l" indent="0" marL="0">
              <a:buNone/>
            </a:pPr>
            <a:r>
              <a:rPr lang="en-US" sz="1000" b="1" dirty="0">
                <a:solidFill>
                  <a:srgbClr val="1D1D1F"/>
                </a:solidFill>
                <a:latin typeface="Noto Sans JP" pitchFamily="34" charset="0"/>
                <a:ea typeface="Noto Sans JP" pitchFamily="34" charset="-122"/>
                <a:cs typeface="Noto Sans JP" pitchFamily="34" charset="-120"/>
              </a:rPr>
              <a:t>Phi-4:</a:t>
            </a:r>
            <a:pPr algn="l" indent="0" marL="0">
              <a:buNone/>
            </a:pPr>
            <a:r>
              <a:rPr lang="en-US" sz="1000" dirty="0">
                <a:solidFill>
                  <a:srgbClr val="424245"/>
                </a:solidFill>
                <a:latin typeface="Noto Sans JP" pitchFamily="34" charset="0"/>
                <a:ea typeface="Noto Sans JP" pitchFamily="34" charset="-122"/>
                <a:cs typeface="Noto Sans JP" pitchFamily="34" charset="-120"/>
              </a:rPr>
              <a:t> 14B。合成データ活用で高品質。ローカル上位ライン。</a:t>
            </a:r>
            <a:endParaRPr lang="en-US" sz="1000" dirty="0"/>
          </a:p>
        </p:txBody>
      </p:sp>
      <p:pic>
        <p:nvPicPr>
          <p:cNvPr id="37" name="Image 14" descr="preencoded.png">    </p:cNvPr>
          <p:cNvPicPr>
            <a:picLocks noChangeAspect="1"/>
          </p:cNvPicPr>
          <p:nvPr/>
        </p:nvPicPr>
        <p:blipFill>
          <a:blip r:embed="rId15"/>
          <a:stretch>
            <a:fillRect/>
          </a:stretch>
        </p:blipFill>
        <p:spPr>
          <a:xfrm>
            <a:off x="4561027" y="4550969"/>
            <a:ext cx="437998" cy="181051"/>
          </a:xfrm>
          <a:prstGeom prst="rect">
            <a:avLst/>
          </a:prstGeom>
        </p:spPr>
      </p:pic>
      <p:sp>
        <p:nvSpPr>
          <p:cNvPr id="38" name="Text 21"/>
          <p:cNvSpPr/>
          <p:nvPr/>
        </p:nvSpPr>
        <p:spPr>
          <a:xfrm>
            <a:off x="4561027" y="4550969"/>
            <a:ext cx="438912"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[39-40]</a:t>
            </a:r>
            <a:endParaRPr lang="en-US" sz="800" dirty="0"/>
          </a:p>
        </p:txBody>
      </p:sp>
      <p:pic>
        <p:nvPicPr>
          <p:cNvPr id="39" name="Image 15" descr="preencoded.png">    </p:cNvPr>
          <p:cNvPicPr>
            <a:picLocks noChangeAspect="1"/>
          </p:cNvPicPr>
          <p:nvPr/>
        </p:nvPicPr>
        <p:blipFill>
          <a:blip r:embed="rId16"/>
          <a:srcRect l="-1648" r="-1648" t="0" b="0"/>
          <a:stretch/>
        </p:blipFill>
        <p:spPr>
          <a:xfrm>
            <a:off x="657454" y="4803343"/>
            <a:ext cx="85954" cy="95098"/>
          </a:xfrm>
          <a:prstGeom prst="rect">
            <a:avLst/>
          </a:prstGeom>
        </p:spPr>
      </p:pic>
      <p:sp>
        <p:nvSpPr>
          <p:cNvPr id="40" name="Text 22"/>
          <p:cNvSpPr txBox="1"/>
          <p:nvPr/>
        </p:nvSpPr>
        <p:spPr>
          <a:xfrm>
            <a:off x="819302" y="4803343"/>
            <a:ext cx="3448202" cy="210312"/>
          </a:xfrm>
          <a:prstGeom prst="rect">
            <a:avLst/>
          </a:prstGeom>
          <a:noFill/>
          <a:ln/>
        </p:spPr>
        <p:txBody>
          <a:bodyPr wrap="square" lIns="0" tIns="0" rIns="0" bIns="0" rtlCol="0" anchor="ctr"/>
          <a:lstStyle/>
          <a:p>
            <a:pPr algn="l" indent="0" marL="0">
              <a:buNone/>
            </a:pPr>
            <a:r>
              <a:rPr lang="en-US" sz="1000" b="1" dirty="0">
                <a:solidFill>
                  <a:srgbClr val="1D1D1F"/>
                </a:solidFill>
                <a:latin typeface="Noto Sans JP" pitchFamily="34" charset="0"/>
                <a:ea typeface="Noto Sans JP" pitchFamily="34" charset="-122"/>
                <a:cs typeface="Noto Sans JP" pitchFamily="34" charset="-120"/>
              </a:rPr>
              <a:t>gpt-oss:</a:t>
            </a:r>
            <a:pPr algn="l" indent="0" marL="0">
              <a:buNone/>
            </a:pPr>
            <a:r>
              <a:rPr lang="en-US" sz="1000" dirty="0">
                <a:solidFill>
                  <a:srgbClr val="424245"/>
                </a:solidFill>
                <a:latin typeface="Noto Sans JP" pitchFamily="34" charset="0"/>
                <a:ea typeface="Noto Sans JP" pitchFamily="34" charset="-122"/>
                <a:cs typeface="Noto Sans JP" pitchFamily="34" charset="-120"/>
              </a:rPr>
              <a:t> 20B/120B。ツール呼び出しガイド充実。</a:t>
            </a:r>
            <a:endParaRPr lang="en-US" sz="1000" dirty="0"/>
          </a:p>
        </p:txBody>
      </p:sp>
      <p:pic>
        <p:nvPicPr>
          <p:cNvPr id="41" name="Image 16" descr="preencoded.png">    </p:cNvPr>
          <p:cNvPicPr>
            <a:picLocks noChangeAspect="1"/>
          </p:cNvPicPr>
          <p:nvPr/>
        </p:nvPicPr>
        <p:blipFill>
          <a:blip r:embed="rId17"/>
          <a:stretch>
            <a:fillRect/>
          </a:stretch>
        </p:blipFill>
        <p:spPr>
          <a:xfrm>
            <a:off x="3861511" y="4831690"/>
            <a:ext cx="286207" cy="181051"/>
          </a:xfrm>
          <a:prstGeom prst="rect">
            <a:avLst/>
          </a:prstGeom>
        </p:spPr>
      </p:pic>
      <p:sp>
        <p:nvSpPr>
          <p:cNvPr id="42" name="Text 23"/>
          <p:cNvSpPr/>
          <p:nvPr/>
        </p:nvSpPr>
        <p:spPr>
          <a:xfrm>
            <a:off x="3861511" y="4831690"/>
            <a:ext cx="286207"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[41]</a:t>
            </a:r>
            <a:endParaRPr lang="en-US" sz="800" dirty="0"/>
          </a:p>
        </p:txBody>
      </p:sp>
      <p:pic>
        <p:nvPicPr>
          <p:cNvPr id="43" name="Image 17" descr="preencoded.png">    </p:cNvPr>
          <p:cNvPicPr>
            <a:picLocks noChangeAspect="1"/>
          </p:cNvPicPr>
          <p:nvPr/>
        </p:nvPicPr>
        <p:blipFill>
          <a:blip r:embed="rId18"/>
          <a:stretch>
            <a:fillRect/>
          </a:stretch>
        </p:blipFill>
        <p:spPr>
          <a:xfrm>
            <a:off x="657454" y="4661611"/>
            <a:ext cx="847649" cy="209398"/>
          </a:xfrm>
          <a:prstGeom prst="rect">
            <a:avLst/>
          </a:prstGeom>
        </p:spPr>
      </p:pic>
      <p:sp>
        <p:nvSpPr>
          <p:cNvPr id="44" name="Text 24"/>
          <p:cNvSpPr/>
          <p:nvPr/>
        </p:nvSpPr>
        <p:spPr>
          <a:xfrm>
            <a:off x="657454" y="4661611"/>
            <a:ext cx="848563"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Weights 4bit</a:t>
            </a:r>
            <a:endParaRPr lang="en-US" sz="900" dirty="0"/>
          </a:p>
        </p:txBody>
      </p:sp>
      <p:pic>
        <p:nvPicPr>
          <p:cNvPr id="45" name="Image 18" descr="preencoded.png">    </p:cNvPr>
          <p:cNvPicPr>
            <a:picLocks noChangeAspect="1"/>
          </p:cNvPicPr>
          <p:nvPr/>
        </p:nvPicPr>
        <p:blipFill>
          <a:blip r:embed="rId19"/>
          <a:stretch>
            <a:fillRect/>
          </a:stretch>
        </p:blipFill>
        <p:spPr>
          <a:xfrm>
            <a:off x="1554480" y="4661611"/>
            <a:ext cx="466344" cy="209398"/>
          </a:xfrm>
          <a:prstGeom prst="rect">
            <a:avLst/>
          </a:prstGeom>
        </p:spPr>
      </p:pic>
      <p:sp>
        <p:nvSpPr>
          <p:cNvPr id="46" name="Text 25"/>
          <p:cNvSpPr/>
          <p:nvPr/>
        </p:nvSpPr>
        <p:spPr>
          <a:xfrm>
            <a:off x="1554480" y="4661611"/>
            <a:ext cx="467258"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GGUF</a:t>
            </a:r>
            <a:endParaRPr lang="en-US" sz="900" dirty="0"/>
          </a:p>
        </p:txBody>
      </p:sp>
      <p:pic>
        <p:nvPicPr>
          <p:cNvPr id="47" name="Image 19" descr="preencoded.png">    </p:cNvPr>
          <p:cNvPicPr>
            <a:picLocks noChangeAspect="1"/>
          </p:cNvPicPr>
          <p:nvPr/>
        </p:nvPicPr>
        <p:blipFill>
          <a:blip r:embed="rId20"/>
          <a:stretch>
            <a:fillRect/>
          </a:stretch>
        </p:blipFill>
        <p:spPr>
          <a:xfrm>
            <a:off x="2076602" y="4661611"/>
            <a:ext cx="418795" cy="209398"/>
          </a:xfrm>
          <a:prstGeom prst="rect">
            <a:avLst/>
          </a:prstGeom>
        </p:spPr>
      </p:pic>
      <p:sp>
        <p:nvSpPr>
          <p:cNvPr id="48" name="Text 26"/>
          <p:cNvSpPr/>
          <p:nvPr/>
        </p:nvSpPr>
        <p:spPr>
          <a:xfrm>
            <a:off x="2076602" y="4661611"/>
            <a:ext cx="419710"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AWQ</a:t>
            </a:r>
            <a:endParaRPr lang="en-US" sz="900" dirty="0"/>
          </a:p>
        </p:txBody>
      </p:sp>
      <p:sp>
        <p:nvSpPr>
          <p:cNvPr id="49" name="Shape 27"/>
          <p:cNvSpPr/>
          <p:nvPr/>
        </p:nvSpPr>
        <p:spPr>
          <a:xfrm>
            <a:off x="6210605" y="2453335"/>
            <a:ext cx="5524805" cy="2676449"/>
          </a:xfrm>
          <a:prstGeom prst="roundRect">
            <a:avLst>
              <a:gd name="adj" fmla="val 1459"/>
            </a:avLst>
          </a:prstGeom>
          <a:solidFill>
            <a:srgbClr val="FFFFFF"/>
          </a:solidFill>
          <a:ln w="12700">
            <a:solidFill>
              <a:srgbClr val="E5E5E5"/>
            </a:solidFill>
            <a:prstDash val="solid"/>
          </a:ln>
        </p:spPr>
      </p:sp>
      <p:sp>
        <p:nvSpPr>
          <p:cNvPr id="50" name="Shape 28"/>
          <p:cNvSpPr/>
          <p:nvPr/>
        </p:nvSpPr>
        <p:spPr>
          <a:xfrm>
            <a:off x="6409944" y="2986430"/>
            <a:ext cx="5124298" cy="19202"/>
          </a:xfrm>
          <a:prstGeom prst="rect">
            <a:avLst/>
          </a:prstGeom>
          <a:solidFill>
            <a:srgbClr val="F5F5F7"/>
          </a:solidFill>
          <a:ln w="12700">
            <a:solidFill>
              <a:srgbClr val="F5F5F7">
                <a:alpha val="0"/>
              </a:srgbClr>
            </a:solidFill>
            <a:prstDash val="solid"/>
          </a:ln>
        </p:spPr>
      </p:sp>
      <p:pic>
        <p:nvPicPr>
          <p:cNvPr id="51" name="Image 20" descr="preencoded.png">    </p:cNvPr>
          <p:cNvPicPr>
            <a:picLocks noChangeAspect="1"/>
          </p:cNvPicPr>
          <p:nvPr/>
        </p:nvPicPr>
        <p:blipFill>
          <a:blip r:embed="rId21"/>
          <a:srcRect l="0" r="0" t="0" b="0"/>
          <a:stretch/>
        </p:blipFill>
        <p:spPr>
          <a:xfrm>
            <a:off x="6409944" y="2696566"/>
            <a:ext cx="171907" cy="171907"/>
          </a:xfrm>
          <a:prstGeom prst="rect">
            <a:avLst/>
          </a:prstGeom>
        </p:spPr>
      </p:pic>
      <p:sp>
        <p:nvSpPr>
          <p:cNvPr id="52" name="Text 29"/>
          <p:cNvSpPr txBox="1"/>
          <p:nvPr/>
        </p:nvSpPr>
        <p:spPr>
          <a:xfrm>
            <a:off x="6676949" y="2653589"/>
            <a:ext cx="3162910" cy="352958"/>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実行環境と形式（Runtime &amp; Format）</a:t>
            </a:r>
            <a:endParaRPr lang="en-US" sz="1300" dirty="0"/>
          </a:p>
        </p:txBody>
      </p:sp>
      <p:pic>
        <p:nvPicPr>
          <p:cNvPr id="53" name="Image 21" descr="preencoded.png">    </p:cNvPr>
          <p:cNvPicPr>
            <a:picLocks noChangeAspect="1"/>
          </p:cNvPicPr>
          <p:nvPr/>
        </p:nvPicPr>
        <p:blipFill>
          <a:blip r:embed="rId22"/>
          <a:srcRect l="0" r="0" t="-870" b="-870"/>
          <a:stretch/>
        </p:blipFill>
        <p:spPr>
          <a:xfrm>
            <a:off x="6409944" y="3119933"/>
            <a:ext cx="105156" cy="95098"/>
          </a:xfrm>
          <a:prstGeom prst="rect">
            <a:avLst/>
          </a:prstGeom>
        </p:spPr>
      </p:pic>
      <p:sp>
        <p:nvSpPr>
          <p:cNvPr id="54" name="Text 30"/>
          <p:cNvSpPr txBox="1"/>
          <p:nvPr/>
        </p:nvSpPr>
        <p:spPr>
          <a:xfrm>
            <a:off x="6590995" y="3320186"/>
            <a:ext cx="5020056" cy="409651"/>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クロスプラットフォーム標準。CPU/GPUハイブリッド実行が可能。GGUF形式が必須。</a:t>
            </a:r>
            <a:endParaRPr lang="en-US" sz="1000" dirty="0"/>
          </a:p>
        </p:txBody>
      </p:sp>
      <p:pic>
        <p:nvPicPr>
          <p:cNvPr id="55" name="Image 22" descr="preencoded.png">    </p:cNvPr>
          <p:cNvPicPr>
            <a:picLocks noChangeAspect="1"/>
          </p:cNvPicPr>
          <p:nvPr/>
        </p:nvPicPr>
        <p:blipFill>
          <a:blip r:embed="rId23"/>
          <a:stretch>
            <a:fillRect/>
          </a:stretch>
        </p:blipFill>
        <p:spPr>
          <a:xfrm>
            <a:off x="6896405" y="3548786"/>
            <a:ext cx="533095" cy="181051"/>
          </a:xfrm>
          <a:prstGeom prst="rect">
            <a:avLst/>
          </a:prstGeom>
        </p:spPr>
      </p:pic>
      <p:sp>
        <p:nvSpPr>
          <p:cNvPr id="56" name="Text 31"/>
          <p:cNvSpPr/>
          <p:nvPr/>
        </p:nvSpPr>
        <p:spPr>
          <a:xfrm>
            <a:off x="6896405" y="3548786"/>
            <a:ext cx="534010"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[21][116]</a:t>
            </a:r>
            <a:endParaRPr lang="en-US" sz="800" dirty="0"/>
          </a:p>
        </p:txBody>
      </p:sp>
      <p:pic>
        <p:nvPicPr>
          <p:cNvPr id="57" name="Image 23" descr="preencoded.png">    </p:cNvPr>
          <p:cNvPicPr>
            <a:picLocks noChangeAspect="1"/>
          </p:cNvPicPr>
          <p:nvPr/>
        </p:nvPicPr>
        <p:blipFill>
          <a:blip r:embed="rId24"/>
          <a:srcRect l="-3205" r="-3205" t="0" b="0"/>
          <a:stretch/>
        </p:blipFill>
        <p:spPr>
          <a:xfrm>
            <a:off x="6409944" y="3801161"/>
            <a:ext cx="75895" cy="95098"/>
          </a:xfrm>
          <a:prstGeom prst="rect">
            <a:avLst/>
          </a:prstGeom>
        </p:spPr>
      </p:pic>
      <p:sp>
        <p:nvSpPr>
          <p:cNvPr id="58" name="Text 32"/>
          <p:cNvSpPr txBox="1"/>
          <p:nvPr/>
        </p:nvSpPr>
        <p:spPr>
          <a:xfrm>
            <a:off x="6562649" y="4000500"/>
            <a:ext cx="5048402" cy="409651"/>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MLX / MLX-LMによる変換・実行、またはGGUF (llama.cpp) が最適。Unified Memoryを活用。</a:t>
            </a:r>
            <a:endParaRPr lang="en-US" sz="1000" dirty="0"/>
          </a:p>
        </p:txBody>
      </p:sp>
      <p:pic>
        <p:nvPicPr>
          <p:cNvPr id="59" name="Image 24" descr="preencoded.png">    </p:cNvPr>
          <p:cNvPicPr>
            <a:picLocks noChangeAspect="1"/>
          </p:cNvPicPr>
          <p:nvPr/>
        </p:nvPicPr>
        <p:blipFill>
          <a:blip r:embed="rId25"/>
          <a:stretch>
            <a:fillRect/>
          </a:stretch>
        </p:blipFill>
        <p:spPr>
          <a:xfrm>
            <a:off x="7645298" y="4229100"/>
            <a:ext cx="533095" cy="181051"/>
          </a:xfrm>
          <a:prstGeom prst="rect">
            <a:avLst/>
          </a:prstGeom>
        </p:spPr>
      </p:pic>
      <p:sp>
        <p:nvSpPr>
          <p:cNvPr id="60" name="Text 33"/>
          <p:cNvSpPr/>
          <p:nvPr/>
        </p:nvSpPr>
        <p:spPr>
          <a:xfrm>
            <a:off x="7645298" y="4229100"/>
            <a:ext cx="534010"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[22][120]</a:t>
            </a:r>
            <a:endParaRPr lang="en-US" sz="800" dirty="0"/>
          </a:p>
        </p:txBody>
      </p:sp>
      <p:pic>
        <p:nvPicPr>
          <p:cNvPr id="61" name="Image 25" descr="preencoded.png">    </p:cNvPr>
          <p:cNvPicPr>
            <a:picLocks noChangeAspect="1"/>
          </p:cNvPicPr>
          <p:nvPr/>
        </p:nvPicPr>
        <p:blipFill>
          <a:blip r:embed="rId26"/>
          <a:srcRect l="-1648" r="-1648" t="0" b="0"/>
          <a:stretch/>
        </p:blipFill>
        <p:spPr>
          <a:xfrm>
            <a:off x="6409944" y="4481474"/>
            <a:ext cx="85954" cy="95098"/>
          </a:xfrm>
          <a:prstGeom prst="rect">
            <a:avLst/>
          </a:prstGeom>
        </p:spPr>
      </p:pic>
      <p:sp>
        <p:nvSpPr>
          <p:cNvPr id="62" name="Text 34"/>
          <p:cNvSpPr txBox="1"/>
          <p:nvPr/>
        </p:nvSpPr>
        <p:spPr>
          <a:xfrm>
            <a:off x="6572707" y="4681728"/>
            <a:ext cx="5039258" cy="409651"/>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vLLM / ExLlamaV2 / AutoGPTQ等。GPU量子化形式（AWQ/GPTQ/EXL2）で高速推論。</a:t>
            </a:r>
            <a:endParaRPr lang="en-US" sz="1000" dirty="0"/>
          </a:p>
        </p:txBody>
      </p:sp>
      <p:pic>
        <p:nvPicPr>
          <p:cNvPr id="63" name="Image 26" descr="preencoded.png">    </p:cNvPr>
          <p:cNvPicPr>
            <a:picLocks noChangeAspect="1"/>
          </p:cNvPicPr>
          <p:nvPr/>
        </p:nvPicPr>
        <p:blipFill>
          <a:blip r:embed="rId27"/>
          <a:stretch>
            <a:fillRect/>
          </a:stretch>
        </p:blipFill>
        <p:spPr>
          <a:xfrm>
            <a:off x="6877202" y="4909414"/>
            <a:ext cx="533095" cy="181051"/>
          </a:xfrm>
          <a:prstGeom prst="rect">
            <a:avLst/>
          </a:prstGeom>
        </p:spPr>
      </p:pic>
      <p:sp>
        <p:nvSpPr>
          <p:cNvPr id="64" name="Text 35"/>
          <p:cNvSpPr/>
          <p:nvPr/>
        </p:nvSpPr>
        <p:spPr>
          <a:xfrm>
            <a:off x="6877202" y="4909414"/>
            <a:ext cx="534010"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[87][121]</a:t>
            </a:r>
            <a:endParaRPr lang="en-US" sz="800" dirty="0"/>
          </a:p>
        </p:txBody>
      </p:sp>
      <p:pic>
        <p:nvPicPr>
          <p:cNvPr id="65" name="Image 27" descr="preencoded.png">    </p:cNvPr>
          <p:cNvPicPr>
            <a:picLocks noChangeAspect="1"/>
          </p:cNvPicPr>
          <p:nvPr/>
        </p:nvPicPr>
        <p:blipFill>
          <a:blip r:embed="rId28"/>
          <a:srcRect l="-1923" r="-1923" t="0" b="0"/>
          <a:stretch/>
        </p:blipFill>
        <p:spPr>
          <a:xfrm>
            <a:off x="6409944" y="5161788"/>
            <a:ext cx="123444" cy="95098"/>
          </a:xfrm>
          <a:prstGeom prst="rect">
            <a:avLst/>
          </a:prstGeom>
        </p:spPr>
      </p:pic>
      <p:sp>
        <p:nvSpPr>
          <p:cNvPr id="66" name="Text 36"/>
          <p:cNvSpPr txBox="1"/>
          <p:nvPr/>
        </p:nvSpPr>
        <p:spPr>
          <a:xfrm>
            <a:off x="6610198" y="5362042"/>
            <a:ext cx="4058107" cy="210312"/>
          </a:xfrm>
          <a:prstGeom prst="rect">
            <a:avLst/>
          </a:prstGeom>
          <a:noFill/>
          <a:ln/>
        </p:spPr>
        <p:txBody>
          <a:bodyPr wrap="square" lIns="0" tIns="0" rIns="0" bIns="0" rtlCol="0" anchor="ctr"/>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Ollama / LM StudioによるOpenAI互換API提供が実務的。</a:t>
            </a:r>
            <a:endParaRPr lang="en-US" sz="1000" dirty="0"/>
          </a:p>
        </p:txBody>
      </p:sp>
      <p:pic>
        <p:nvPicPr>
          <p:cNvPr id="67" name="Image 28" descr="preencoded.png">    </p:cNvPr>
          <p:cNvPicPr>
            <a:picLocks noChangeAspect="1"/>
          </p:cNvPicPr>
          <p:nvPr/>
        </p:nvPicPr>
        <p:blipFill>
          <a:blip r:embed="rId29"/>
          <a:stretch>
            <a:fillRect/>
          </a:stretch>
        </p:blipFill>
        <p:spPr>
          <a:xfrm>
            <a:off x="10084003" y="5390388"/>
            <a:ext cx="476402" cy="181051"/>
          </a:xfrm>
          <a:prstGeom prst="rect">
            <a:avLst/>
          </a:prstGeom>
        </p:spPr>
      </p:pic>
      <p:sp>
        <p:nvSpPr>
          <p:cNvPr id="68" name="Text 37"/>
          <p:cNvSpPr/>
          <p:nvPr/>
        </p:nvSpPr>
        <p:spPr>
          <a:xfrm>
            <a:off x="10084003" y="5390388"/>
            <a:ext cx="476402"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[23][41]</a:t>
            </a:r>
            <a:endParaRPr lang="en-US" sz="800" dirty="0"/>
          </a:p>
        </p:txBody>
      </p:sp>
      <p:sp>
        <p:nvSpPr>
          <p:cNvPr id="69" name="Shape 38"/>
          <p:cNvSpPr/>
          <p:nvPr/>
        </p:nvSpPr>
        <p:spPr>
          <a:xfrm>
            <a:off x="457200" y="5357470"/>
            <a:ext cx="11277295" cy="819302"/>
          </a:xfrm>
          <a:prstGeom prst="roundRect">
            <a:avLst>
              <a:gd name="adj" fmla="val 10382"/>
            </a:avLst>
          </a:prstGeom>
          <a:solidFill>
            <a:srgbClr val="FFF8E6"/>
          </a:solidFill>
          <a:ln w="12700">
            <a:solidFill>
              <a:srgbClr val="FFEEBA"/>
            </a:solidFill>
            <a:prstDash val="solid"/>
          </a:ln>
        </p:spPr>
      </p:sp>
      <p:pic>
        <p:nvPicPr>
          <p:cNvPr id="70" name="Image 29" descr="preencoded.png">    </p:cNvPr>
          <p:cNvPicPr>
            <a:picLocks noChangeAspect="1"/>
          </p:cNvPicPr>
          <p:nvPr/>
        </p:nvPicPr>
        <p:blipFill>
          <a:blip r:embed="rId30"/>
          <a:srcRect l="0" r="0" t="0" b="0"/>
          <a:stretch/>
        </p:blipFill>
        <p:spPr>
          <a:xfrm>
            <a:off x="619049" y="5500116"/>
            <a:ext cx="152705" cy="152705"/>
          </a:xfrm>
          <a:prstGeom prst="rect">
            <a:avLst/>
          </a:prstGeom>
        </p:spPr>
      </p:pic>
      <p:sp>
        <p:nvSpPr>
          <p:cNvPr id="71" name="Text 39"/>
          <p:cNvSpPr txBox="1"/>
          <p:nvPr/>
        </p:nvSpPr>
        <p:spPr>
          <a:xfrm>
            <a:off x="886054" y="5480914"/>
            <a:ext cx="10801807" cy="181051"/>
          </a:xfrm>
          <a:prstGeom prst="rect">
            <a:avLst/>
          </a:prstGeom>
          <a:noFill/>
          <a:ln/>
        </p:spPr>
        <p:txBody>
          <a:bodyPr wrap="square" lIns="0" tIns="0" rIns="0" bIns="0" rtlCol="0" anchor="ctr"/>
          <a:lstStyle/>
          <a:p>
            <a:pPr algn="l" indent="0" marL="0">
              <a:buNone/>
            </a:pPr>
            <a:r>
              <a:rPr lang="en-US" sz="900" b="1" dirty="0">
                <a:solidFill>
                  <a:srgbClr val="78350F"/>
                </a:solidFill>
                <a:latin typeface="Noto Sans JP" pitchFamily="34" charset="0"/>
                <a:ea typeface="Noto Sans JP" pitchFamily="34" charset="-122"/>
                <a:cs typeface="Noto Sans JP" pitchFamily="34" charset="-120"/>
              </a:rPr>
              <a:t>ライセンス注意（License Caution）</a:t>
            </a:r>
            <a:endParaRPr lang="en-US" sz="900" dirty="0"/>
          </a:p>
        </p:txBody>
      </p:sp>
      <p:sp>
        <p:nvSpPr>
          <p:cNvPr id="72" name="Text 40"/>
          <p:cNvSpPr txBox="1"/>
          <p:nvPr/>
        </p:nvSpPr>
        <p:spPr>
          <a:xfrm>
            <a:off x="886054" y="5692140"/>
            <a:ext cx="10763402" cy="362102"/>
          </a:xfrm>
          <a:prstGeom prst="rect">
            <a:avLst/>
          </a:prstGeom>
          <a:noFill/>
          <a:ln/>
        </p:spPr>
        <p:txBody>
          <a:bodyPr wrap="square" lIns="0" tIns="0" rIns="0" bIns="0" rtlCol="0" anchor="t"/>
          <a:lstStyle/>
          <a:p>
            <a:pPr algn="l" indent="0" marL="0">
              <a:buNone/>
            </a:pPr>
            <a:r>
              <a:rPr lang="en-US" sz="900" dirty="0">
                <a:solidFill>
                  <a:srgbClr val="78350F"/>
                </a:solidFill>
                <a:latin typeface="Noto Sans JP" pitchFamily="34" charset="0"/>
                <a:ea typeface="Noto Sans JP" pitchFamily="34" charset="-122"/>
                <a:cs typeface="Noto Sans JP" pitchFamily="34" charset="-120"/>
              </a:rPr>
              <a:t>モデルファミリー内でもサイズやバージョンによりライセンス条件が異なる場合があります（例：Qwen2.5の一部例外など）。採用時は必ず各モデルカードおよび公式ブログの最新条件を確認してください。</a:t>
            </a:r>
            <a:endParaRPr lang="en-US" sz="900" dirty="0"/>
          </a:p>
        </p:txBody>
      </p:sp>
      <p:pic>
        <p:nvPicPr>
          <p:cNvPr id="73" name="Image 30" descr="preencoded.png">    </p:cNvPr>
          <p:cNvPicPr>
            <a:picLocks noChangeAspect="1"/>
          </p:cNvPicPr>
          <p:nvPr/>
        </p:nvPicPr>
        <p:blipFill>
          <a:blip r:embed="rId31"/>
          <a:stretch>
            <a:fillRect/>
          </a:stretch>
        </p:blipFill>
        <p:spPr>
          <a:xfrm>
            <a:off x="1783080" y="5882335"/>
            <a:ext cx="286207" cy="171907"/>
          </a:xfrm>
          <a:prstGeom prst="rect">
            <a:avLst/>
          </a:prstGeom>
        </p:spPr>
      </p:pic>
      <p:sp>
        <p:nvSpPr>
          <p:cNvPr id="74" name="Text 41"/>
          <p:cNvSpPr/>
          <p:nvPr/>
        </p:nvSpPr>
        <p:spPr>
          <a:xfrm>
            <a:off x="1783080" y="5882335"/>
            <a:ext cx="286207"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[33]</a:t>
            </a:r>
            <a:endParaRPr lang="en-US" sz="800" dirty="0"/>
          </a:p>
        </p:txBody>
      </p:sp>
      <p:sp>
        <p:nvSpPr>
          <p:cNvPr id="75" name="Shape 42"/>
          <p:cNvSpPr/>
          <p:nvPr/>
        </p:nvSpPr>
        <p:spPr>
          <a:xfrm>
            <a:off x="0" y="6476695"/>
            <a:ext cx="12191695" cy="381305"/>
          </a:xfrm>
          <a:prstGeom prst="rect">
            <a:avLst/>
          </a:prstGeom>
          <a:solidFill>
            <a:srgbClr val="FFFFFF"/>
          </a:solidFill>
          <a:ln/>
        </p:spPr>
      </p:sp>
      <p:sp>
        <p:nvSpPr>
          <p:cNvPr id="76" name="Shape 43"/>
          <p:cNvSpPr/>
          <p:nvPr/>
        </p:nvSpPr>
        <p:spPr>
          <a:xfrm>
            <a:off x="0" y="6476695"/>
            <a:ext cx="12191695" cy="9144"/>
          </a:xfrm>
          <a:prstGeom prst="rect">
            <a:avLst/>
          </a:prstGeom>
          <a:solidFill>
            <a:srgbClr val="E5E5E5"/>
          </a:solidFill>
          <a:ln w="12700">
            <a:solidFill>
              <a:srgbClr val="E5E5E5">
                <a:alpha val="0"/>
              </a:srgbClr>
            </a:solidFill>
            <a:prstDash val="solid"/>
          </a:ln>
        </p:spPr>
      </p:sp>
      <p:sp>
        <p:nvSpPr>
          <p:cNvPr id="77" name="Text 44"/>
          <p:cNvSpPr txBox="1"/>
          <p:nvPr/>
        </p:nvSpPr>
        <p:spPr>
          <a:xfrm>
            <a:off x="457200" y="6586423"/>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78" name="Text 45"/>
          <p:cNvSpPr txBox="1"/>
          <p:nvPr/>
        </p:nvSpPr>
        <p:spPr>
          <a:xfrm>
            <a:off x="11385194" y="6586423"/>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17 / 80</a:t>
            </a: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267005" cy="267005"/>
          </a:xfrm>
          <a:prstGeom prst="rect">
            <a:avLst/>
          </a:prstGeom>
        </p:spPr>
      </p:pic>
      <p:sp>
        <p:nvSpPr>
          <p:cNvPr id="6" name="Text 3"/>
          <p:cNvSpPr txBox="1"/>
          <p:nvPr/>
        </p:nvSpPr>
        <p:spPr>
          <a:xfrm>
            <a:off x="838505" y="381305"/>
            <a:ext cx="3543300"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テキストLLM（完全版表1）</a:t>
            </a:r>
            <a:endParaRPr lang="en-US" sz="2100" dirty="0"/>
          </a:p>
        </p:txBody>
      </p:sp>
      <p:sp>
        <p:nvSpPr>
          <p:cNvPr id="7" name="Text 4"/>
          <p:cNvSpPr txBox="1"/>
          <p:nvPr/>
        </p:nvSpPr>
        <p:spPr>
          <a:xfrm>
            <a:off x="7297826" y="457200"/>
            <a:ext cx="5088636"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主要モデル詳細比較：Llama 3.1 / Qwen2.5 / Gemma 2 / Mixtral</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4172407"/>
          </a:xfrm>
          <a:prstGeom prst="roundRect">
            <a:avLst>
              <a:gd name="adj" fmla="val 400"/>
            </a:avLst>
          </a:prstGeom>
          <a:solidFill>
            <a:srgbClr val="FFFFFF"/>
          </a:solidFill>
          <a:ln w="12700">
            <a:solidFill>
              <a:srgbClr val="D2D2D7"/>
            </a:solidFill>
            <a:prstDash val="solid"/>
          </a:ln>
        </p:spPr>
      </p:sp>
      <p:graphicFrame>
        <p:nvGraphicFramePr>
          <p:cNvPr id="19"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5582412"/>
        </p:xfrm>
        <a:graphic>
          <a:graphicData uri="http://schemas.openxmlformats.org/drawingml/2006/table">
            <a:tbl>
              <a:tblPr/>
              <a:tblGrid>
                <a:gridCol w="2008937"/>
                <a:gridCol w="1232611"/>
                <a:gridCol w="1718158"/>
                <a:gridCol w="2396642"/>
                <a:gridCol w="2008937"/>
                <a:gridCol w="1912010"/>
              </a:tblGrid>
              <a:tr h="1116482">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代表モデル</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規模</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推奨量子化/形式</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得意/不得意（要点）</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ランタイム相性</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リスク/採用判断</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1116482">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Llama 3.1 Instruct</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Meta</a:t>
                      </a:r>
                      <a:pPr indent="0" marL="0">
                        <a:buNone/>
                      </a:pPr>
                      <a:r>
                        <a:rPr lang="en-US" sz="750" dirty="0">
                          <a:solidFill>
                            <a:srgbClr val="86868B"/>
                          </a:solidFill>
                          <a:latin typeface="Noto Sans JP" pitchFamily="34" charset="0"/>
                          <a:ea typeface="Noto Sans JP" pitchFamily="34" charset="-122"/>
                          <a:cs typeface="Noto Sans JP" pitchFamily="34" charset="-120"/>
                        </a:rPr>
                        <a:t>[29-31]</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8B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70B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405B</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4bit中心</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(GGUF等)</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※方式は環境依存</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多言語対話最適化を明記</a:t>
                      </a:r>
                      <a:pPr indent="0" marL="0">
                        <a:spcBef>
                          <a:spcPts val="975"/>
                        </a:spcBef>
                        <a:spcAft>
                          <a:spcPts val="975"/>
                        </a:spcAft>
                        <a:buNone/>
                      </a:pPr>
                      <a:endParaRPr lang="en-US" sz="1200" dirty="0"/>
                    </a:p>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大規模は品質が出るがローカルはハード制約</a:t>
                      </a:r>
                      <a:pPr indent="0" marL="0">
                        <a:spcBef>
                          <a:spcPts val="975"/>
                        </a:spcBef>
                        <a:spcAft>
                          <a:spcPts val="975"/>
                        </a:spcAft>
                        <a:buNone/>
                      </a:pPr>
                      <a:endParaRPr lang="en-US" sz="1200" dirty="0"/>
                    </a:p>
                    <a:p>
                      <a:pPr indent="0" marL="0">
                        <a:buNone/>
                      </a:pPr>
                      <a:r>
                        <a:rPr lang="en-US" sz="750" dirty="0">
                          <a:solidFill>
                            <a:srgbClr val="86868B"/>
                          </a:solidFill>
                          <a:latin typeface="Noto Sans JP" pitchFamily="34" charset="0"/>
                          <a:ea typeface="Noto Sans JP" pitchFamily="34" charset="-122"/>
                          <a:cs typeface="Noto Sans JP" pitchFamily="34" charset="-120"/>
                        </a:rPr>
                        <a:t>[30]</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Mac:</a:t>
                      </a:r>
                      <a:pPr indent="0" marL="0">
                        <a:buNone/>
                      </a:pPr>
                      <a:r>
                        <a:rPr lang="en-US" sz="975" dirty="0">
                          <a:solidFill>
                            <a:srgbClr val="1D1D1F"/>
                          </a:solidFill>
                          <a:latin typeface="Noto Sans JP" pitchFamily="34" charset="0"/>
                          <a:ea typeface="Noto Sans JP" pitchFamily="34" charset="-122"/>
                          <a:cs typeface="Noto Sans JP" pitchFamily="34" charset="-120"/>
                        </a:rPr>
                        <a:t> GGUF / MLX変換</a:t>
                      </a:r>
                      <a:pPr indent="0" marL="0">
                        <a:spcBef>
                          <a:spcPts val="975"/>
                        </a:spcBef>
                        <a:spcAft>
                          <a:spcPts val="975"/>
                        </a:spcAft>
                        <a:buNone/>
                      </a:pPr>
                      <a:endParaRPr lang="en-US" sz="1200" dirty="0"/>
                    </a:p>
                    <a:p>
                      <a:pPr indent="0" marL="0">
                        <a:buNone/>
                      </a:pPr>
                      <a:r>
                        <a:rPr lang="en-US" sz="975" b="1" dirty="0">
                          <a:solidFill>
                            <a:srgbClr val="1D1D1F"/>
                          </a:solidFill>
                          <a:latin typeface="Noto Sans JP" pitchFamily="34" charset="0"/>
                          <a:ea typeface="Noto Sans JP" pitchFamily="34" charset="-122"/>
                          <a:cs typeface="Noto Sans JP" pitchFamily="34" charset="-120"/>
                        </a:rPr>
                        <a:t>Win:</a:t>
                      </a:r>
                      <a:pPr indent="0" marL="0">
                        <a:buNone/>
                      </a:pPr>
                      <a:r>
                        <a:rPr lang="en-US" sz="975" dirty="0">
                          <a:solidFill>
                            <a:srgbClr val="1D1D1F"/>
                          </a:solidFill>
                          <a:latin typeface="Noto Sans JP" pitchFamily="34" charset="0"/>
                          <a:ea typeface="Noto Sans JP" pitchFamily="34" charset="-122"/>
                          <a:cs typeface="Noto Sans JP" pitchFamily="34" charset="-120"/>
                        </a:rPr>
                        <a:t> GGUF / 各GPUランタイム（形式依存）</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コミュニティライセンス系で用途制約の精査が必要</a:t>
                      </a:r>
                      <a:pPr indent="0" marL="0">
                        <a:buNone/>
                      </a:pPr>
                      <a:r>
                        <a:rPr lang="en-US" sz="750" dirty="0">
                          <a:solidFill>
                            <a:srgbClr val="86868B"/>
                          </a:solidFill>
                          <a:latin typeface="Noto Sans JP" pitchFamily="34" charset="0"/>
                          <a:ea typeface="Noto Sans JP" pitchFamily="34" charset="-122"/>
                          <a:cs typeface="Noto Sans JP" pitchFamily="34" charset="-120"/>
                        </a:rPr>
                        <a:t>[31]</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116482">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Qwen2.5 Instruct</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Alibaba</a:t>
                      </a:r>
                      <a:pPr indent="0" marL="0">
                        <a:buNone/>
                      </a:pPr>
                      <a:r>
                        <a:rPr lang="en-US" sz="750" dirty="0">
                          <a:solidFill>
                            <a:srgbClr val="86868B"/>
                          </a:solidFill>
                          <a:latin typeface="Noto Sans JP" pitchFamily="34" charset="0"/>
                          <a:ea typeface="Noto Sans JP" pitchFamily="34" charset="-122"/>
                          <a:cs typeface="Noto Sans JP" pitchFamily="34" charset="-120"/>
                        </a:rPr>
                        <a:t>[32-33]</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0.5B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72B</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小〜中は4bit</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(GGUF/他)でローカル向き</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72Bは上位ハード前提</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幅広いサイズ展開を明記</a:t>
                      </a:r>
                      <a:pPr indent="0" marL="0">
                        <a:spcBef>
                          <a:spcPts val="975"/>
                        </a:spcBef>
                        <a:spcAft>
                          <a:spcPts val="975"/>
                        </a:spcAft>
                        <a:buNone/>
                      </a:pPr>
                      <a:endParaRPr lang="en-US" sz="1200" dirty="0"/>
                    </a:p>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ライセンスはサイズにより差がある旨を公式ブログで明記</a:t>
                      </a:r>
                      <a:pPr indent="0" marL="0">
                        <a:buNone/>
                      </a:pPr>
                      <a:r>
                        <a:rPr lang="en-US" sz="750" dirty="0">
                          <a:solidFill>
                            <a:srgbClr val="86868B"/>
                          </a:solidFill>
                          <a:latin typeface="Noto Sans JP" pitchFamily="34" charset="0"/>
                          <a:ea typeface="Noto Sans JP" pitchFamily="34" charset="-122"/>
                          <a:cs typeface="Noto Sans JP" pitchFamily="34" charset="-120"/>
                        </a:rPr>
                        <a:t>[33]</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Mac:</a:t>
                      </a:r>
                      <a:pPr indent="0" marL="0">
                        <a:buNone/>
                      </a:pPr>
                      <a:r>
                        <a:rPr lang="en-US" sz="975" dirty="0">
                          <a:solidFill>
                            <a:srgbClr val="1D1D1F"/>
                          </a:solidFill>
                          <a:latin typeface="Noto Sans JP" pitchFamily="34" charset="0"/>
                          <a:ea typeface="Noto Sans JP" pitchFamily="34" charset="-122"/>
                          <a:cs typeface="Noto Sans JP" pitchFamily="34" charset="-120"/>
                        </a:rPr>
                        <a:t> GGUF / MLX</a:t>
                      </a:r>
                      <a:pPr indent="0" marL="0">
                        <a:spcBef>
                          <a:spcPts val="975"/>
                        </a:spcBef>
                        <a:spcAft>
                          <a:spcPts val="975"/>
                        </a:spcAft>
                        <a:buNone/>
                      </a:pPr>
                      <a:endParaRPr lang="en-US" sz="1200" dirty="0"/>
                    </a:p>
                    <a:p>
                      <a:pPr indent="0" marL="0">
                        <a:buNone/>
                      </a:pPr>
                      <a:r>
                        <a:rPr lang="en-US" sz="975" b="1" dirty="0">
                          <a:solidFill>
                            <a:srgbClr val="1D1D1F"/>
                          </a:solidFill>
                          <a:latin typeface="Noto Sans JP" pitchFamily="34" charset="0"/>
                          <a:ea typeface="Noto Sans JP" pitchFamily="34" charset="-122"/>
                          <a:cs typeface="Noto Sans JP" pitchFamily="34" charset="-120"/>
                        </a:rPr>
                        <a:t>Win:</a:t>
                      </a:r>
                      <a:pPr indent="0" marL="0">
                        <a:buNone/>
                      </a:pPr>
                      <a:r>
                        <a:rPr lang="en-US" sz="975" dirty="0">
                          <a:solidFill>
                            <a:srgbClr val="1D1D1F"/>
                          </a:solidFill>
                          <a:latin typeface="Noto Sans JP" pitchFamily="34" charset="0"/>
                          <a:ea typeface="Noto Sans JP" pitchFamily="34" charset="-122"/>
                          <a:cs typeface="Noto Sans JP" pitchFamily="34" charset="-120"/>
                        </a:rPr>
                        <a:t> GGUF / ExLlama / vLLM等（形式依存）</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「3B/72BはApache 2.0例外」といった条件差があるためリポジトリ個別確認必須</a:t>
                      </a:r>
                      <a:pPr indent="0" marL="0">
                        <a:buNone/>
                      </a:pPr>
                      <a:r>
                        <a:rPr lang="en-US" sz="750" dirty="0">
                          <a:solidFill>
                            <a:srgbClr val="86868B"/>
                          </a:solidFill>
                          <a:latin typeface="Noto Sans JP" pitchFamily="34" charset="0"/>
                          <a:ea typeface="Noto Sans JP" pitchFamily="34" charset="-122"/>
                          <a:cs typeface="Noto Sans JP" pitchFamily="34" charset="-120"/>
                        </a:rPr>
                        <a:t>[33]</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1116482">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Gemma 2</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Google</a:t>
                      </a:r>
                      <a:pPr indent="0" marL="0">
                        <a:buNone/>
                      </a:pPr>
                      <a:r>
                        <a:rPr lang="en-US" sz="750" dirty="0">
                          <a:solidFill>
                            <a:srgbClr val="86868B"/>
                          </a:solidFill>
                          <a:latin typeface="Noto Sans JP" pitchFamily="34" charset="0"/>
                          <a:ea typeface="Noto Sans JP" pitchFamily="34" charset="-122"/>
                          <a:cs typeface="Noto Sans JP" pitchFamily="34" charset="-120"/>
                        </a:rPr>
                        <a:t>[35]</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2B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9B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27B</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2B/9B</a:t>
                      </a:r>
                      <a:pPr indent="0" marL="0">
                        <a:buNone/>
                      </a:pPr>
                      <a:r>
                        <a:rPr lang="en-US" sz="975" dirty="0">
                          <a:solidFill>
                            <a:srgbClr val="1D1D1F"/>
                          </a:solidFill>
                          <a:latin typeface="Noto Sans JP" pitchFamily="34" charset="0"/>
                          <a:ea typeface="Noto Sans JP" pitchFamily="34" charset="-122"/>
                          <a:cs typeface="Noto Sans JP" pitchFamily="34" charset="-120"/>
                        </a:rPr>
                        <a:t>はローカル向き</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27BはVRAM/メモリ要求増</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モデルカード更新日が明示されており、責任ある利用を前提に整理されている</a:t>
                      </a:r>
                      <a:pPr indent="0" marL="0">
                        <a:buNone/>
                      </a:pPr>
                      <a:r>
                        <a:rPr lang="en-US" sz="750" dirty="0">
                          <a:solidFill>
                            <a:srgbClr val="86868B"/>
                          </a:solidFill>
                          <a:latin typeface="Noto Sans JP" pitchFamily="34" charset="0"/>
                          <a:ea typeface="Noto Sans JP" pitchFamily="34" charset="-122"/>
                          <a:cs typeface="Noto Sans JP" pitchFamily="34" charset="-120"/>
                        </a:rPr>
                        <a:t>[35]</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Mac:</a:t>
                      </a:r>
                      <a:pPr indent="0" marL="0">
                        <a:buNone/>
                      </a:pPr>
                      <a:r>
                        <a:rPr lang="en-US" sz="975" dirty="0">
                          <a:solidFill>
                            <a:srgbClr val="1D1D1F"/>
                          </a:solidFill>
                          <a:latin typeface="Noto Sans JP" pitchFamily="34" charset="0"/>
                          <a:ea typeface="Noto Sans JP" pitchFamily="34" charset="-122"/>
                          <a:cs typeface="Noto Sans JP" pitchFamily="34" charset="-120"/>
                        </a:rPr>
                        <a:t> MLX / GGUF変換</a:t>
                      </a:r>
                      <a:pPr indent="0" marL="0">
                        <a:spcBef>
                          <a:spcPts val="975"/>
                        </a:spcBef>
                        <a:spcAft>
                          <a:spcPts val="975"/>
                        </a:spcAft>
                        <a:buNone/>
                      </a:pPr>
                      <a:endParaRPr lang="en-US" sz="1200" dirty="0"/>
                    </a:p>
                    <a:p>
                      <a:pPr indent="0" marL="0">
                        <a:buNone/>
                      </a:pPr>
                      <a:r>
                        <a:rPr lang="en-US" sz="975" b="1" dirty="0">
                          <a:solidFill>
                            <a:srgbClr val="1D1D1F"/>
                          </a:solidFill>
                          <a:latin typeface="Noto Sans JP" pitchFamily="34" charset="0"/>
                          <a:ea typeface="Noto Sans JP" pitchFamily="34" charset="-122"/>
                          <a:cs typeface="Noto Sans JP" pitchFamily="34" charset="-120"/>
                        </a:rPr>
                        <a:t>Win:</a:t>
                      </a:r>
                      <a:pPr indent="0" marL="0">
                        <a:buNone/>
                      </a:pPr>
                      <a:r>
                        <a:rPr lang="en-US" sz="975" dirty="0">
                          <a:solidFill>
                            <a:srgbClr val="1D1D1F"/>
                          </a:solidFill>
                          <a:latin typeface="Noto Sans JP" pitchFamily="34" charset="0"/>
                          <a:ea typeface="Noto Sans JP" pitchFamily="34" charset="-122"/>
                          <a:cs typeface="Noto Sans JP" pitchFamily="34" charset="-120"/>
                        </a:rPr>
                        <a:t> GGUF / 各GPU</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“事実質問用途での誤生成”は一般に起こり得る（モデル一般リスク）</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116482">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Mixtral 8x7B</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Mistral</a:t>
                      </a:r>
                      <a:pPr indent="0" marL="0">
                        <a:buNone/>
                      </a:pPr>
                      <a:r>
                        <a:rPr lang="en-US" sz="750" dirty="0">
                          <a:solidFill>
                            <a:srgbClr val="86868B"/>
                          </a:solidFill>
                          <a:latin typeface="Noto Sans JP" pitchFamily="34" charset="0"/>
                          <a:ea typeface="Noto Sans JP" pitchFamily="34" charset="-122"/>
                          <a:cs typeface="Noto Sans JP" pitchFamily="34" charset="-120"/>
                        </a:rPr>
                        <a:t>[36-37]</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MoE</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(8×7B)</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GPU向け</a:t>
                      </a:r>
                      <a:pPr indent="0" marL="0">
                        <a:buNone/>
                      </a:pPr>
                      <a:r>
                        <a:rPr lang="en-US" sz="975" dirty="0">
                          <a:solidFill>
                            <a:srgbClr val="1D1D1F"/>
                          </a:solidFill>
                          <a:latin typeface="Noto Sans JP" pitchFamily="34" charset="0"/>
                          <a:ea typeface="Noto Sans JP" pitchFamily="34" charset="-122"/>
                          <a:cs typeface="Noto Sans JP" pitchFamily="34" charset="-120"/>
                        </a:rPr>
                        <a:t>で真価が出やすい</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（量子化/実装依存）</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「Llama2 70Bを多くのベンチで上回る」等をモデル説明で明記</a:t>
                      </a:r>
                      <a:pPr indent="0" marL="0">
                        <a:buNone/>
                      </a:pPr>
                      <a:r>
                        <a:rPr lang="en-US" sz="750" dirty="0">
                          <a:solidFill>
                            <a:srgbClr val="86868B"/>
                          </a:solidFill>
                          <a:latin typeface="Noto Sans JP" pitchFamily="34" charset="0"/>
                          <a:ea typeface="Noto Sans JP" pitchFamily="34" charset="-122"/>
                          <a:cs typeface="Noto Sans JP" pitchFamily="34" charset="-120"/>
                        </a:rPr>
                        <a:t>[37]</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Win GPU:</a:t>
                      </a:r>
                      <a:pPr indent="0" marL="0">
                        <a:buNone/>
                      </a:pPr>
                      <a:r>
                        <a:rPr lang="en-US" sz="975" dirty="0">
                          <a:solidFill>
                            <a:srgbClr val="1D1D1F"/>
                          </a:solidFill>
                          <a:latin typeface="Noto Sans JP" pitchFamily="34" charset="0"/>
                          <a:ea typeface="Noto Sans JP" pitchFamily="34" charset="-122"/>
                          <a:cs typeface="Noto Sans JP" pitchFamily="34" charset="-120"/>
                        </a:rPr>
                        <a:t> 適合ランタイム（vLLM等）前提</a:t>
                      </a:r>
                      <a:pPr indent="0" marL="0">
                        <a:spcBef>
                          <a:spcPts val="975"/>
                        </a:spcBef>
                        <a:spcAft>
                          <a:spcPts val="975"/>
                        </a:spcAft>
                        <a:buNone/>
                      </a:pPr>
                      <a:endParaRPr lang="en-US" sz="1200" dirty="0"/>
                    </a:p>
                    <a:p>
                      <a:pPr indent="0" marL="0">
                        <a:buNone/>
                      </a:pPr>
                      <a:r>
                        <a:rPr lang="en-US" sz="975" b="1" dirty="0">
                          <a:solidFill>
                            <a:srgbClr val="1D1D1F"/>
                          </a:solidFill>
                          <a:latin typeface="Noto Sans JP" pitchFamily="34" charset="0"/>
                          <a:ea typeface="Noto Sans JP" pitchFamily="34" charset="-122"/>
                          <a:cs typeface="Noto Sans JP" pitchFamily="34" charset="-120"/>
                        </a:rPr>
                        <a:t>Mac:</a:t>
                      </a:r>
                      <a:pPr indent="0" marL="0">
                        <a:buNone/>
                      </a:pPr>
                      <a:r>
                        <a:rPr lang="en-US" sz="975" dirty="0">
                          <a:solidFill>
                            <a:srgbClr val="1D1D1F"/>
                          </a:solidFill>
                          <a:latin typeface="Noto Sans JP" pitchFamily="34" charset="0"/>
                          <a:ea typeface="Noto Sans JP" pitchFamily="34" charset="-122"/>
                          <a:cs typeface="Noto Sans JP" pitchFamily="34" charset="-120"/>
                        </a:rPr>
                        <a:t> 難易度高め</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MoEは実装・VRAM・スループットのブレが大きい</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690311"/>
            <a:ext cx="11277295" cy="552298"/>
          </a:xfrm>
          <a:prstGeom prst="roundRect">
            <a:avLst>
              <a:gd name="adj" fmla="val 11418"/>
            </a:avLst>
          </a:prstGeom>
          <a:solidFill>
            <a:srgbClr val="FFF8E1"/>
          </a:solidFill>
          <a:ln/>
        </p:spPr>
      </p:sp>
      <p:sp>
        <p:nvSpPr>
          <p:cNvPr id="12" name="Shape 8"/>
          <p:cNvSpPr/>
          <p:nvPr/>
        </p:nvSpPr>
        <p:spPr>
          <a:xfrm>
            <a:off x="457200" y="5690311"/>
            <a:ext cx="38405" cy="552298"/>
          </a:xfrm>
          <a:prstGeom prst="roundRect">
            <a:avLst>
              <a:gd name="adj" fmla="val 164203"/>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0" b="0"/>
          <a:stretch/>
        </p:blipFill>
        <p:spPr>
          <a:xfrm>
            <a:off x="647395" y="5823814"/>
            <a:ext cx="152705" cy="152705"/>
          </a:xfrm>
          <a:prstGeom prst="rect">
            <a:avLst/>
          </a:prstGeom>
        </p:spPr>
      </p:pic>
      <p:sp>
        <p:nvSpPr>
          <p:cNvPr id="14" name="Text 9"/>
          <p:cNvSpPr txBox="1"/>
          <p:nvPr/>
        </p:nvSpPr>
        <p:spPr>
          <a:xfrm>
            <a:off x="914400" y="5804611"/>
            <a:ext cx="10744200" cy="324612"/>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採用判断の要点：</a:t>
            </a:r>
            <a:pPr algn="l" indent="0" marL="0">
              <a:buNone/>
            </a:pPr>
            <a:r>
              <a:rPr lang="en-US" sz="900" dirty="0">
                <a:solidFill>
                  <a:srgbClr val="5D4037"/>
                </a:solidFill>
                <a:latin typeface="Noto Sans JP" pitchFamily="34" charset="0"/>
                <a:ea typeface="Noto Sans JP" pitchFamily="34" charset="-122"/>
                <a:cs typeface="Noto Sans JP" pitchFamily="34" charset="-120"/>
              </a:rPr>
              <a:t>ローカル実務のボリュームゾーンは7B〜14B級（4bit）です。3B級はハード制約時、32B以上は高品質要件時（メモリ増設前提）に選択します。ライセンスはファミリー内でも異なる場合があるため、必ず最新のモデルカードを確認してください。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18 | ローカルAI 技術調査レポート 2026</a:t>
            </a:r>
            <a:endParaRPr lang="en-US" sz="900" dirty="0"/>
          </a:p>
        </p:txBody>
      </p:sp>
      <p:sp>
        <p:nvSpPr>
          <p:cNvPr id="18" name="Text 13"/>
          <p:cNvSpPr txBox="1"/>
          <p:nvPr/>
        </p:nvSpPr>
        <p:spPr>
          <a:xfrm>
            <a:off x="9357055" y="6586423"/>
            <a:ext cx="283372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[29-37]</a:t>
            </a:r>
            <a:endParaRPr lang="en-US" sz="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267005" cy="267005"/>
          </a:xfrm>
          <a:prstGeom prst="rect">
            <a:avLst/>
          </a:prstGeom>
        </p:spPr>
      </p:pic>
      <p:sp>
        <p:nvSpPr>
          <p:cNvPr id="6" name="Text 3"/>
          <p:cNvSpPr txBox="1"/>
          <p:nvPr/>
        </p:nvSpPr>
        <p:spPr>
          <a:xfrm>
            <a:off x="838505" y="381305"/>
            <a:ext cx="3543300"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テキストLLM（完全版表2）</a:t>
            </a:r>
            <a:endParaRPr lang="en-US" sz="2100" dirty="0"/>
          </a:p>
        </p:txBody>
      </p:sp>
      <p:sp>
        <p:nvSpPr>
          <p:cNvPr id="7" name="Text 4"/>
          <p:cNvSpPr txBox="1"/>
          <p:nvPr/>
        </p:nvSpPr>
        <p:spPr>
          <a:xfrm>
            <a:off x="8325612" y="457200"/>
            <a:ext cx="4036162"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主要モデル詳細比較：Phi-3 Mini / Phi-4 / gpt-oss</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3943807"/>
          </a:xfrm>
          <a:prstGeom prst="roundRect">
            <a:avLst>
              <a:gd name="adj" fmla="val 448"/>
            </a:avLst>
          </a:prstGeom>
          <a:solidFill>
            <a:srgbClr val="FFFFFF"/>
          </a:solidFill>
          <a:ln w="12700">
            <a:solidFill>
              <a:srgbClr val="D2D2D7"/>
            </a:solidFill>
            <a:prstDash val="solid"/>
          </a:ln>
        </p:spPr>
      </p:sp>
      <p:graphicFrame>
        <p:nvGraphicFramePr>
          <p:cNvPr id="20"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3924605"/>
        </p:xfrm>
        <a:graphic>
          <a:graphicData uri="http://schemas.openxmlformats.org/drawingml/2006/table">
            <a:tbl>
              <a:tblPr/>
              <a:tblGrid>
                <a:gridCol w="2008937"/>
                <a:gridCol w="1232611"/>
                <a:gridCol w="1718158"/>
                <a:gridCol w="2396642"/>
                <a:gridCol w="2008937"/>
                <a:gridCol w="1912010"/>
              </a:tblGrid>
              <a:tr h="981151">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代表モデル</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規模</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推奨量子化/形式</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得意/不得意（要点）</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ランタイム相性</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リスク/採用判断</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98115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Phi-3 Mini</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Microsoft</a:t>
                      </a:r>
                      <a:pPr indent="0" marL="0">
                        <a:buNone/>
                      </a:pPr>
                      <a:r>
                        <a:rPr lang="en-US" sz="750" dirty="0">
                          <a:solidFill>
                            <a:srgbClr val="86868B"/>
                          </a:solidFill>
                          <a:latin typeface="Noto Sans JP" pitchFamily="34" charset="0"/>
                          <a:ea typeface="Noto Sans JP" pitchFamily="34" charset="-122"/>
                          <a:cs typeface="Noto Sans JP" pitchFamily="34" charset="-120"/>
                        </a:rPr>
                        <a:t>[38]</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3.8B</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4bit</a:t>
                      </a:r>
                      <a:pPr indent="0" marL="0">
                        <a:buNone/>
                      </a:pPr>
                      <a:r>
                        <a:rPr lang="en-US" sz="975" dirty="0">
                          <a:solidFill>
                            <a:srgbClr val="1D1D1F"/>
                          </a:solidFill>
                          <a:latin typeface="Noto Sans JP" pitchFamily="34" charset="0"/>
                          <a:ea typeface="Noto Sans JP" pitchFamily="34" charset="-122"/>
                          <a:cs typeface="Noto Sans JP" pitchFamily="34" charset="-120"/>
                        </a:rPr>
                        <a:t>でローカル適性高い</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長文版(128K)運用はKVが支配</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「128K文脈」をうたうが長文はメモリ設計前提</a:t>
                      </a:r>
                      <a:pPr indent="0" marL="0">
                        <a:buNone/>
                      </a:pPr>
                      <a:r>
                        <a:rPr lang="en-US" sz="750" dirty="0">
                          <a:solidFill>
                            <a:srgbClr val="86868B"/>
                          </a:solidFill>
                          <a:latin typeface="Noto Sans JP" pitchFamily="34" charset="0"/>
                          <a:ea typeface="Noto Sans JP" pitchFamily="34" charset="-122"/>
                          <a:cs typeface="Noto Sans JP" pitchFamily="34" charset="-120"/>
                        </a:rPr>
                        <a:t>[38]</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Mac/Win:</a:t>
                      </a:r>
                      <a:pPr indent="0" marL="0">
                        <a:buNone/>
                      </a:pPr>
                      <a:r>
                        <a:rPr lang="en-US" sz="975" dirty="0">
                          <a:solidFill>
                            <a:srgbClr val="1D1D1F"/>
                          </a:solidFill>
                          <a:latin typeface="Noto Sans JP" pitchFamily="34" charset="0"/>
                          <a:ea typeface="Noto Sans JP" pitchFamily="34" charset="-122"/>
                          <a:cs typeface="Noto Sans JP" pitchFamily="34" charset="-120"/>
                        </a:rPr>
                        <a:t> 比較的回しやすい（形式依存）</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“小さい＝万能”ではなく、専門領域はRAG前提で補う判断</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98115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Phi-4</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Microsoft</a:t>
                      </a:r>
                      <a:pPr indent="0" marL="0">
                        <a:buNone/>
                      </a:pPr>
                      <a:r>
                        <a:rPr lang="en-US" sz="750" dirty="0">
                          <a:solidFill>
                            <a:srgbClr val="86868B"/>
                          </a:solidFill>
                          <a:latin typeface="Noto Sans JP" pitchFamily="34" charset="0"/>
                          <a:ea typeface="Noto Sans JP" pitchFamily="34" charset="-122"/>
                          <a:cs typeface="Noto Sans JP" pitchFamily="34" charset="-120"/>
                        </a:rPr>
                        <a:t>[39-40]</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14B</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4bit</a:t>
                      </a:r>
                      <a:pPr indent="0" marL="0">
                        <a:buNone/>
                      </a:pPr>
                      <a:r>
                        <a:rPr lang="en-US" sz="975" dirty="0">
                          <a:solidFill>
                            <a:srgbClr val="1D1D1F"/>
                          </a:solidFill>
                          <a:latin typeface="Noto Sans JP" pitchFamily="34" charset="0"/>
                          <a:ea typeface="Noto Sans JP" pitchFamily="34" charset="-122"/>
                          <a:cs typeface="Noto Sans JP" pitchFamily="34" charset="-120"/>
                        </a:rPr>
                        <a:t>でローカル上位ライン</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（32GB級以上推奨）</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データ品質重視・合成データ活用を明示</a:t>
                      </a:r>
                      <a:pPr indent="0" marL="0">
                        <a:buNone/>
                      </a:pPr>
                      <a:r>
                        <a:rPr lang="en-US" sz="750" dirty="0">
                          <a:solidFill>
                            <a:srgbClr val="86868B"/>
                          </a:solidFill>
                          <a:latin typeface="Noto Sans JP" pitchFamily="34" charset="0"/>
                          <a:ea typeface="Noto Sans JP" pitchFamily="34" charset="-122"/>
                          <a:cs typeface="Noto Sans JP" pitchFamily="34" charset="-120"/>
                        </a:rPr>
                        <a:t>[40]</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Win GPU:</a:t>
                      </a:r>
                      <a:pPr indent="0" marL="0">
                        <a:buNone/>
                      </a:pPr>
                      <a:r>
                        <a:rPr lang="en-US" sz="975" dirty="0">
                          <a:solidFill>
                            <a:srgbClr val="1D1D1F"/>
                          </a:solidFill>
                          <a:latin typeface="Noto Sans JP" pitchFamily="34" charset="0"/>
                          <a:ea typeface="Noto Sans JP" pitchFamily="34" charset="-122"/>
                          <a:cs typeface="Noto Sans JP" pitchFamily="34" charset="-120"/>
                        </a:rPr>
                        <a:t> 最適化次第</a:t>
                      </a:r>
                      <a:pPr indent="0" marL="0">
                        <a:spcBef>
                          <a:spcPts val="975"/>
                        </a:spcBef>
                        <a:spcAft>
                          <a:spcPts val="975"/>
                        </a:spcAft>
                        <a:buNone/>
                      </a:pPr>
                      <a:endParaRPr lang="en-US" sz="1200" dirty="0"/>
                    </a:p>
                    <a:p>
                      <a:pPr indent="0" marL="0">
                        <a:buNone/>
                      </a:pPr>
                      <a:r>
                        <a:rPr lang="en-US" sz="975" b="1" dirty="0">
                          <a:solidFill>
                            <a:srgbClr val="1D1D1F"/>
                          </a:solidFill>
                          <a:latin typeface="Noto Sans JP" pitchFamily="34" charset="0"/>
                          <a:ea typeface="Noto Sans JP" pitchFamily="34" charset="-122"/>
                          <a:cs typeface="Noto Sans JP" pitchFamily="34" charset="-120"/>
                        </a:rPr>
                        <a:t>Mac:</a:t>
                      </a:r>
                      <a:pPr indent="0" marL="0">
                        <a:buNone/>
                      </a:pPr>
                      <a:r>
                        <a:rPr lang="en-US" sz="975" dirty="0">
                          <a:solidFill>
                            <a:srgbClr val="1D1D1F"/>
                          </a:solidFill>
                          <a:latin typeface="Noto Sans JP" pitchFamily="34" charset="0"/>
                          <a:ea typeface="Noto Sans JP" pitchFamily="34" charset="-122"/>
                          <a:cs typeface="Noto Sans JP" pitchFamily="34" charset="-120"/>
                        </a:rPr>
                        <a:t> MLX / 変換次第</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14Bは“重いが現実的”の境界。KV/長文設計が重要</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98115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gpt-oss</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OpenAI</a:t>
                      </a:r>
                      <a:pPr indent="0" marL="0">
                        <a:buNone/>
                      </a:pPr>
                      <a:r>
                        <a:rPr lang="en-US" sz="750" dirty="0">
                          <a:solidFill>
                            <a:srgbClr val="86868B"/>
                          </a:solidFill>
                          <a:latin typeface="Noto Sans JP" pitchFamily="34" charset="0"/>
                          <a:ea typeface="Noto Sans JP" pitchFamily="34" charset="-122"/>
                          <a:cs typeface="Noto Sans JP" pitchFamily="34" charset="-120"/>
                        </a:rPr>
                        <a:t>[41]</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20B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120B</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MXFP4量子化</a:t>
                      </a:r>
                      <a:pPr indent="0" marL="0">
                        <a:buNone/>
                      </a:pPr>
                      <a:r>
                        <a:rPr lang="en-US" sz="975" dirty="0">
                          <a:solidFill>
                            <a:srgbClr val="1D1D1F"/>
                          </a:solidFill>
                          <a:latin typeface="Noto Sans JP" pitchFamily="34" charset="0"/>
                          <a:ea typeface="Noto Sans JP" pitchFamily="34" charset="-122"/>
                          <a:cs typeface="Noto Sans JP" pitchFamily="34" charset="-120"/>
                        </a:rPr>
                        <a:t>で出荷を明記</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（他量子化なし）</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ツール呼び出し・ローカルAPI利用までガイドあり</a:t>
                      </a:r>
                      <a:pPr indent="0" marL="0">
                        <a:buNone/>
                      </a:pPr>
                      <a:r>
                        <a:rPr lang="en-US" sz="750" dirty="0">
                          <a:solidFill>
                            <a:srgbClr val="86868B"/>
                          </a:solidFill>
                          <a:latin typeface="Noto Sans JP" pitchFamily="34" charset="0"/>
                          <a:ea typeface="Noto Sans JP" pitchFamily="34" charset="-122"/>
                          <a:cs typeface="Noto Sans JP" pitchFamily="34" charset="-120"/>
                        </a:rPr>
                        <a:t>[27]</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Mac/Win:</a:t>
                      </a:r>
                      <a:pPr indent="0" marL="0">
                        <a:buNone/>
                      </a:pPr>
                      <a:r>
                        <a:rPr lang="en-US" sz="975" dirty="0">
                          <a:solidFill>
                            <a:srgbClr val="1D1D1F"/>
                          </a:solidFill>
                          <a:latin typeface="Noto Sans JP" pitchFamily="34" charset="0"/>
                          <a:ea typeface="Noto Sans JP" pitchFamily="34" charset="-122"/>
                          <a:cs typeface="Noto Sans JP" pitchFamily="34" charset="-120"/>
                        </a:rPr>
                        <a:t> LM Studio / Ollamaで手順が提示される</a:t>
                      </a:r>
                      <a:pPr indent="0" marL="0">
                        <a:buNone/>
                      </a:pPr>
                      <a:r>
                        <a:rPr lang="en-US" sz="750" dirty="0">
                          <a:solidFill>
                            <a:srgbClr val="86868B"/>
                          </a:solidFill>
                          <a:latin typeface="Noto Sans JP" pitchFamily="34" charset="0"/>
                          <a:ea typeface="Noto Sans JP" pitchFamily="34" charset="-122"/>
                          <a:cs typeface="Noto Sans JP" pitchFamily="34" charset="-120"/>
                        </a:rPr>
                        <a:t>[41]</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20Bは16GB以上、120Bは60GB以上推奨を明記</a:t>
                      </a:r>
                      <a:pPr indent="0" marL="0">
                        <a:buNone/>
                      </a:pPr>
                      <a:r>
                        <a:rPr lang="en-US" sz="750" dirty="0">
                          <a:solidFill>
                            <a:srgbClr val="86868B"/>
                          </a:solidFill>
                          <a:latin typeface="Noto Sans JP" pitchFamily="34" charset="0"/>
                          <a:ea typeface="Noto Sans JP" pitchFamily="34" charset="-122"/>
                          <a:cs typeface="Noto Sans JP" pitchFamily="34" charset="-120"/>
                        </a:rPr>
                        <a:t>[41]</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r>
            </a:tbl>
          </a:graphicData>
        </a:graphic>
      </p:graphicFrame>
      <p:sp>
        <p:nvSpPr>
          <p:cNvPr id="11" name="Shape 7"/>
          <p:cNvSpPr/>
          <p:nvPr/>
        </p:nvSpPr>
        <p:spPr>
          <a:xfrm>
            <a:off x="457200" y="5690311"/>
            <a:ext cx="11277295" cy="552298"/>
          </a:xfrm>
          <a:prstGeom prst="roundRect">
            <a:avLst>
              <a:gd name="adj" fmla="val 11418"/>
            </a:avLst>
          </a:prstGeom>
          <a:solidFill>
            <a:srgbClr val="FFF8E1"/>
          </a:solidFill>
          <a:ln/>
        </p:spPr>
      </p:sp>
      <p:sp>
        <p:nvSpPr>
          <p:cNvPr id="12" name="Shape 8"/>
          <p:cNvSpPr/>
          <p:nvPr/>
        </p:nvSpPr>
        <p:spPr>
          <a:xfrm>
            <a:off x="457200" y="5690311"/>
            <a:ext cx="38405" cy="552298"/>
          </a:xfrm>
          <a:prstGeom prst="roundRect">
            <a:avLst>
              <a:gd name="adj" fmla="val 164203"/>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0" b="0"/>
          <a:stretch/>
        </p:blipFill>
        <p:spPr>
          <a:xfrm>
            <a:off x="647395" y="5823814"/>
            <a:ext cx="152705" cy="152705"/>
          </a:xfrm>
          <a:prstGeom prst="rect">
            <a:avLst/>
          </a:prstGeom>
        </p:spPr>
      </p:pic>
      <p:sp>
        <p:nvSpPr>
          <p:cNvPr id="14" name="Text 9"/>
          <p:cNvSpPr txBox="1"/>
          <p:nvPr/>
        </p:nvSpPr>
        <p:spPr>
          <a:xfrm>
            <a:off x="914400" y="5804611"/>
            <a:ext cx="10744200" cy="324612"/>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採用判断の要点：</a:t>
            </a:r>
            <a:pPr algn="l" indent="0" marL="0">
              <a:buNone/>
            </a:pPr>
            <a:r>
              <a:rPr lang="en-US" sz="900" dirty="0">
                <a:solidFill>
                  <a:srgbClr val="5D4037"/>
                </a:solidFill>
                <a:latin typeface="Noto Sans JP" pitchFamily="34" charset="0"/>
                <a:ea typeface="Noto Sans JP" pitchFamily="34" charset="-122"/>
                <a:cs typeface="Noto Sans JP" pitchFamily="34" charset="-120"/>
              </a:rPr>
              <a:t>14Bクラス（Phi-4等）はローカル運用の「上位実用ライン」であり、32GB以上のメモリ環境が推奨されます。長文コンテキスト（128K等）を活用する場合は、モデルサイズだけでなくKVキャッシュのメモリ消費が支配的になるため、メモリ設計（KV量子化やコンテキスト長制限）が不可欠です。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19 | ローカルAI 技術調査レポート 2026</a:t>
            </a:r>
            <a:endParaRPr lang="en-US" sz="900" dirty="0"/>
          </a:p>
        </p:txBody>
      </p:sp>
      <p:sp>
        <p:nvSpPr>
          <p:cNvPr id="18" name="Text 13"/>
          <p:cNvSpPr txBox="1"/>
          <p:nvPr/>
        </p:nvSpPr>
        <p:spPr>
          <a:xfrm>
            <a:off x="9357055" y="6586423"/>
            <a:ext cx="283372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[38-41]</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1D1D1F"/>
          </a:solidFill>
          <a:ln w="12700">
            <a:solidFill>
              <a:srgbClr val="FFFFFF">
                <a:alpha val="0"/>
              </a:srgbClr>
            </a:solidFill>
            <a:prstDash val="solid"/>
          </a:ln>
        </p:spPr>
      </p:sp>
      <p:sp>
        <p:nvSpPr>
          <p:cNvPr id="5" name="Text 3"/>
          <p:cNvSpPr txBox="1"/>
          <p:nvPr/>
        </p:nvSpPr>
        <p:spPr>
          <a:xfrm>
            <a:off x="381305" y="181051"/>
            <a:ext cx="2867558" cy="400507"/>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このスライドの読み方</a:t>
            </a:r>
            <a:endParaRPr lang="en-US" sz="2100" dirty="0"/>
          </a:p>
        </p:txBody>
      </p:sp>
      <p:sp>
        <p:nvSpPr>
          <p:cNvPr id="6" name="Text 4"/>
          <p:cNvSpPr txBox="1"/>
          <p:nvPr/>
        </p:nvSpPr>
        <p:spPr>
          <a:xfrm>
            <a:off x="9581998" y="252374"/>
            <a:ext cx="2407615" cy="257861"/>
          </a:xfrm>
          <a:prstGeom prst="rect">
            <a:avLst/>
          </a:prstGeom>
          <a:noFill/>
          <a:ln/>
        </p:spPr>
        <p:txBody>
          <a:bodyPr wrap="square" lIns="0" tIns="0" rIns="0" bIns="0" rtlCol="0" anchor="ctr"/>
          <a:lstStyle/>
          <a:p>
            <a:pPr algn="l" indent="0" marL="0">
              <a:buNone/>
            </a:pPr>
            <a:r>
              <a:rPr lang="en-US" sz="1300" dirty="0">
                <a:solidFill>
                  <a:srgbClr val="A1A1A6"/>
                </a:solidFill>
                <a:latin typeface="Noto Sans JP" pitchFamily="34" charset="0"/>
                <a:ea typeface="Noto Sans JP" pitchFamily="34" charset="-122"/>
                <a:cs typeface="Noto Sans JP" pitchFamily="34" charset="-120"/>
              </a:rPr>
              <a:t>概要→詳細の二層構造ガイド</a:t>
            </a:r>
            <a:endParaRPr lang="en-US" sz="1300" dirty="0"/>
          </a:p>
        </p:txBody>
      </p:sp>
      <p:sp>
        <p:nvSpPr>
          <p:cNvPr id="7" name="Shape 5"/>
          <p:cNvSpPr/>
          <p:nvPr/>
        </p:nvSpPr>
        <p:spPr>
          <a:xfrm>
            <a:off x="0" y="761695"/>
            <a:ext cx="12191695" cy="5715000"/>
          </a:xfrm>
          <a:prstGeom prst="rect">
            <a:avLst/>
          </a:prstGeom>
          <a:solidFill>
            <a:srgbClr val="FBFBFD"/>
          </a:solidFill>
          <a:ln w="12700">
            <a:solidFill>
              <a:srgbClr val="FFFFFF">
                <a:alpha val="0"/>
              </a:srgbClr>
            </a:solidFill>
            <a:prstDash val="solid"/>
          </a:ln>
        </p:spPr>
      </p:sp>
      <p:sp>
        <p:nvSpPr>
          <p:cNvPr id="8" name="Shape 6"/>
          <p:cNvSpPr/>
          <p:nvPr/>
        </p:nvSpPr>
        <p:spPr>
          <a:xfrm>
            <a:off x="381305" y="1143000"/>
            <a:ext cx="5524805" cy="4953305"/>
          </a:xfrm>
          <a:prstGeom prst="roundRect">
            <a:avLst>
              <a:gd name="adj" fmla="val 426"/>
            </a:avLst>
          </a:prstGeom>
          <a:solidFill>
            <a:srgbClr val="FFFFFF"/>
          </a:solidFill>
          <a:ln w="12700">
            <a:solidFill>
              <a:srgbClr val="E5E5E5"/>
            </a:solidFill>
            <a:prstDash val="solid"/>
          </a:ln>
          <a:effectLst>
            <a:outerShdw sx="100000" sy="100000" kx="0" ky="0" algn="bl" rotWithShape="0" blurRad="76200" dist="25400" dir="16200000">
              <a:srgbClr val="000000">
                <a:alpha val="5000"/>
              </a:srgbClr>
            </a:outerShdw>
          </a:effectLst>
        </p:spPr>
      </p:sp>
      <p:sp>
        <p:nvSpPr>
          <p:cNvPr id="9" name="Shape 7"/>
          <p:cNvSpPr/>
          <p:nvPr/>
        </p:nvSpPr>
        <p:spPr>
          <a:xfrm>
            <a:off x="676656" y="2048256"/>
            <a:ext cx="4934102" cy="19202"/>
          </a:xfrm>
          <a:prstGeom prst="rect">
            <a:avLst/>
          </a:prstGeom>
          <a:solidFill>
            <a:srgbClr val="F5F5F7"/>
          </a:solidFill>
          <a:ln w="12700">
            <a:solidFill>
              <a:srgbClr val="F5F5F7">
                <a:alpha val="0"/>
              </a:srgbClr>
            </a:solidFill>
            <a:prstDash val="solid"/>
          </a:ln>
        </p:spPr>
      </p:sp>
      <p:sp>
        <p:nvSpPr>
          <p:cNvPr id="10" name="Shape 8"/>
          <p:cNvSpPr/>
          <p:nvPr/>
        </p:nvSpPr>
        <p:spPr>
          <a:xfrm>
            <a:off x="676656" y="1438351"/>
            <a:ext cx="457200" cy="457200"/>
          </a:xfrm>
          <a:prstGeom prst="roundRect">
            <a:avLst>
              <a:gd name="adj" fmla="val 41667"/>
            </a:avLst>
          </a:prstGeom>
          <a:solidFill>
            <a:srgbClr val="E3F2FD"/>
          </a:solidFill>
          <a:ln w="12700">
            <a:solidFill>
              <a:srgbClr val="FFFFFF">
                <a:alpha val="0"/>
              </a:srgbClr>
            </a:solidFill>
            <a:prstDash val="solid"/>
          </a:ln>
        </p:spPr>
      </p:sp>
      <p:pic>
        <p:nvPicPr>
          <p:cNvPr id="11" name="Image 0" descr="preencoded.png">    </p:cNvPr>
          <p:cNvPicPr>
            <a:picLocks noChangeAspect="1"/>
          </p:cNvPicPr>
          <p:nvPr/>
        </p:nvPicPr>
        <p:blipFill>
          <a:blip r:embed="rId1"/>
          <a:srcRect l="-685" r="-685" t="0" b="0"/>
          <a:stretch/>
        </p:blipFill>
        <p:spPr>
          <a:xfrm>
            <a:off x="752551" y="1533449"/>
            <a:ext cx="304495" cy="267005"/>
          </a:xfrm>
          <a:prstGeom prst="rect">
            <a:avLst/>
          </a:prstGeom>
        </p:spPr>
      </p:pic>
      <p:sp>
        <p:nvSpPr>
          <p:cNvPr id="12" name="Text 9"/>
          <p:cNvSpPr txBox="1"/>
          <p:nvPr/>
        </p:nvSpPr>
        <p:spPr>
          <a:xfrm>
            <a:off x="1285646" y="1509674"/>
            <a:ext cx="1594714" cy="314554"/>
          </a:xfrm>
          <a:prstGeom prst="rect">
            <a:avLst/>
          </a:prstGeom>
          <a:noFill/>
          <a:ln/>
        </p:spPr>
        <p:txBody>
          <a:bodyPr wrap="square" lIns="0" tIns="0" rIns="0" bIns="0" rtlCol="0" anchor="ctr"/>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構造：二層設計</a:t>
            </a:r>
            <a:endParaRPr lang="en-US" sz="1600" dirty="0"/>
          </a:p>
        </p:txBody>
      </p:sp>
      <p:pic>
        <p:nvPicPr>
          <p:cNvPr id="13" name="Image 1" descr="preencoded.png">    </p:cNvPr>
          <p:cNvPicPr>
            <a:picLocks noChangeAspect="1"/>
          </p:cNvPicPr>
          <p:nvPr/>
        </p:nvPicPr>
        <p:blipFill>
          <a:blip r:embed="rId2"/>
          <a:srcRect l="0" r="0" t="0" b="0"/>
          <a:stretch/>
        </p:blipFill>
        <p:spPr>
          <a:xfrm>
            <a:off x="676656" y="2333549"/>
            <a:ext cx="152705" cy="152705"/>
          </a:xfrm>
          <a:prstGeom prst="rect">
            <a:avLst/>
          </a:prstGeom>
        </p:spPr>
      </p:pic>
      <p:sp>
        <p:nvSpPr>
          <p:cNvPr id="14" name="Text 10"/>
          <p:cNvSpPr txBox="1"/>
          <p:nvPr/>
        </p:nvSpPr>
        <p:spPr>
          <a:xfrm>
            <a:off x="942746" y="2295144"/>
            <a:ext cx="4782312"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1. 概要スライド（Executive Summary）</a:t>
            </a:r>
            <a:endParaRPr lang="en-US" sz="1300" dirty="0"/>
          </a:p>
        </p:txBody>
      </p:sp>
      <p:sp>
        <p:nvSpPr>
          <p:cNvPr id="15" name="Text 11"/>
          <p:cNvSpPr txBox="1"/>
          <p:nvPr/>
        </p:nvSpPr>
        <p:spPr>
          <a:xfrm>
            <a:off x="942746" y="2590495"/>
            <a:ext cx="4743907"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意思決定に必要な「結論」と「要点」を最初に提示します。時間がない場合はここだけ読めば全体像が掴めます。</a:t>
            </a:r>
            <a:endParaRPr lang="en-US" sz="1200" dirty="0"/>
          </a:p>
        </p:txBody>
      </p:sp>
      <p:pic>
        <p:nvPicPr>
          <p:cNvPr id="16" name="Image 2" descr="preencoded.png">    </p:cNvPr>
          <p:cNvPicPr>
            <a:picLocks noChangeAspect="1"/>
          </p:cNvPicPr>
          <p:nvPr/>
        </p:nvPicPr>
        <p:blipFill>
          <a:blip r:embed="rId3"/>
          <a:srcRect l="0" r="0" t="0" b="0"/>
          <a:stretch/>
        </p:blipFill>
        <p:spPr>
          <a:xfrm>
            <a:off x="676656" y="3276295"/>
            <a:ext cx="152705" cy="152705"/>
          </a:xfrm>
          <a:prstGeom prst="rect">
            <a:avLst/>
          </a:prstGeom>
        </p:spPr>
      </p:pic>
      <p:sp>
        <p:nvSpPr>
          <p:cNvPr id="17" name="Text 12"/>
          <p:cNvSpPr txBox="1"/>
          <p:nvPr/>
        </p:nvSpPr>
        <p:spPr>
          <a:xfrm>
            <a:off x="942746" y="3238805"/>
            <a:ext cx="4782312"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2. 完全版スライド（Full Detail）</a:t>
            </a:r>
            <a:endParaRPr lang="en-US" sz="1300" dirty="0"/>
          </a:p>
        </p:txBody>
      </p:sp>
      <p:sp>
        <p:nvSpPr>
          <p:cNvPr id="18" name="Text 13"/>
          <p:cNvSpPr txBox="1"/>
          <p:nvPr/>
        </p:nvSpPr>
        <p:spPr>
          <a:xfrm>
            <a:off x="942746" y="3534156"/>
            <a:ext cx="4743907"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レポート内の表、数値、グラフ、注釈を省略せずに掲載します。エンジニアや実装担当者が参照するための詳細情報です。</a:t>
            </a:r>
            <a:endParaRPr lang="en-US" sz="1200" dirty="0"/>
          </a:p>
        </p:txBody>
      </p:sp>
      <p:pic>
        <p:nvPicPr>
          <p:cNvPr id="19" name="Image 3" descr="preencoded.png">    </p:cNvPr>
          <p:cNvPicPr>
            <a:picLocks noChangeAspect="1"/>
          </p:cNvPicPr>
          <p:nvPr/>
        </p:nvPicPr>
        <p:blipFill>
          <a:blip r:embed="rId4"/>
          <a:srcRect l="0" r="0" t="-180" b="-180"/>
          <a:stretch/>
        </p:blipFill>
        <p:spPr>
          <a:xfrm>
            <a:off x="676656" y="4219956"/>
            <a:ext cx="190195" cy="152705"/>
          </a:xfrm>
          <a:prstGeom prst="rect">
            <a:avLst/>
          </a:prstGeom>
        </p:spPr>
      </p:pic>
      <p:sp>
        <p:nvSpPr>
          <p:cNvPr id="20" name="Text 14"/>
          <p:cNvSpPr txBox="1"/>
          <p:nvPr/>
        </p:nvSpPr>
        <p:spPr>
          <a:xfrm>
            <a:off x="981151" y="4181551"/>
            <a:ext cx="4819802"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相互リンクと参照</a:t>
            </a:r>
            <a:endParaRPr lang="en-US" sz="1300" dirty="0"/>
          </a:p>
        </p:txBody>
      </p:sp>
      <p:sp>
        <p:nvSpPr>
          <p:cNvPr id="21" name="Text 15"/>
          <p:cNvSpPr txBox="1"/>
          <p:nvPr/>
        </p:nvSpPr>
        <p:spPr>
          <a:xfrm>
            <a:off x="981151" y="4476902"/>
            <a:ext cx="4705502"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概要から詳細へ、詳細から参考文献へ、論理的に接続されています。</a:t>
            </a:r>
            <a:endParaRPr lang="en-US" sz="1200" dirty="0"/>
          </a:p>
        </p:txBody>
      </p:sp>
      <p:sp>
        <p:nvSpPr>
          <p:cNvPr id="22" name="Shape 16"/>
          <p:cNvSpPr/>
          <p:nvPr/>
        </p:nvSpPr>
        <p:spPr>
          <a:xfrm>
            <a:off x="6286500" y="1143000"/>
            <a:ext cx="5524805" cy="4953305"/>
          </a:xfrm>
          <a:prstGeom prst="roundRect">
            <a:avLst>
              <a:gd name="adj" fmla="val 426"/>
            </a:avLst>
          </a:prstGeom>
          <a:solidFill>
            <a:srgbClr val="FFFFFF"/>
          </a:solidFill>
          <a:ln w="12700">
            <a:solidFill>
              <a:srgbClr val="E5E5E5"/>
            </a:solidFill>
            <a:prstDash val="solid"/>
          </a:ln>
          <a:effectLst>
            <a:outerShdw sx="100000" sy="100000" kx="0" ky="0" algn="bl" rotWithShape="0" blurRad="76200" dist="25400" dir="16200000">
              <a:srgbClr val="000000">
                <a:alpha val="5000"/>
              </a:srgbClr>
            </a:outerShdw>
          </a:effectLst>
        </p:spPr>
      </p:sp>
      <p:sp>
        <p:nvSpPr>
          <p:cNvPr id="23" name="Shape 17"/>
          <p:cNvSpPr/>
          <p:nvPr/>
        </p:nvSpPr>
        <p:spPr>
          <a:xfrm>
            <a:off x="6581851" y="2048256"/>
            <a:ext cx="4934102" cy="19202"/>
          </a:xfrm>
          <a:prstGeom prst="rect">
            <a:avLst/>
          </a:prstGeom>
          <a:solidFill>
            <a:srgbClr val="F5F5F7"/>
          </a:solidFill>
          <a:ln w="12700">
            <a:solidFill>
              <a:srgbClr val="F5F5F7">
                <a:alpha val="0"/>
              </a:srgbClr>
            </a:solidFill>
            <a:prstDash val="solid"/>
          </a:ln>
        </p:spPr>
      </p:sp>
      <p:sp>
        <p:nvSpPr>
          <p:cNvPr id="24" name="Shape 18"/>
          <p:cNvSpPr/>
          <p:nvPr/>
        </p:nvSpPr>
        <p:spPr>
          <a:xfrm>
            <a:off x="6581851" y="1438351"/>
            <a:ext cx="457200" cy="457200"/>
          </a:xfrm>
          <a:prstGeom prst="roundRect">
            <a:avLst>
              <a:gd name="adj" fmla="val 41667"/>
            </a:avLst>
          </a:prstGeom>
          <a:solidFill>
            <a:srgbClr val="E8F5E9"/>
          </a:solidFill>
          <a:ln w="12700">
            <a:solidFill>
              <a:srgbClr val="FFFFFF">
                <a:alpha val="0"/>
              </a:srgbClr>
            </a:solidFill>
            <a:prstDash val="solid"/>
          </a:ln>
        </p:spPr>
      </p:sp>
      <p:pic>
        <p:nvPicPr>
          <p:cNvPr id="25" name="Image 4" descr="preencoded.png">    </p:cNvPr>
          <p:cNvPicPr>
            <a:picLocks noChangeAspect="1"/>
          </p:cNvPicPr>
          <p:nvPr/>
        </p:nvPicPr>
        <p:blipFill>
          <a:blip r:embed="rId5"/>
          <a:srcRect l="0" r="0" t="0" b="0"/>
          <a:stretch/>
        </p:blipFill>
        <p:spPr>
          <a:xfrm>
            <a:off x="6676949" y="1533449"/>
            <a:ext cx="267005" cy="267005"/>
          </a:xfrm>
          <a:prstGeom prst="rect">
            <a:avLst/>
          </a:prstGeom>
        </p:spPr>
      </p:pic>
      <p:sp>
        <p:nvSpPr>
          <p:cNvPr id="26" name="Text 19"/>
          <p:cNvSpPr txBox="1"/>
          <p:nvPr/>
        </p:nvSpPr>
        <p:spPr>
          <a:xfrm>
            <a:off x="7191756" y="1509674"/>
            <a:ext cx="1594714" cy="314554"/>
          </a:xfrm>
          <a:prstGeom prst="rect">
            <a:avLst/>
          </a:prstGeom>
          <a:noFill/>
          <a:ln/>
        </p:spPr>
        <p:txBody>
          <a:bodyPr wrap="square" lIns="0" tIns="0" rIns="0" bIns="0" rtlCol="0" anchor="ctr"/>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設計原則と表記</a:t>
            </a:r>
            <a:endParaRPr lang="en-US" sz="1600" dirty="0"/>
          </a:p>
        </p:txBody>
      </p:sp>
      <p:pic>
        <p:nvPicPr>
          <p:cNvPr id="27" name="Image 5" descr="preencoded.png">    </p:cNvPr>
          <p:cNvPicPr>
            <a:picLocks noChangeAspect="1"/>
          </p:cNvPicPr>
          <p:nvPr/>
        </p:nvPicPr>
        <p:blipFill>
          <a:blip r:embed="rId6"/>
          <a:srcRect l="0" r="0" t="0" b="0"/>
          <a:stretch/>
        </p:blipFill>
        <p:spPr>
          <a:xfrm>
            <a:off x="6581851" y="2333549"/>
            <a:ext cx="152705" cy="152705"/>
          </a:xfrm>
          <a:prstGeom prst="rect">
            <a:avLst/>
          </a:prstGeom>
        </p:spPr>
      </p:pic>
      <p:sp>
        <p:nvSpPr>
          <p:cNvPr id="28" name="Text 20"/>
          <p:cNvSpPr txBox="1"/>
          <p:nvPr/>
        </p:nvSpPr>
        <p:spPr>
          <a:xfrm>
            <a:off x="6848856" y="2295144"/>
            <a:ext cx="4858207"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省略しない</a:t>
            </a:r>
            <a:endParaRPr lang="en-US" sz="1300" dirty="0"/>
          </a:p>
        </p:txBody>
      </p:sp>
      <p:sp>
        <p:nvSpPr>
          <p:cNvPr id="29" name="Text 21"/>
          <p:cNvSpPr txBox="1"/>
          <p:nvPr/>
        </p:nvSpPr>
        <p:spPr>
          <a:xfrm>
            <a:off x="6848856" y="2590495"/>
            <a:ext cx="4743907"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元の技術レポートに含まれる情報は、脚注やURLに至るまで全てスライド内に保持します。</a:t>
            </a:r>
            <a:endParaRPr lang="en-US" sz="1200" dirty="0"/>
          </a:p>
        </p:txBody>
      </p:sp>
      <p:pic>
        <p:nvPicPr>
          <p:cNvPr id="30" name="Image 6" descr="preencoded.png">    </p:cNvPr>
          <p:cNvPicPr>
            <a:picLocks noChangeAspect="1"/>
          </p:cNvPicPr>
          <p:nvPr/>
        </p:nvPicPr>
        <p:blipFill>
          <a:blip r:embed="rId7"/>
          <a:srcRect l="0" r="0" t="0" b="0"/>
          <a:stretch/>
        </p:blipFill>
        <p:spPr>
          <a:xfrm>
            <a:off x="6581851" y="3276295"/>
            <a:ext cx="152705" cy="152705"/>
          </a:xfrm>
          <a:prstGeom prst="rect">
            <a:avLst/>
          </a:prstGeom>
        </p:spPr>
      </p:pic>
      <p:sp>
        <p:nvSpPr>
          <p:cNvPr id="31" name="Text 22"/>
          <p:cNvSpPr txBox="1"/>
          <p:nvPr/>
        </p:nvSpPr>
        <p:spPr>
          <a:xfrm>
            <a:off x="6848856" y="3238805"/>
            <a:ext cx="4858207"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根拠の明示</a:t>
            </a:r>
            <a:endParaRPr lang="en-US" sz="1300" dirty="0"/>
          </a:p>
        </p:txBody>
      </p:sp>
      <p:sp>
        <p:nvSpPr>
          <p:cNvPr id="32" name="Text 23"/>
          <p:cNvSpPr txBox="1"/>
          <p:nvPr/>
        </p:nvSpPr>
        <p:spPr>
          <a:xfrm>
            <a:off x="6848856" y="3534156"/>
            <a:ext cx="4743907"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「推測」と「事実（計算値/公式発表）」を明確に区別し、一次ソースに基づきます。</a:t>
            </a:r>
            <a:endParaRPr lang="en-US" sz="1200" dirty="0"/>
          </a:p>
        </p:txBody>
      </p:sp>
      <p:sp>
        <p:nvSpPr>
          <p:cNvPr id="33" name="Shape 24"/>
          <p:cNvSpPr/>
          <p:nvPr/>
        </p:nvSpPr>
        <p:spPr>
          <a:xfrm>
            <a:off x="6581851" y="4219956"/>
            <a:ext cx="4934102" cy="504749"/>
          </a:xfrm>
          <a:prstGeom prst="roundRect">
            <a:avLst>
              <a:gd name="adj" fmla="val 27345"/>
            </a:avLst>
          </a:prstGeom>
          <a:solidFill>
            <a:srgbClr val="F5F5F7"/>
          </a:solidFill>
          <a:ln w="12700">
            <a:solidFill>
              <a:srgbClr val="FFFFFF">
                <a:alpha val="0"/>
              </a:srgbClr>
            </a:solidFill>
            <a:prstDash val="solid"/>
          </a:ln>
        </p:spPr>
      </p:sp>
      <p:pic>
        <p:nvPicPr>
          <p:cNvPr id="34" name="Image 7" descr="preencoded.png">    </p:cNvPr>
          <p:cNvPicPr>
            <a:picLocks noChangeAspect="1"/>
          </p:cNvPicPr>
          <p:nvPr/>
        </p:nvPicPr>
        <p:blipFill>
          <a:blip r:embed="rId8"/>
          <a:srcRect l="0" r="0" t="0" b="0"/>
          <a:stretch/>
        </p:blipFill>
        <p:spPr>
          <a:xfrm>
            <a:off x="6972300" y="4395521"/>
            <a:ext cx="152705" cy="152705"/>
          </a:xfrm>
          <a:prstGeom prst="rect">
            <a:avLst/>
          </a:prstGeom>
        </p:spPr>
      </p:pic>
      <p:sp>
        <p:nvSpPr>
          <p:cNvPr id="35" name="Text 25"/>
          <p:cNvSpPr txBox="1"/>
          <p:nvPr/>
        </p:nvSpPr>
        <p:spPr>
          <a:xfrm>
            <a:off x="7200900" y="4371746"/>
            <a:ext cx="609905" cy="200254"/>
          </a:xfrm>
          <a:prstGeom prst="rect">
            <a:avLst/>
          </a:prstGeom>
          <a:noFill/>
          <a:ln/>
        </p:spPr>
        <p:txBody>
          <a:bodyPr wrap="square" lIns="0" tIns="0" rIns="0" bIns="0" rtlCol="0" anchor="ctr"/>
          <a:lstStyle/>
          <a:p>
            <a:pPr algn="l" indent="0" marL="0">
              <a:buNone/>
            </a:pPr>
            <a:r>
              <a:rPr lang="en-US" sz="1000" dirty="0">
                <a:solidFill>
                  <a:srgbClr val="1D1D1F"/>
                </a:solidFill>
                <a:latin typeface="Noto Sans JP" pitchFamily="34" charset="0"/>
                <a:ea typeface="Noto Sans JP" pitchFamily="34" charset="-122"/>
                <a:cs typeface="Noto Sans JP" pitchFamily="34" charset="-120"/>
              </a:rPr>
              <a:t>推奨構成</a:t>
            </a:r>
            <a:endParaRPr lang="en-US" sz="1000" dirty="0"/>
          </a:p>
        </p:txBody>
      </p:sp>
      <p:pic>
        <p:nvPicPr>
          <p:cNvPr id="36" name="Image 8" descr="preencoded.png">    </p:cNvPr>
          <p:cNvPicPr>
            <a:picLocks noChangeAspect="1"/>
          </p:cNvPicPr>
          <p:nvPr/>
        </p:nvPicPr>
        <p:blipFill>
          <a:blip r:embed="rId9"/>
          <a:srcRect l="0" r="0" t="0" b="0"/>
          <a:stretch/>
        </p:blipFill>
        <p:spPr>
          <a:xfrm>
            <a:off x="8401507" y="4395521"/>
            <a:ext cx="152705" cy="152705"/>
          </a:xfrm>
          <a:prstGeom prst="rect">
            <a:avLst/>
          </a:prstGeom>
        </p:spPr>
      </p:pic>
      <p:sp>
        <p:nvSpPr>
          <p:cNvPr id="37" name="Text 26"/>
          <p:cNvSpPr txBox="1"/>
          <p:nvPr/>
        </p:nvSpPr>
        <p:spPr>
          <a:xfrm>
            <a:off x="8630107" y="4371746"/>
            <a:ext cx="1152144" cy="200254"/>
          </a:xfrm>
          <a:prstGeom prst="rect">
            <a:avLst/>
          </a:prstGeom>
          <a:noFill/>
          <a:ln/>
        </p:spPr>
        <p:txBody>
          <a:bodyPr wrap="square" lIns="0" tIns="0" rIns="0" bIns="0" rtlCol="0" anchor="ctr"/>
          <a:lstStyle/>
          <a:p>
            <a:pPr algn="l" indent="0" marL="0">
              <a:buNone/>
            </a:pPr>
            <a:r>
              <a:rPr lang="en-US" sz="1000" dirty="0">
                <a:solidFill>
                  <a:srgbClr val="1D1D1F"/>
                </a:solidFill>
                <a:latin typeface="Noto Sans JP" pitchFamily="34" charset="0"/>
                <a:ea typeface="Noto Sans JP" pitchFamily="34" charset="-122"/>
                <a:cs typeface="Noto Sans JP" pitchFamily="34" charset="-120"/>
              </a:rPr>
              <a:t>注意・失敗モード</a:t>
            </a:r>
            <a:endParaRPr lang="en-US" sz="1000" dirty="0"/>
          </a:p>
        </p:txBody>
      </p:sp>
      <p:pic>
        <p:nvPicPr>
          <p:cNvPr id="38" name="Image 9" descr="preencoded.png">    </p:cNvPr>
          <p:cNvPicPr>
            <a:picLocks noChangeAspect="1"/>
          </p:cNvPicPr>
          <p:nvPr/>
        </p:nvPicPr>
        <p:blipFill>
          <a:blip r:embed="rId10"/>
          <a:srcRect l="0" r="0" t="0" b="0"/>
          <a:stretch/>
        </p:blipFill>
        <p:spPr>
          <a:xfrm>
            <a:off x="10362895" y="4395521"/>
            <a:ext cx="152705" cy="152705"/>
          </a:xfrm>
          <a:prstGeom prst="rect">
            <a:avLst/>
          </a:prstGeom>
        </p:spPr>
      </p:pic>
      <p:sp>
        <p:nvSpPr>
          <p:cNvPr id="39" name="Text 27"/>
          <p:cNvSpPr txBox="1"/>
          <p:nvPr/>
        </p:nvSpPr>
        <p:spPr>
          <a:xfrm>
            <a:off x="10591495" y="4371746"/>
            <a:ext cx="609905" cy="200254"/>
          </a:xfrm>
          <a:prstGeom prst="rect">
            <a:avLst/>
          </a:prstGeom>
          <a:noFill/>
          <a:ln/>
        </p:spPr>
        <p:txBody>
          <a:bodyPr wrap="square" lIns="0" tIns="0" rIns="0" bIns="0" rtlCol="0" anchor="ctr"/>
          <a:lstStyle/>
          <a:p>
            <a:pPr algn="l" indent="0" marL="0">
              <a:buNone/>
            </a:pPr>
            <a:r>
              <a:rPr lang="en-US" sz="1000" dirty="0">
                <a:solidFill>
                  <a:srgbClr val="1D1D1F"/>
                </a:solidFill>
                <a:latin typeface="Noto Sans JP" pitchFamily="34" charset="0"/>
                <a:ea typeface="Noto Sans JP" pitchFamily="34" charset="-122"/>
                <a:cs typeface="Noto Sans JP" pitchFamily="34" charset="-120"/>
              </a:rPr>
              <a:t>補足情報</a:t>
            </a:r>
            <a:endParaRPr lang="en-US" sz="1000" dirty="0"/>
          </a:p>
        </p:txBody>
      </p:sp>
      <p:sp>
        <p:nvSpPr>
          <p:cNvPr id="40" name="Shape 28"/>
          <p:cNvSpPr/>
          <p:nvPr/>
        </p:nvSpPr>
        <p:spPr>
          <a:xfrm>
            <a:off x="6581851" y="4914900"/>
            <a:ext cx="4934102" cy="685800"/>
          </a:xfrm>
          <a:prstGeom prst="roundRect">
            <a:avLst>
              <a:gd name="adj" fmla="val 14815"/>
            </a:avLst>
          </a:prstGeom>
          <a:solidFill>
            <a:srgbClr val="FFF8E1"/>
          </a:solidFill>
          <a:ln/>
        </p:spPr>
      </p:sp>
      <p:sp>
        <p:nvSpPr>
          <p:cNvPr id="41" name="Shape 29"/>
          <p:cNvSpPr/>
          <p:nvPr/>
        </p:nvSpPr>
        <p:spPr>
          <a:xfrm>
            <a:off x="6581851" y="4914900"/>
            <a:ext cx="38405" cy="685800"/>
          </a:xfrm>
          <a:prstGeom prst="roundRect">
            <a:avLst>
              <a:gd name="adj" fmla="val 264549"/>
            </a:avLst>
          </a:prstGeom>
          <a:solidFill>
            <a:srgbClr val="FFCC00"/>
          </a:solidFill>
          <a:ln w="12700">
            <a:solidFill>
              <a:srgbClr val="FFCC00">
                <a:alpha val="0"/>
              </a:srgbClr>
            </a:solidFill>
            <a:prstDash val="solid"/>
          </a:ln>
        </p:spPr>
      </p:sp>
      <p:sp>
        <p:nvSpPr>
          <p:cNvPr id="42" name="Text 30"/>
          <p:cNvSpPr txBox="1"/>
          <p:nvPr/>
        </p:nvSpPr>
        <p:spPr>
          <a:xfrm>
            <a:off x="6943954" y="5057546"/>
            <a:ext cx="4505249" cy="400507"/>
          </a:xfrm>
          <a:prstGeom prst="rect">
            <a:avLst/>
          </a:prstGeom>
          <a:noFill/>
          <a:ln/>
        </p:spPr>
        <p:txBody>
          <a:bodyPr wrap="square" lIns="0" tIns="0" rIns="0" bIns="0" rtlCol="0" anchor="ctr"/>
          <a:lstStyle/>
          <a:p>
            <a:pPr algn="l" indent="0" marL="0">
              <a:buNone/>
            </a:pPr>
            <a:r>
              <a:rPr lang="en-US" sz="1000" b="1" dirty="0">
                <a:solidFill>
                  <a:srgbClr val="5D4037"/>
                </a:solidFill>
                <a:latin typeface="Noto Sans JP" pitchFamily="34" charset="0"/>
                <a:ea typeface="Noto Sans JP" pitchFamily="34" charset="-122"/>
                <a:cs typeface="Noto Sans JP" pitchFamily="34" charset="-120"/>
              </a:rPr>
              <a:t>Key Takeaways:</a:t>
            </a:r>
            <a:pPr algn="l" indent="0" marL="0">
              <a:buNone/>
            </a:pPr>
            <a:r>
              <a:rPr lang="en-US" sz="1000" dirty="0">
                <a:solidFill>
                  <a:srgbClr val="5D4037"/>
                </a:solidFill>
                <a:latin typeface="Noto Sans JP" pitchFamily="34" charset="0"/>
                <a:ea typeface="Noto Sans JP" pitchFamily="34" charset="-122"/>
                <a:cs typeface="Noto Sans JP" pitchFamily="34" charset="-120"/>
              </a:rPr>
              <a:t> 各章の冒頭で「持ち帰るべき要点」を3〜5点で提示します。 </a:t>
            </a:r>
            <a:endParaRPr lang="en-US" sz="1000" dirty="0"/>
          </a:p>
        </p:txBody>
      </p:sp>
      <p:pic>
        <p:nvPicPr>
          <p:cNvPr id="43" name="Image 10" descr="preencoded.png">    </p:cNvPr>
          <p:cNvPicPr>
            <a:picLocks noChangeAspect="1"/>
          </p:cNvPicPr>
          <p:nvPr/>
        </p:nvPicPr>
        <p:blipFill>
          <a:blip r:embed="rId11"/>
          <a:srcRect l="-2512" r="-2512" t="0" b="0"/>
          <a:stretch/>
        </p:blipFill>
        <p:spPr>
          <a:xfrm>
            <a:off x="6762902" y="5093208"/>
            <a:ext cx="105156" cy="133502"/>
          </a:xfrm>
          <a:prstGeom prst="rect">
            <a:avLst/>
          </a:prstGeom>
        </p:spPr>
      </p:pic>
      <p:pic>
        <p:nvPicPr>
          <p:cNvPr id="44" name="Image 11" descr="preencoded.png">    </p:cNvPr>
          <p:cNvPicPr>
            <a:picLocks noChangeAspect="1"/>
          </p:cNvPicPr>
          <p:nvPr/>
        </p:nvPicPr>
        <p:blipFill>
          <a:blip r:embed="rId12"/>
          <a:stretch>
            <a:fillRect/>
          </a:stretch>
        </p:blipFill>
        <p:spPr>
          <a:xfrm>
            <a:off x="0" y="6476695"/>
            <a:ext cx="12191695" cy="381305"/>
          </a:xfrm>
          <a:prstGeom prst="rect">
            <a:avLst/>
          </a:prstGeom>
        </p:spPr>
      </p:pic>
      <p:sp>
        <p:nvSpPr>
          <p:cNvPr id="45" name="Text 31"/>
          <p:cNvSpPr/>
          <p:nvPr/>
        </p:nvSpPr>
        <p:spPr>
          <a:xfrm>
            <a:off x="0" y="6476695"/>
            <a:ext cx="12192610" cy="3813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2 | ローカルAI 技術調査レポート</a:t>
            </a:r>
            <a:endParaRPr lang="en-US" sz="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F5F5F7"/>
          </a:solidFill>
          <a:ln/>
        </p:spPr>
      </p:sp>
      <p:sp>
        <p:nvSpPr>
          <p:cNvPr id="5" name="Shape 3"/>
          <p:cNvSpPr/>
          <p:nvPr/>
        </p:nvSpPr>
        <p:spPr>
          <a:xfrm>
            <a:off x="0" y="75255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43230"/>
            <a:ext cx="200254" cy="267005"/>
          </a:xfrm>
          <a:prstGeom prst="rect">
            <a:avLst/>
          </a:prstGeom>
        </p:spPr>
      </p:pic>
      <p:sp>
        <p:nvSpPr>
          <p:cNvPr id="7" name="Text 4"/>
          <p:cNvSpPr txBox="1"/>
          <p:nvPr/>
        </p:nvSpPr>
        <p:spPr>
          <a:xfrm>
            <a:off x="809244" y="176479"/>
            <a:ext cx="3924605"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採用判断基準（テキストLLM）</a:t>
            </a:r>
            <a:endParaRPr lang="en-US" sz="2100" dirty="0"/>
          </a:p>
        </p:txBody>
      </p:sp>
      <p:sp>
        <p:nvSpPr>
          <p:cNvPr id="8" name="Text 5"/>
          <p:cNvSpPr txBox="1"/>
          <p:nvPr/>
        </p:nvSpPr>
        <p:spPr>
          <a:xfrm>
            <a:off x="9296705" y="261518"/>
            <a:ext cx="2638958"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選定フローと実務上の重要ポイント</a:t>
            </a:r>
            <a:endParaRPr lang="en-US" sz="1200" dirty="0"/>
          </a:p>
        </p:txBody>
      </p:sp>
      <p:sp>
        <p:nvSpPr>
          <p:cNvPr id="9" name="Shape 6"/>
          <p:cNvSpPr/>
          <p:nvPr/>
        </p:nvSpPr>
        <p:spPr>
          <a:xfrm>
            <a:off x="0" y="761695"/>
            <a:ext cx="12191695" cy="5715000"/>
          </a:xfrm>
          <a:prstGeom prst="rect">
            <a:avLst/>
          </a:prstGeom>
          <a:solidFill>
            <a:srgbClr val="FBFBFD"/>
          </a:solidFill>
          <a:ln w="12700">
            <a:solidFill>
              <a:srgbClr val="FFFFFF">
                <a:alpha val="0"/>
              </a:srgbClr>
            </a:solidFill>
            <a:prstDash val="solid"/>
          </a:ln>
        </p:spPr>
      </p:sp>
      <p:pic>
        <p:nvPicPr>
          <p:cNvPr id="10" name="Image 1" descr="preencoded.png">    </p:cNvPr>
          <p:cNvPicPr>
            <a:picLocks noChangeAspect="1"/>
          </p:cNvPicPr>
          <p:nvPr/>
        </p:nvPicPr>
        <p:blipFill>
          <a:blip r:embed="rId2"/>
          <a:srcRect l="0" r="0" t="-20" b="-20"/>
          <a:stretch/>
        </p:blipFill>
        <p:spPr>
          <a:xfrm>
            <a:off x="457200" y="990295"/>
            <a:ext cx="11277295" cy="838505"/>
          </a:xfrm>
          <a:prstGeom prst="rect">
            <a:avLst/>
          </a:prstGeom>
        </p:spPr>
      </p:pic>
      <p:sp>
        <p:nvSpPr>
          <p:cNvPr id="11" name="Text 7"/>
          <p:cNvSpPr txBox="1"/>
          <p:nvPr/>
        </p:nvSpPr>
        <p:spPr>
          <a:xfrm>
            <a:off x="743407" y="1143000"/>
            <a:ext cx="10840212" cy="534010"/>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結論：モデル選定は「必要品質→許容レイテンシ→許容メモリ→形式→ランタイム」の順に行うのが、実務上最も破綻しにくいフローです。</a:t>
            </a:r>
            <a:endParaRPr lang="en-US" sz="1500" dirty="0"/>
          </a:p>
        </p:txBody>
      </p:sp>
      <p:sp>
        <p:nvSpPr>
          <p:cNvPr id="12" name="Shape 8"/>
          <p:cNvSpPr/>
          <p:nvPr/>
        </p:nvSpPr>
        <p:spPr>
          <a:xfrm>
            <a:off x="457200" y="2095805"/>
            <a:ext cx="11277295" cy="1619402"/>
          </a:xfrm>
          <a:prstGeom prst="roundRect">
            <a:avLst>
              <a:gd name="adj" fmla="val 3986"/>
            </a:avLst>
          </a:prstGeom>
          <a:solidFill>
            <a:srgbClr val="FFFFFF"/>
          </a:solidFill>
          <a:ln w="12700">
            <a:solidFill>
              <a:srgbClr val="E5E5E5"/>
            </a:solidFill>
            <a:prstDash val="solid"/>
          </a:ln>
        </p:spPr>
      </p:sp>
      <p:pic>
        <p:nvPicPr>
          <p:cNvPr id="13" name="Image 2" descr="preencoded.png">    </p:cNvPr>
          <p:cNvPicPr>
            <a:picLocks noChangeAspect="1"/>
          </p:cNvPicPr>
          <p:nvPr/>
        </p:nvPicPr>
        <p:blipFill>
          <a:blip r:embed="rId3"/>
          <a:srcRect l="0" r="0" t="-1087" b="-1087"/>
          <a:stretch/>
        </p:blipFill>
        <p:spPr>
          <a:xfrm>
            <a:off x="2691994" y="2682850"/>
            <a:ext cx="105156" cy="171907"/>
          </a:xfrm>
          <a:prstGeom prst="rect">
            <a:avLst/>
          </a:prstGeom>
        </p:spPr>
      </p:pic>
      <p:pic>
        <p:nvPicPr>
          <p:cNvPr id="14" name="Image 3" descr="preencoded.png">    </p:cNvPr>
          <p:cNvPicPr>
            <a:picLocks noChangeAspect="1"/>
          </p:cNvPicPr>
          <p:nvPr/>
        </p:nvPicPr>
        <p:blipFill>
          <a:blip r:embed="rId4"/>
          <a:srcRect l="0" r="0" t="-1087" b="-1087"/>
          <a:stretch/>
        </p:blipFill>
        <p:spPr>
          <a:xfrm>
            <a:off x="4926787" y="2682850"/>
            <a:ext cx="105156" cy="171907"/>
          </a:xfrm>
          <a:prstGeom prst="rect">
            <a:avLst/>
          </a:prstGeom>
        </p:spPr>
      </p:pic>
      <p:pic>
        <p:nvPicPr>
          <p:cNvPr id="15" name="Image 4" descr="preencoded.png">    </p:cNvPr>
          <p:cNvPicPr>
            <a:picLocks noChangeAspect="1"/>
          </p:cNvPicPr>
          <p:nvPr/>
        </p:nvPicPr>
        <p:blipFill>
          <a:blip r:embed="rId5"/>
          <a:srcRect l="0" r="0" t="-1087" b="-1087"/>
          <a:stretch/>
        </p:blipFill>
        <p:spPr>
          <a:xfrm>
            <a:off x="7160666" y="2682850"/>
            <a:ext cx="105156" cy="171907"/>
          </a:xfrm>
          <a:prstGeom prst="rect">
            <a:avLst/>
          </a:prstGeom>
        </p:spPr>
      </p:pic>
      <p:pic>
        <p:nvPicPr>
          <p:cNvPr id="16" name="Image 5" descr="preencoded.png">    </p:cNvPr>
          <p:cNvPicPr>
            <a:picLocks noChangeAspect="1"/>
          </p:cNvPicPr>
          <p:nvPr/>
        </p:nvPicPr>
        <p:blipFill>
          <a:blip r:embed="rId6"/>
          <a:srcRect l="0" r="0" t="-1087" b="-1087"/>
          <a:stretch/>
        </p:blipFill>
        <p:spPr>
          <a:xfrm>
            <a:off x="9395460" y="2682850"/>
            <a:ext cx="105156" cy="171907"/>
          </a:xfrm>
          <a:prstGeom prst="rect">
            <a:avLst/>
          </a:prstGeom>
        </p:spPr>
      </p:pic>
      <p:sp>
        <p:nvSpPr>
          <p:cNvPr id="17" name="Shape 9"/>
          <p:cNvSpPr/>
          <p:nvPr/>
        </p:nvSpPr>
        <p:spPr>
          <a:xfrm>
            <a:off x="457200" y="4018788"/>
            <a:ext cx="3638398" cy="2486254"/>
          </a:xfrm>
          <a:prstGeom prst="roundRect">
            <a:avLst>
              <a:gd name="adj" fmla="val 1691"/>
            </a:avLst>
          </a:prstGeom>
          <a:solidFill>
            <a:srgbClr val="FFFFFF"/>
          </a:solidFill>
          <a:ln w="12700">
            <a:solidFill>
              <a:srgbClr val="E5E5E5"/>
            </a:solidFill>
            <a:prstDash val="solid"/>
          </a:ln>
        </p:spPr>
      </p:sp>
      <p:sp>
        <p:nvSpPr>
          <p:cNvPr id="18" name="Shape 10"/>
          <p:cNvSpPr/>
          <p:nvPr/>
        </p:nvSpPr>
        <p:spPr>
          <a:xfrm>
            <a:off x="657454" y="4599432"/>
            <a:ext cx="3238805" cy="9144"/>
          </a:xfrm>
          <a:prstGeom prst="rect">
            <a:avLst/>
          </a:prstGeom>
          <a:solidFill>
            <a:srgbClr val="F0F0F0"/>
          </a:solidFill>
          <a:ln w="12700">
            <a:solidFill>
              <a:srgbClr val="F0F0F0">
                <a:alpha val="0"/>
              </a:srgbClr>
            </a:solidFill>
            <a:prstDash val="solid"/>
          </a:ln>
        </p:spPr>
      </p:sp>
      <p:sp>
        <p:nvSpPr>
          <p:cNvPr id="19" name="Shape 11"/>
          <p:cNvSpPr/>
          <p:nvPr/>
        </p:nvSpPr>
        <p:spPr>
          <a:xfrm>
            <a:off x="657454" y="4218127"/>
            <a:ext cx="304495" cy="304495"/>
          </a:xfrm>
          <a:prstGeom prst="roundRect">
            <a:avLst>
              <a:gd name="adj" fmla="val 75075"/>
            </a:avLst>
          </a:prstGeom>
          <a:solidFill>
            <a:srgbClr val="007AFF"/>
          </a:solidFill>
          <a:ln w="12700">
            <a:solidFill>
              <a:srgbClr val="FFFFFF">
                <a:alpha val="0"/>
              </a:srgbClr>
            </a:solidFill>
            <a:prstDash val="solid"/>
          </a:ln>
        </p:spPr>
      </p:sp>
      <p:pic>
        <p:nvPicPr>
          <p:cNvPr id="20" name="Image 6" descr="preencoded.png">    </p:cNvPr>
          <p:cNvPicPr>
            <a:picLocks noChangeAspect="1"/>
          </p:cNvPicPr>
          <p:nvPr/>
        </p:nvPicPr>
        <p:blipFill>
          <a:blip r:embed="rId7"/>
          <a:srcRect l="0" r="0" t="0" b="0"/>
          <a:stretch/>
        </p:blipFill>
        <p:spPr>
          <a:xfrm>
            <a:off x="743407" y="4304081"/>
            <a:ext cx="133502" cy="133502"/>
          </a:xfrm>
          <a:prstGeom prst="rect">
            <a:avLst/>
          </a:prstGeom>
        </p:spPr>
      </p:pic>
      <p:sp>
        <p:nvSpPr>
          <p:cNvPr id="21" name="Text 12"/>
          <p:cNvSpPr txBox="1"/>
          <p:nvPr/>
        </p:nvSpPr>
        <p:spPr>
          <a:xfrm>
            <a:off x="1057046" y="4256532"/>
            <a:ext cx="1327709"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実務の現実ライン</a:t>
            </a:r>
            <a:endParaRPr lang="en-US" sz="1200" dirty="0"/>
          </a:p>
        </p:txBody>
      </p:sp>
      <p:pic>
        <p:nvPicPr>
          <p:cNvPr id="22" name="Image 7" descr="preencoded.png">    </p:cNvPr>
          <p:cNvPicPr>
            <a:picLocks noChangeAspect="1"/>
          </p:cNvPicPr>
          <p:nvPr/>
        </p:nvPicPr>
        <p:blipFill>
          <a:blip r:embed="rId8"/>
          <a:srcRect l="0" r="0" t="0" b="0"/>
          <a:stretch/>
        </p:blipFill>
        <p:spPr>
          <a:xfrm>
            <a:off x="657454" y="4783226"/>
            <a:ext cx="95098" cy="95098"/>
          </a:xfrm>
          <a:prstGeom prst="rect">
            <a:avLst/>
          </a:prstGeom>
        </p:spPr>
      </p:pic>
      <p:sp>
        <p:nvSpPr>
          <p:cNvPr id="23" name="Text 13"/>
          <p:cNvSpPr txBox="1"/>
          <p:nvPr/>
        </p:nvSpPr>
        <p:spPr>
          <a:xfrm>
            <a:off x="752551" y="4909414"/>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7B〜14Bがボリュームゾーン</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一般業務やRAGにおいて、品質と速度のバランスが良いスイートスポット。 </a:t>
            </a:r>
            <a:endParaRPr lang="en-US" sz="900" dirty="0"/>
          </a:p>
        </p:txBody>
      </p:sp>
      <p:pic>
        <p:nvPicPr>
          <p:cNvPr id="24" name="Image 8" descr="preencoded.png">    </p:cNvPr>
          <p:cNvPicPr>
            <a:picLocks noChangeAspect="1"/>
          </p:cNvPicPr>
          <p:nvPr/>
        </p:nvPicPr>
        <p:blipFill>
          <a:blip r:embed="rId9"/>
          <a:srcRect l="0" r="0" t="0" b="0"/>
          <a:stretch/>
        </p:blipFill>
        <p:spPr>
          <a:xfrm>
            <a:off x="657454" y="5620817"/>
            <a:ext cx="95098" cy="95098"/>
          </a:xfrm>
          <a:prstGeom prst="rect">
            <a:avLst/>
          </a:prstGeom>
        </p:spPr>
      </p:pic>
      <p:sp>
        <p:nvSpPr>
          <p:cNvPr id="25" name="Text 14"/>
          <p:cNvSpPr txBox="1"/>
          <p:nvPr/>
        </p:nvSpPr>
        <p:spPr>
          <a:xfrm>
            <a:off x="752551" y="5747004"/>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3B級はハード制約モード</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メモリ不足時のフォールバックや、抽出特化タスクで使い分ける。 </a:t>
            </a:r>
            <a:endParaRPr lang="en-US" sz="900" dirty="0"/>
          </a:p>
        </p:txBody>
      </p:sp>
      <p:sp>
        <p:nvSpPr>
          <p:cNvPr id="26" name="Shape 15"/>
          <p:cNvSpPr/>
          <p:nvPr/>
        </p:nvSpPr>
        <p:spPr>
          <a:xfrm>
            <a:off x="4280306" y="4018788"/>
            <a:ext cx="3638398" cy="2486254"/>
          </a:xfrm>
          <a:prstGeom prst="roundRect">
            <a:avLst>
              <a:gd name="adj" fmla="val 1691"/>
            </a:avLst>
          </a:prstGeom>
          <a:solidFill>
            <a:srgbClr val="FFFFFF"/>
          </a:solidFill>
          <a:ln w="12700">
            <a:solidFill>
              <a:srgbClr val="E5E5E5"/>
            </a:solidFill>
            <a:prstDash val="solid"/>
          </a:ln>
        </p:spPr>
      </p:sp>
      <p:sp>
        <p:nvSpPr>
          <p:cNvPr id="27" name="Shape 16"/>
          <p:cNvSpPr/>
          <p:nvPr/>
        </p:nvSpPr>
        <p:spPr>
          <a:xfrm>
            <a:off x="4479646" y="4599432"/>
            <a:ext cx="3238805" cy="9144"/>
          </a:xfrm>
          <a:prstGeom prst="rect">
            <a:avLst/>
          </a:prstGeom>
          <a:solidFill>
            <a:srgbClr val="F0F0F0"/>
          </a:solidFill>
          <a:ln w="12700">
            <a:solidFill>
              <a:srgbClr val="F0F0F0">
                <a:alpha val="0"/>
              </a:srgbClr>
            </a:solidFill>
            <a:prstDash val="solid"/>
          </a:ln>
        </p:spPr>
      </p:sp>
      <p:sp>
        <p:nvSpPr>
          <p:cNvPr id="28" name="Shape 17"/>
          <p:cNvSpPr/>
          <p:nvPr/>
        </p:nvSpPr>
        <p:spPr>
          <a:xfrm>
            <a:off x="4479646" y="4218127"/>
            <a:ext cx="304495" cy="304495"/>
          </a:xfrm>
          <a:prstGeom prst="roundRect">
            <a:avLst>
              <a:gd name="adj" fmla="val 75075"/>
            </a:avLst>
          </a:prstGeom>
          <a:solidFill>
            <a:srgbClr val="34C759"/>
          </a:solidFill>
          <a:ln w="12700">
            <a:solidFill>
              <a:srgbClr val="FFFFFF">
                <a:alpha val="0"/>
              </a:srgbClr>
            </a:solidFill>
            <a:prstDash val="solid"/>
          </a:ln>
        </p:spPr>
      </p:sp>
      <p:pic>
        <p:nvPicPr>
          <p:cNvPr id="29" name="Image 9" descr="preencoded.png">    </p:cNvPr>
          <p:cNvPicPr>
            <a:picLocks noChangeAspect="1"/>
          </p:cNvPicPr>
          <p:nvPr/>
        </p:nvPicPr>
        <p:blipFill>
          <a:blip r:embed="rId10"/>
          <a:srcRect l="-2512" r="-2512" t="0" b="0"/>
          <a:stretch/>
        </p:blipFill>
        <p:spPr>
          <a:xfrm>
            <a:off x="4580230" y="4304081"/>
            <a:ext cx="105156" cy="133502"/>
          </a:xfrm>
          <a:prstGeom prst="rect">
            <a:avLst/>
          </a:prstGeom>
        </p:spPr>
      </p:pic>
      <p:sp>
        <p:nvSpPr>
          <p:cNvPr id="30" name="Text 18"/>
          <p:cNvSpPr txBox="1"/>
          <p:nvPr/>
        </p:nvSpPr>
        <p:spPr>
          <a:xfrm>
            <a:off x="4880153" y="4256532"/>
            <a:ext cx="1317650"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形式とライセンス</a:t>
            </a:r>
            <a:endParaRPr lang="en-US" sz="1200" dirty="0"/>
          </a:p>
        </p:txBody>
      </p:sp>
      <p:pic>
        <p:nvPicPr>
          <p:cNvPr id="31" name="Image 10" descr="preencoded.png">    </p:cNvPr>
          <p:cNvPicPr>
            <a:picLocks noChangeAspect="1"/>
          </p:cNvPicPr>
          <p:nvPr/>
        </p:nvPicPr>
        <p:blipFill>
          <a:blip r:embed="rId11"/>
          <a:srcRect l="0" r="0" t="0" b="0"/>
          <a:stretch/>
        </p:blipFill>
        <p:spPr>
          <a:xfrm>
            <a:off x="4479646" y="4783226"/>
            <a:ext cx="95098" cy="95098"/>
          </a:xfrm>
          <a:prstGeom prst="rect">
            <a:avLst/>
          </a:prstGeom>
        </p:spPr>
      </p:pic>
      <p:sp>
        <p:nvSpPr>
          <p:cNvPr id="32" name="Text 19"/>
          <p:cNvSpPr txBox="1"/>
          <p:nvPr/>
        </p:nvSpPr>
        <p:spPr>
          <a:xfrm>
            <a:off x="4574743" y="4909414"/>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形式先行は詰まりやすい</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ランタイム（例: LM Studio使いたい）から入ると形式制約で選択肢が狭まるため逆順推奨。 </a:t>
            </a:r>
            <a:endParaRPr lang="en-US" sz="900" dirty="0"/>
          </a:p>
        </p:txBody>
      </p:sp>
      <p:pic>
        <p:nvPicPr>
          <p:cNvPr id="33" name="Image 11" descr="preencoded.png">    </p:cNvPr>
          <p:cNvPicPr>
            <a:picLocks noChangeAspect="1"/>
          </p:cNvPicPr>
          <p:nvPr/>
        </p:nvPicPr>
        <p:blipFill>
          <a:blip r:embed="rId12"/>
          <a:srcRect l="0" r="0" t="0" b="0"/>
          <a:stretch/>
        </p:blipFill>
        <p:spPr>
          <a:xfrm>
            <a:off x="4479646" y="5620817"/>
            <a:ext cx="95098" cy="95098"/>
          </a:xfrm>
          <a:prstGeom prst="rect">
            <a:avLst/>
          </a:prstGeom>
        </p:spPr>
      </p:pic>
      <p:sp>
        <p:nvSpPr>
          <p:cNvPr id="34" name="Text 20"/>
          <p:cNvSpPr txBox="1"/>
          <p:nvPr/>
        </p:nvSpPr>
        <p:spPr>
          <a:xfrm>
            <a:off x="4574743" y="5747004"/>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ライセンスの個別確認</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Qwen2.5等、同ファミリー内でもサイズにより条件が異なる例外あり</a:t>
            </a:r>
            <a:pPr algn="l" indent="0" marL="0">
              <a:buNone/>
            </a:pPr>
            <a:r>
              <a:rPr lang="en-US" sz="900" dirty="0">
                <a:solidFill>
                  <a:srgbClr val="424245"/>
                </a:solidFill>
                <a:latin typeface="Noto Sans JP" pitchFamily="34" charset="0"/>
                <a:ea typeface="Noto Sans JP" pitchFamily="34" charset="-122"/>
                <a:cs typeface="Noto Sans JP" pitchFamily="34" charset="-120"/>
              </a:rPr>
              <a:t>。 </a:t>
            </a:r>
            <a:endParaRPr lang="en-US" sz="900" dirty="0"/>
          </a:p>
        </p:txBody>
      </p:sp>
      <p:pic>
        <p:nvPicPr>
          <p:cNvPr id="35" name="Image 12" descr="preencoded.png">    </p:cNvPr>
          <p:cNvPicPr>
            <a:picLocks noChangeAspect="1"/>
          </p:cNvPicPr>
          <p:nvPr/>
        </p:nvPicPr>
        <p:blipFill>
          <a:blip r:embed="rId13"/>
          <a:stretch>
            <a:fillRect/>
          </a:stretch>
        </p:blipFill>
        <p:spPr>
          <a:xfrm>
            <a:off x="5137099" y="6137453"/>
            <a:ext cx="247802" cy="161849"/>
          </a:xfrm>
          <a:prstGeom prst="rect">
            <a:avLst/>
          </a:prstGeom>
        </p:spPr>
      </p:pic>
      <p:sp>
        <p:nvSpPr>
          <p:cNvPr id="36" name="Text 21"/>
          <p:cNvSpPr/>
          <p:nvPr/>
        </p:nvSpPr>
        <p:spPr>
          <a:xfrm>
            <a:off x="5137099" y="6137453"/>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36366"/>
                </a:solidFill>
                <a:latin typeface="Noto Sans JP" pitchFamily="34" charset="0"/>
                <a:ea typeface="Noto Sans JP" pitchFamily="34" charset="-122"/>
                <a:cs typeface="Noto Sans JP" pitchFamily="34" charset="-120"/>
              </a:rPr>
              <a:t>[33]</a:t>
            </a:r>
            <a:endParaRPr lang="en-US" sz="800" dirty="0"/>
          </a:p>
        </p:txBody>
      </p:sp>
      <p:sp>
        <p:nvSpPr>
          <p:cNvPr id="37" name="Shape 22"/>
          <p:cNvSpPr/>
          <p:nvPr/>
        </p:nvSpPr>
        <p:spPr>
          <a:xfrm>
            <a:off x="8102498" y="4018788"/>
            <a:ext cx="3638398" cy="2486254"/>
          </a:xfrm>
          <a:prstGeom prst="roundRect">
            <a:avLst>
              <a:gd name="adj" fmla="val 1691"/>
            </a:avLst>
          </a:prstGeom>
          <a:solidFill>
            <a:srgbClr val="FFFFFF"/>
          </a:solidFill>
          <a:ln w="12700">
            <a:solidFill>
              <a:srgbClr val="E5E5E5"/>
            </a:solidFill>
            <a:prstDash val="solid"/>
          </a:ln>
        </p:spPr>
      </p:sp>
      <p:sp>
        <p:nvSpPr>
          <p:cNvPr id="38" name="Shape 23"/>
          <p:cNvSpPr/>
          <p:nvPr/>
        </p:nvSpPr>
        <p:spPr>
          <a:xfrm>
            <a:off x="8302752" y="4599432"/>
            <a:ext cx="3238805" cy="9144"/>
          </a:xfrm>
          <a:prstGeom prst="rect">
            <a:avLst/>
          </a:prstGeom>
          <a:solidFill>
            <a:srgbClr val="F0F0F0"/>
          </a:solidFill>
          <a:ln w="12700">
            <a:solidFill>
              <a:srgbClr val="F0F0F0">
                <a:alpha val="0"/>
              </a:srgbClr>
            </a:solidFill>
            <a:prstDash val="solid"/>
          </a:ln>
        </p:spPr>
      </p:sp>
      <p:sp>
        <p:nvSpPr>
          <p:cNvPr id="39" name="Shape 24"/>
          <p:cNvSpPr/>
          <p:nvPr/>
        </p:nvSpPr>
        <p:spPr>
          <a:xfrm>
            <a:off x="8302752" y="4218127"/>
            <a:ext cx="304495" cy="304495"/>
          </a:xfrm>
          <a:prstGeom prst="roundRect">
            <a:avLst>
              <a:gd name="adj" fmla="val 75075"/>
            </a:avLst>
          </a:prstGeom>
          <a:solidFill>
            <a:srgbClr val="FF9500"/>
          </a:solidFill>
          <a:ln w="12700">
            <a:solidFill>
              <a:srgbClr val="FFFFFF">
                <a:alpha val="0"/>
              </a:srgbClr>
            </a:solidFill>
            <a:prstDash val="solid"/>
          </a:ln>
        </p:spPr>
      </p:sp>
      <p:pic>
        <p:nvPicPr>
          <p:cNvPr id="40" name="Image 13" descr="preencoded.png">    </p:cNvPr>
          <p:cNvPicPr>
            <a:picLocks noChangeAspect="1"/>
          </p:cNvPicPr>
          <p:nvPr/>
        </p:nvPicPr>
        <p:blipFill>
          <a:blip r:embed="rId14"/>
          <a:srcRect l="0" r="0" t="0" b="0"/>
          <a:stretch/>
        </p:blipFill>
        <p:spPr>
          <a:xfrm>
            <a:off x="8388706" y="4304081"/>
            <a:ext cx="133502" cy="133502"/>
          </a:xfrm>
          <a:prstGeom prst="rect">
            <a:avLst/>
          </a:prstGeom>
        </p:spPr>
      </p:pic>
      <p:sp>
        <p:nvSpPr>
          <p:cNvPr id="41" name="Text 25"/>
          <p:cNvSpPr txBox="1"/>
          <p:nvPr/>
        </p:nvSpPr>
        <p:spPr>
          <a:xfrm>
            <a:off x="8702345" y="4256532"/>
            <a:ext cx="1163117"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メモリ・最適化</a:t>
            </a:r>
            <a:endParaRPr lang="en-US" sz="1200" dirty="0"/>
          </a:p>
        </p:txBody>
      </p:sp>
      <p:pic>
        <p:nvPicPr>
          <p:cNvPr id="42" name="Image 14" descr="preencoded.png">    </p:cNvPr>
          <p:cNvPicPr>
            <a:picLocks noChangeAspect="1"/>
          </p:cNvPicPr>
          <p:nvPr/>
        </p:nvPicPr>
        <p:blipFill>
          <a:blip r:embed="rId15"/>
          <a:srcRect l="0" r="0" t="0" b="0"/>
          <a:stretch/>
        </p:blipFill>
        <p:spPr>
          <a:xfrm>
            <a:off x="8302752" y="4783226"/>
            <a:ext cx="95098" cy="95098"/>
          </a:xfrm>
          <a:prstGeom prst="rect">
            <a:avLst/>
          </a:prstGeom>
        </p:spPr>
      </p:pic>
      <p:sp>
        <p:nvSpPr>
          <p:cNvPr id="43" name="Text 26"/>
          <p:cNvSpPr txBox="1"/>
          <p:nvPr/>
        </p:nvSpPr>
        <p:spPr>
          <a:xfrm>
            <a:off x="8397850" y="4909414"/>
            <a:ext cx="3219602" cy="372161"/>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長文はKVキャッシュが支配</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コンテキスト長が増えるとKVメモリが急増する。 </a:t>
            </a:r>
            <a:endParaRPr lang="en-US" sz="900" dirty="0"/>
          </a:p>
        </p:txBody>
      </p:sp>
      <p:pic>
        <p:nvPicPr>
          <p:cNvPr id="44" name="Image 15" descr="preencoded.png">    </p:cNvPr>
          <p:cNvPicPr>
            <a:picLocks noChangeAspect="1"/>
          </p:cNvPicPr>
          <p:nvPr/>
        </p:nvPicPr>
        <p:blipFill>
          <a:blip r:embed="rId16"/>
          <a:srcRect l="0" r="0" t="0" b="0"/>
          <a:stretch/>
        </p:blipFill>
        <p:spPr>
          <a:xfrm>
            <a:off x="8302752" y="5435194"/>
            <a:ext cx="95098" cy="95098"/>
          </a:xfrm>
          <a:prstGeom prst="rect">
            <a:avLst/>
          </a:prstGeom>
        </p:spPr>
      </p:pic>
      <p:sp>
        <p:nvSpPr>
          <p:cNvPr id="45" name="Text 27"/>
          <p:cNvSpPr txBox="1"/>
          <p:nvPr/>
        </p:nvSpPr>
        <p:spPr>
          <a:xfrm>
            <a:off x="8397850" y="5561381"/>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設計上の必須要件</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コンテキスト設計に加え、KV量子化(FP8/INT4)やKV再利用(Reuse)の併用を前提に見積もる。 </a:t>
            </a:r>
            <a:endParaRPr lang="en-US" sz="900" dirty="0"/>
          </a:p>
        </p:txBody>
      </p:sp>
      <p:pic>
        <p:nvPicPr>
          <p:cNvPr id="46" name="Image 16" descr="preencoded.png">    </p:cNvPr>
          <p:cNvPicPr>
            <a:picLocks noChangeAspect="1"/>
          </p:cNvPicPr>
          <p:nvPr/>
        </p:nvPicPr>
        <p:blipFill>
          <a:blip r:embed="rId17"/>
          <a:stretch>
            <a:fillRect/>
          </a:stretch>
        </p:blipFill>
        <p:spPr>
          <a:xfrm>
            <a:off x="0" y="6476695"/>
            <a:ext cx="12191695" cy="381305"/>
          </a:xfrm>
          <a:prstGeom prst="rect">
            <a:avLst/>
          </a:prstGeom>
        </p:spPr>
      </p:pic>
      <p:sp>
        <p:nvSpPr>
          <p:cNvPr id="47" name="Text 28"/>
          <p:cNvSpPr/>
          <p:nvPr/>
        </p:nvSpPr>
        <p:spPr>
          <a:xfrm>
            <a:off x="0" y="6476695"/>
            <a:ext cx="12192610" cy="381305"/>
          </a:xfrm>
          <a:prstGeom prst="rect">
            <a:avLst/>
          </a:prstGeom>
          <a:solidFill>
            <a:srgbClr val="FFFFFF">
              <a:alpha val="0"/>
            </a:srgbClr>
          </a:solidFill>
          <a:ln w="12700">
            <a:solidFill>
              <a:srgbClr val="E5E5E5"/>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20 | ローカルAI 技術調査レポート</a:t>
            </a:r>
            <a:endParaRPr lang="en-US" sz="900" dirty="0"/>
          </a:p>
        </p:txBody>
      </p:sp>
      <p:pic>
        <p:nvPicPr>
          <p:cNvPr id="48" name="Image 17" descr="preencoded.png">    </p:cNvPr>
          <p:cNvPicPr>
            <a:picLocks noChangeAspect="1"/>
          </p:cNvPicPr>
          <p:nvPr/>
        </p:nvPicPr>
        <p:blipFill>
          <a:blip r:embed="rId18"/>
          <a:stretch>
            <a:fillRect/>
          </a:stretch>
        </p:blipFill>
        <p:spPr>
          <a:xfrm>
            <a:off x="1398118" y="2295144"/>
            <a:ext cx="457200" cy="457200"/>
          </a:xfrm>
          <a:prstGeom prst="rect">
            <a:avLst/>
          </a:prstGeom>
        </p:spPr>
      </p:pic>
      <p:sp>
        <p:nvSpPr>
          <p:cNvPr id="49" name="Text 29"/>
          <p:cNvSpPr/>
          <p:nvPr/>
        </p:nvSpPr>
        <p:spPr>
          <a:xfrm>
            <a:off x="1398118" y="229514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1</a:t>
            </a:r>
            <a:endParaRPr lang="en-US" sz="1500" dirty="0"/>
          </a:p>
        </p:txBody>
      </p:sp>
      <p:sp>
        <p:nvSpPr>
          <p:cNvPr id="50" name="Text 30"/>
          <p:cNvSpPr txBox="1"/>
          <p:nvPr/>
        </p:nvSpPr>
        <p:spPr>
          <a:xfrm>
            <a:off x="1322222" y="2829154"/>
            <a:ext cx="609905"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必要品質</a:t>
            </a:r>
            <a:endParaRPr lang="en-US" sz="1000" dirty="0"/>
          </a:p>
        </p:txBody>
      </p:sp>
      <p:sp>
        <p:nvSpPr>
          <p:cNvPr id="51" name="Text 31"/>
          <p:cNvSpPr txBox="1"/>
          <p:nvPr/>
        </p:nvSpPr>
        <p:spPr>
          <a:xfrm>
            <a:off x="1026871" y="3105302"/>
            <a:ext cx="1200607" cy="409651"/>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タスク難易度でサイズ決定</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(例: 70B vs 8B)</a:t>
            </a:r>
            <a:endParaRPr lang="en-US" sz="800" dirty="0"/>
          </a:p>
        </p:txBody>
      </p:sp>
      <p:pic>
        <p:nvPicPr>
          <p:cNvPr id="52" name="Image 18" descr="preencoded.png">    </p:cNvPr>
          <p:cNvPicPr>
            <a:picLocks noChangeAspect="1"/>
          </p:cNvPicPr>
          <p:nvPr/>
        </p:nvPicPr>
        <p:blipFill>
          <a:blip r:embed="rId19"/>
          <a:stretch>
            <a:fillRect/>
          </a:stretch>
        </p:blipFill>
        <p:spPr>
          <a:xfrm>
            <a:off x="3632911" y="2363724"/>
            <a:ext cx="457200" cy="457200"/>
          </a:xfrm>
          <a:prstGeom prst="rect">
            <a:avLst/>
          </a:prstGeom>
        </p:spPr>
      </p:pic>
      <p:sp>
        <p:nvSpPr>
          <p:cNvPr id="53" name="Text 32"/>
          <p:cNvSpPr/>
          <p:nvPr/>
        </p:nvSpPr>
        <p:spPr>
          <a:xfrm>
            <a:off x="3632911" y="236372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2</a:t>
            </a:r>
            <a:endParaRPr lang="en-US" sz="1500" dirty="0"/>
          </a:p>
        </p:txBody>
      </p:sp>
      <p:sp>
        <p:nvSpPr>
          <p:cNvPr id="54" name="Text 33"/>
          <p:cNvSpPr txBox="1"/>
          <p:nvPr/>
        </p:nvSpPr>
        <p:spPr>
          <a:xfrm>
            <a:off x="3357677" y="2896819"/>
            <a:ext cx="1010412"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許容レイテンシ</a:t>
            </a:r>
            <a:endParaRPr lang="en-US" sz="1000" dirty="0"/>
          </a:p>
        </p:txBody>
      </p:sp>
      <p:sp>
        <p:nvSpPr>
          <p:cNvPr id="55" name="Text 34"/>
          <p:cNvSpPr txBox="1"/>
          <p:nvPr/>
        </p:nvSpPr>
        <p:spPr>
          <a:xfrm>
            <a:off x="3415284" y="3172968"/>
            <a:ext cx="896112"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リアルタイム性か</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バッチ処理か</a:t>
            </a:r>
            <a:endParaRPr lang="en-US" sz="800" dirty="0"/>
          </a:p>
        </p:txBody>
      </p:sp>
      <p:pic>
        <p:nvPicPr>
          <p:cNvPr id="56" name="Image 19" descr="preencoded.png">    </p:cNvPr>
          <p:cNvPicPr>
            <a:picLocks noChangeAspect="1"/>
          </p:cNvPicPr>
          <p:nvPr/>
        </p:nvPicPr>
        <p:blipFill>
          <a:blip r:embed="rId20"/>
          <a:stretch>
            <a:fillRect/>
          </a:stretch>
        </p:blipFill>
        <p:spPr>
          <a:xfrm>
            <a:off x="5867705" y="2363724"/>
            <a:ext cx="457200" cy="457200"/>
          </a:xfrm>
          <a:prstGeom prst="rect">
            <a:avLst/>
          </a:prstGeom>
        </p:spPr>
      </p:pic>
      <p:sp>
        <p:nvSpPr>
          <p:cNvPr id="57" name="Text 35"/>
          <p:cNvSpPr/>
          <p:nvPr/>
        </p:nvSpPr>
        <p:spPr>
          <a:xfrm>
            <a:off x="5867705" y="236372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3</a:t>
            </a:r>
            <a:endParaRPr lang="en-US" sz="1500" dirty="0"/>
          </a:p>
        </p:txBody>
      </p:sp>
      <p:sp>
        <p:nvSpPr>
          <p:cNvPr id="58" name="Text 36"/>
          <p:cNvSpPr txBox="1"/>
          <p:nvPr/>
        </p:nvSpPr>
        <p:spPr>
          <a:xfrm>
            <a:off x="5724144" y="2896819"/>
            <a:ext cx="743407"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許容メモリ</a:t>
            </a:r>
            <a:endParaRPr lang="en-US" sz="1000" dirty="0"/>
          </a:p>
        </p:txBody>
      </p:sp>
      <p:sp>
        <p:nvSpPr>
          <p:cNvPr id="59" name="Text 37"/>
          <p:cNvSpPr txBox="1"/>
          <p:nvPr/>
        </p:nvSpPr>
        <p:spPr>
          <a:xfrm>
            <a:off x="5540350" y="3172968"/>
            <a:ext cx="1114654"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4bit量子化前提で</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VRAM/RAMに収まるか</a:t>
            </a:r>
            <a:endParaRPr lang="en-US" sz="800" dirty="0"/>
          </a:p>
        </p:txBody>
      </p:sp>
      <p:pic>
        <p:nvPicPr>
          <p:cNvPr id="60" name="Image 20" descr="preencoded.png">    </p:cNvPr>
          <p:cNvPicPr>
            <a:picLocks noChangeAspect="1"/>
          </p:cNvPicPr>
          <p:nvPr/>
        </p:nvPicPr>
        <p:blipFill>
          <a:blip r:embed="rId21"/>
          <a:stretch>
            <a:fillRect/>
          </a:stretch>
        </p:blipFill>
        <p:spPr>
          <a:xfrm>
            <a:off x="8101584" y="2363724"/>
            <a:ext cx="457200" cy="457200"/>
          </a:xfrm>
          <a:prstGeom prst="rect">
            <a:avLst/>
          </a:prstGeom>
        </p:spPr>
      </p:pic>
      <p:sp>
        <p:nvSpPr>
          <p:cNvPr id="61" name="Text 38"/>
          <p:cNvSpPr/>
          <p:nvPr/>
        </p:nvSpPr>
        <p:spPr>
          <a:xfrm>
            <a:off x="8101584" y="236372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4</a:t>
            </a:r>
            <a:endParaRPr lang="en-US" sz="1500" dirty="0"/>
          </a:p>
        </p:txBody>
      </p:sp>
      <p:sp>
        <p:nvSpPr>
          <p:cNvPr id="62" name="Text 39"/>
          <p:cNvSpPr txBox="1"/>
          <p:nvPr/>
        </p:nvSpPr>
        <p:spPr>
          <a:xfrm>
            <a:off x="8025689" y="2896819"/>
            <a:ext cx="609905"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形式選定</a:t>
            </a:r>
            <a:endParaRPr lang="en-US" sz="1000" dirty="0"/>
          </a:p>
        </p:txBody>
      </p:sp>
      <p:sp>
        <p:nvSpPr>
          <p:cNvPr id="63" name="Text 40"/>
          <p:cNvSpPr txBox="1"/>
          <p:nvPr/>
        </p:nvSpPr>
        <p:spPr>
          <a:xfrm>
            <a:off x="7818120" y="3172968"/>
            <a:ext cx="1028700"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GGUF or GPTQ/AWQ</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要件先行で決定</a:t>
            </a:r>
            <a:endParaRPr lang="en-US" sz="800" dirty="0"/>
          </a:p>
        </p:txBody>
      </p:sp>
      <p:pic>
        <p:nvPicPr>
          <p:cNvPr id="64" name="Image 21" descr="preencoded.png">    </p:cNvPr>
          <p:cNvPicPr>
            <a:picLocks noChangeAspect="1"/>
          </p:cNvPicPr>
          <p:nvPr/>
        </p:nvPicPr>
        <p:blipFill>
          <a:blip r:embed="rId22"/>
          <a:stretch>
            <a:fillRect/>
          </a:stretch>
        </p:blipFill>
        <p:spPr>
          <a:xfrm>
            <a:off x="10336378" y="2363724"/>
            <a:ext cx="457200" cy="457200"/>
          </a:xfrm>
          <a:prstGeom prst="rect">
            <a:avLst/>
          </a:prstGeom>
        </p:spPr>
      </p:pic>
      <p:sp>
        <p:nvSpPr>
          <p:cNvPr id="65" name="Text 41"/>
          <p:cNvSpPr/>
          <p:nvPr/>
        </p:nvSpPr>
        <p:spPr>
          <a:xfrm>
            <a:off x="10336378" y="236372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5</a:t>
            </a:r>
            <a:endParaRPr lang="en-US" sz="1500" dirty="0"/>
          </a:p>
        </p:txBody>
      </p:sp>
      <p:sp>
        <p:nvSpPr>
          <p:cNvPr id="66" name="Text 42"/>
          <p:cNvSpPr txBox="1"/>
          <p:nvPr/>
        </p:nvSpPr>
        <p:spPr>
          <a:xfrm>
            <a:off x="10194646" y="2896819"/>
            <a:ext cx="743407"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ランタイム</a:t>
            </a:r>
            <a:endParaRPr lang="en-US" sz="1000" dirty="0"/>
          </a:p>
        </p:txBody>
      </p:sp>
      <p:sp>
        <p:nvSpPr>
          <p:cNvPr id="67" name="Text 43"/>
          <p:cNvSpPr txBox="1"/>
          <p:nvPr/>
        </p:nvSpPr>
        <p:spPr>
          <a:xfrm>
            <a:off x="10012680" y="3172968"/>
            <a:ext cx="1105510"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形式に合うものを選択</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(llama.cpp / vLLM等)</a:t>
            </a:r>
            <a:endParaRPr lang="en-US" sz="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304495"/>
            <a:ext cx="304495" cy="304495"/>
          </a:xfrm>
          <a:prstGeom prst="rect">
            <a:avLst/>
          </a:prstGeom>
        </p:spPr>
      </p:pic>
      <p:sp>
        <p:nvSpPr>
          <p:cNvPr id="7" name="Text 4"/>
          <p:cNvSpPr txBox="1"/>
          <p:nvPr/>
        </p:nvSpPr>
        <p:spPr>
          <a:xfrm>
            <a:off x="914400" y="228600"/>
            <a:ext cx="6581851"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VLM/LMM 概要（画像理解・マルチモーダル）</a:t>
            </a:r>
            <a:endParaRPr lang="en-US" sz="2400" dirty="0"/>
          </a:p>
        </p:txBody>
      </p:sp>
      <p:sp>
        <p:nvSpPr>
          <p:cNvPr id="8" name="Text 5"/>
          <p:cNvSpPr txBox="1"/>
          <p:nvPr/>
        </p:nvSpPr>
        <p:spPr>
          <a:xfrm>
            <a:off x="9682582" y="328270"/>
            <a:ext cx="2221992"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カテゴリ別モデルカタログ</a:t>
            </a:r>
            <a:endParaRPr lang="en-US" sz="1300" dirty="0"/>
          </a:p>
        </p:txBody>
      </p:sp>
      <p:pic>
        <p:nvPicPr>
          <p:cNvPr id="9" name="Image 1" descr="preencoded.png">    </p:cNvPr>
          <p:cNvPicPr>
            <a:picLocks noChangeAspect="1"/>
          </p:cNvPicPr>
          <p:nvPr/>
        </p:nvPicPr>
        <p:blipFill>
          <a:blip r:embed="rId2"/>
          <a:srcRect l="-11" r="-11" t="0" b="0"/>
          <a:stretch/>
        </p:blipFill>
        <p:spPr>
          <a:xfrm>
            <a:off x="457200" y="1228954"/>
            <a:ext cx="11277295" cy="967435"/>
          </a:xfrm>
          <a:prstGeom prst="rect">
            <a:avLst/>
          </a:prstGeom>
        </p:spPr>
      </p:pic>
      <p:sp>
        <p:nvSpPr>
          <p:cNvPr id="10" name="Text 6"/>
          <p:cNvSpPr txBox="1"/>
          <p:nvPr/>
        </p:nvSpPr>
        <p:spPr>
          <a:xfrm>
            <a:off x="743407" y="1419149"/>
            <a:ext cx="10842041" cy="590702"/>
          </a:xfrm>
          <a:prstGeom prst="rect">
            <a:avLst/>
          </a:prstGeom>
          <a:noFill/>
          <a:ln/>
        </p:spPr>
        <p:txBody>
          <a:bodyPr wrap="square" lIns="0" tIns="0" rIns="0" bIns="0" rtlCol="0" anchor="t"/>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 結論：ローカル運用の現実ラインは</a:t>
            </a:r>
            <a:pPr algn="l" indent="0" marL="0">
              <a:buNone/>
            </a:pPr>
            <a:r>
              <a:rPr lang="en-US" sz="1600" b="1" dirty="0">
                <a:solidFill>
                  <a:srgbClr val="2563EB"/>
                </a:solidFill>
                <a:latin typeface="Noto Sans JP" pitchFamily="34" charset="0"/>
                <a:ea typeface="Noto Sans JP" pitchFamily="34" charset="-122"/>
                <a:cs typeface="Noto Sans JP" pitchFamily="34" charset="-120"/>
              </a:rPr>
              <a:t>2B/7B級</a:t>
            </a:r>
            <a:pPr algn="l" indent="0" marL="0">
              <a:buNone/>
            </a:pPr>
            <a:r>
              <a:rPr lang="en-US" sz="1600" b="1" dirty="0">
                <a:solidFill>
                  <a:srgbClr val="1D1D1F"/>
                </a:solidFill>
                <a:latin typeface="Noto Sans JP" pitchFamily="34" charset="0"/>
                <a:ea typeface="Noto Sans JP" pitchFamily="34" charset="-122"/>
                <a:cs typeface="Noto Sans JP" pitchFamily="34" charset="-120"/>
              </a:rPr>
              <a:t>が中心。 </a:t>
            </a:r>
            <a:pPr algn="l" indent="0" marL="0">
              <a:buNone/>
            </a:pPr>
            <a:endParaRPr lang="en-US" sz="1600" dirty="0"/>
          </a:p>
          <a:p>
            <a:pPr algn="l" indent="0" marL="0">
              <a:buNone/>
            </a:pPr>
            <a:r>
              <a:rPr lang="en-US" sz="1600" b="1" dirty="0">
                <a:solidFill>
                  <a:srgbClr val="1D1D1F"/>
                </a:solidFill>
                <a:latin typeface="Noto Sans JP" pitchFamily="34" charset="0"/>
                <a:ea typeface="Noto Sans JP" pitchFamily="34" charset="-122"/>
                <a:cs typeface="Noto Sans JP" pitchFamily="34" charset="-120"/>
              </a:rPr>
              <a:t> 画像トークン化の前処理依存が強く、ランタイムの明示サポートが重要です。 </a:t>
            </a:r>
            <a:endParaRPr lang="en-US" sz="1600" dirty="0"/>
          </a:p>
        </p:txBody>
      </p:sp>
      <p:sp>
        <p:nvSpPr>
          <p:cNvPr id="11" name="Shape 7"/>
          <p:cNvSpPr/>
          <p:nvPr/>
        </p:nvSpPr>
        <p:spPr>
          <a:xfrm>
            <a:off x="457200" y="2424989"/>
            <a:ext cx="5524805" cy="3800246"/>
          </a:xfrm>
          <a:prstGeom prst="roundRect">
            <a:avLst>
              <a:gd name="adj" fmla="val 724"/>
            </a:avLst>
          </a:prstGeom>
          <a:solidFill>
            <a:srgbClr val="FFFFFF"/>
          </a:solidFill>
          <a:ln w="12700">
            <a:solidFill>
              <a:srgbClr val="E5E5E5"/>
            </a:solidFill>
            <a:prstDash val="solid"/>
          </a:ln>
        </p:spPr>
      </p:sp>
      <p:sp>
        <p:nvSpPr>
          <p:cNvPr id="12" name="Shape 8"/>
          <p:cNvSpPr/>
          <p:nvPr/>
        </p:nvSpPr>
        <p:spPr>
          <a:xfrm>
            <a:off x="657454" y="2977286"/>
            <a:ext cx="51242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842" b="-842"/>
          <a:stretch/>
        </p:blipFill>
        <p:spPr>
          <a:xfrm>
            <a:off x="657454" y="2668219"/>
            <a:ext cx="190195" cy="171907"/>
          </a:xfrm>
          <a:prstGeom prst="rect">
            <a:avLst/>
          </a:prstGeom>
        </p:spPr>
      </p:pic>
      <p:sp>
        <p:nvSpPr>
          <p:cNvPr id="14" name="Text 9"/>
          <p:cNvSpPr txBox="1"/>
          <p:nvPr/>
        </p:nvSpPr>
        <p:spPr>
          <a:xfrm>
            <a:off x="942746" y="2625242"/>
            <a:ext cx="1429207"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代表モデルと特徴</a:t>
            </a:r>
            <a:endParaRPr lang="en-US" sz="1300" dirty="0"/>
          </a:p>
        </p:txBody>
      </p:sp>
      <p:sp>
        <p:nvSpPr>
          <p:cNvPr id="15" name="Shape 10"/>
          <p:cNvSpPr/>
          <p:nvPr/>
        </p:nvSpPr>
        <p:spPr>
          <a:xfrm>
            <a:off x="657454" y="3854196"/>
            <a:ext cx="5124298" cy="9144"/>
          </a:xfrm>
          <a:prstGeom prst="rect">
            <a:avLst/>
          </a:prstGeom>
          <a:solidFill>
            <a:srgbClr val="F0F0F0"/>
          </a:solidFill>
          <a:ln w="12700">
            <a:solidFill>
              <a:srgbClr val="F0F0F0">
                <a:alpha val="0"/>
              </a:srgbClr>
            </a:solidFill>
            <a:prstDash val="solid"/>
          </a:ln>
        </p:spPr>
      </p:sp>
      <p:pic>
        <p:nvPicPr>
          <p:cNvPr id="16" name="Image 3" descr="preencoded.png">    </p:cNvPr>
          <p:cNvPicPr>
            <a:picLocks noChangeAspect="1"/>
          </p:cNvPicPr>
          <p:nvPr/>
        </p:nvPicPr>
        <p:blipFill>
          <a:blip r:embed="rId4"/>
          <a:srcRect l="-7192" r="-7192" t="0" b="0"/>
          <a:stretch/>
        </p:blipFill>
        <p:spPr>
          <a:xfrm>
            <a:off x="657454" y="3158338"/>
            <a:ext cx="152705" cy="133502"/>
          </a:xfrm>
          <a:prstGeom prst="rect">
            <a:avLst/>
          </a:prstGeom>
        </p:spPr>
      </p:pic>
      <p:sp>
        <p:nvSpPr>
          <p:cNvPr id="17" name="Text 11"/>
          <p:cNvSpPr txBox="1"/>
          <p:nvPr/>
        </p:nvSpPr>
        <p:spPr>
          <a:xfrm>
            <a:off x="923544" y="3110789"/>
            <a:ext cx="1958645"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Qwen2-VL (2B/7B/72B)</a:t>
            </a:r>
            <a:endParaRPr lang="en-US" sz="1200" dirty="0"/>
          </a:p>
        </p:txBody>
      </p:sp>
      <p:pic>
        <p:nvPicPr>
          <p:cNvPr id="18" name="Image 4" descr="preencoded.png">    </p:cNvPr>
          <p:cNvPicPr>
            <a:picLocks noChangeAspect="1"/>
          </p:cNvPicPr>
          <p:nvPr/>
        </p:nvPicPr>
        <p:blipFill>
          <a:blip r:embed="rId5"/>
          <a:stretch>
            <a:fillRect/>
          </a:stretch>
        </p:blipFill>
        <p:spPr>
          <a:xfrm>
            <a:off x="2753258" y="3127248"/>
            <a:ext cx="286207" cy="200254"/>
          </a:xfrm>
          <a:prstGeom prst="rect">
            <a:avLst/>
          </a:prstGeom>
        </p:spPr>
      </p:pic>
      <p:sp>
        <p:nvSpPr>
          <p:cNvPr id="19" name="Text 12"/>
          <p:cNvSpPr/>
          <p:nvPr/>
        </p:nvSpPr>
        <p:spPr>
          <a:xfrm>
            <a:off x="2753258" y="3127248"/>
            <a:ext cx="286207"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[42]</a:t>
            </a:r>
            <a:endParaRPr lang="en-US" sz="800" dirty="0"/>
          </a:p>
        </p:txBody>
      </p:sp>
      <p:sp>
        <p:nvSpPr>
          <p:cNvPr id="20" name="Text 13"/>
          <p:cNvSpPr txBox="1"/>
          <p:nvPr/>
        </p:nvSpPr>
        <p:spPr>
          <a:xfrm>
            <a:off x="923544" y="3377794"/>
            <a:ext cx="4934102" cy="400507"/>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ローカル現実ラインの主力。2B/7Bが実用的。72Bは上位ハード（96GB+）前提。</a:t>
            </a:r>
            <a:endParaRPr lang="en-US" sz="1000" dirty="0"/>
          </a:p>
        </p:txBody>
      </p:sp>
      <p:sp>
        <p:nvSpPr>
          <p:cNvPr id="21" name="Shape 14"/>
          <p:cNvSpPr/>
          <p:nvPr/>
        </p:nvSpPr>
        <p:spPr>
          <a:xfrm>
            <a:off x="657454" y="4520794"/>
            <a:ext cx="5124298" cy="9144"/>
          </a:xfrm>
          <a:prstGeom prst="rect">
            <a:avLst/>
          </a:prstGeom>
          <a:solidFill>
            <a:srgbClr val="F0F0F0"/>
          </a:solidFill>
          <a:ln w="12700">
            <a:solidFill>
              <a:srgbClr val="F0F0F0">
                <a:alpha val="0"/>
              </a:srgbClr>
            </a:solidFill>
            <a:prstDash val="solid"/>
          </a:ln>
        </p:spPr>
      </p:sp>
      <p:pic>
        <p:nvPicPr>
          <p:cNvPr id="22" name="Image 5" descr="preencoded.png">    </p:cNvPr>
          <p:cNvPicPr>
            <a:picLocks noChangeAspect="1"/>
          </p:cNvPicPr>
          <p:nvPr/>
        </p:nvPicPr>
        <p:blipFill>
          <a:blip r:embed="rId6"/>
          <a:srcRect l="-7192" r="-7192" t="0" b="0"/>
          <a:stretch/>
        </p:blipFill>
        <p:spPr>
          <a:xfrm>
            <a:off x="657454" y="4025189"/>
            <a:ext cx="152705" cy="133502"/>
          </a:xfrm>
          <a:prstGeom prst="rect">
            <a:avLst/>
          </a:prstGeom>
        </p:spPr>
      </p:pic>
      <p:sp>
        <p:nvSpPr>
          <p:cNvPr id="23" name="Text 15"/>
          <p:cNvSpPr txBox="1"/>
          <p:nvPr/>
        </p:nvSpPr>
        <p:spPr>
          <a:xfrm>
            <a:off x="923544" y="3977640"/>
            <a:ext cx="1700784"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Phi-3-Vision (128K)</a:t>
            </a:r>
            <a:endParaRPr lang="en-US" sz="1200" dirty="0"/>
          </a:p>
        </p:txBody>
      </p:sp>
      <p:pic>
        <p:nvPicPr>
          <p:cNvPr id="24" name="Image 6" descr="preencoded.png">    </p:cNvPr>
          <p:cNvPicPr>
            <a:picLocks noChangeAspect="1"/>
          </p:cNvPicPr>
          <p:nvPr/>
        </p:nvPicPr>
        <p:blipFill>
          <a:blip r:embed="rId7"/>
          <a:stretch>
            <a:fillRect/>
          </a:stretch>
        </p:blipFill>
        <p:spPr>
          <a:xfrm>
            <a:off x="2480767" y="3994099"/>
            <a:ext cx="286207" cy="200254"/>
          </a:xfrm>
          <a:prstGeom prst="rect">
            <a:avLst/>
          </a:prstGeom>
        </p:spPr>
      </p:pic>
      <p:sp>
        <p:nvSpPr>
          <p:cNvPr id="25" name="Text 16"/>
          <p:cNvSpPr/>
          <p:nvPr/>
        </p:nvSpPr>
        <p:spPr>
          <a:xfrm>
            <a:off x="2480767" y="3994099"/>
            <a:ext cx="286207"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[43]</a:t>
            </a:r>
            <a:endParaRPr lang="en-US" sz="800" dirty="0"/>
          </a:p>
        </p:txBody>
      </p:sp>
      <p:sp>
        <p:nvSpPr>
          <p:cNvPr id="26" name="Text 17"/>
          <p:cNvSpPr txBox="1"/>
          <p:nvPr/>
        </p:nvSpPr>
        <p:spPr>
          <a:xfrm>
            <a:off x="923544" y="4244645"/>
            <a:ext cx="5048402" cy="200254"/>
          </a:xfrm>
          <a:prstGeom prst="rect">
            <a:avLst/>
          </a:prstGeom>
          <a:noFill/>
          <a:ln/>
        </p:spPr>
        <p:txBody>
          <a:bodyPr wrap="square" lIns="0" tIns="0" rIns="0" bIns="0" rtlCol="0" anchor="ctr"/>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軽量マルチモーダル＋長文対応を標榜。テキスト重視の画像理解に適正。</a:t>
            </a:r>
            <a:endParaRPr lang="en-US" sz="1000" dirty="0"/>
          </a:p>
        </p:txBody>
      </p:sp>
      <p:sp>
        <p:nvSpPr>
          <p:cNvPr id="27" name="Shape 18"/>
          <p:cNvSpPr/>
          <p:nvPr/>
        </p:nvSpPr>
        <p:spPr>
          <a:xfrm>
            <a:off x="657454" y="5187391"/>
            <a:ext cx="5124298" cy="9144"/>
          </a:xfrm>
          <a:prstGeom prst="rect">
            <a:avLst/>
          </a:prstGeom>
          <a:solidFill>
            <a:srgbClr val="F0F0F0"/>
          </a:solidFill>
          <a:ln w="12700">
            <a:solidFill>
              <a:srgbClr val="F0F0F0">
                <a:alpha val="0"/>
              </a:srgbClr>
            </a:solidFill>
            <a:prstDash val="solid"/>
          </a:ln>
        </p:spPr>
      </p:sp>
      <p:pic>
        <p:nvPicPr>
          <p:cNvPr id="28" name="Image 7" descr="preencoded.png">    </p:cNvPr>
          <p:cNvPicPr>
            <a:picLocks noChangeAspect="1"/>
          </p:cNvPicPr>
          <p:nvPr/>
        </p:nvPicPr>
        <p:blipFill>
          <a:blip r:embed="rId8"/>
          <a:srcRect l="-7192" r="-7192" t="0" b="0"/>
          <a:stretch/>
        </p:blipFill>
        <p:spPr>
          <a:xfrm>
            <a:off x="657454" y="4691786"/>
            <a:ext cx="152705" cy="133502"/>
          </a:xfrm>
          <a:prstGeom prst="rect">
            <a:avLst/>
          </a:prstGeom>
        </p:spPr>
      </p:pic>
      <p:sp>
        <p:nvSpPr>
          <p:cNvPr id="29" name="Text 19"/>
          <p:cNvSpPr txBox="1"/>
          <p:nvPr/>
        </p:nvSpPr>
        <p:spPr>
          <a:xfrm>
            <a:off x="923544" y="4644238"/>
            <a:ext cx="1463040"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InternVL2 (4B等)</a:t>
            </a:r>
            <a:endParaRPr lang="en-US" sz="1200" dirty="0"/>
          </a:p>
        </p:txBody>
      </p:sp>
      <p:pic>
        <p:nvPicPr>
          <p:cNvPr id="30" name="Image 8" descr="preencoded.png">    </p:cNvPr>
          <p:cNvPicPr>
            <a:picLocks noChangeAspect="1"/>
          </p:cNvPicPr>
          <p:nvPr/>
        </p:nvPicPr>
        <p:blipFill>
          <a:blip r:embed="rId9"/>
          <a:stretch>
            <a:fillRect/>
          </a:stretch>
        </p:blipFill>
        <p:spPr>
          <a:xfrm>
            <a:off x="2284171" y="4660697"/>
            <a:ext cx="437998" cy="200254"/>
          </a:xfrm>
          <a:prstGeom prst="rect">
            <a:avLst/>
          </a:prstGeom>
        </p:spPr>
      </p:pic>
      <p:sp>
        <p:nvSpPr>
          <p:cNvPr id="31" name="Text 20"/>
          <p:cNvSpPr/>
          <p:nvPr/>
        </p:nvSpPr>
        <p:spPr>
          <a:xfrm>
            <a:off x="2284171" y="4660697"/>
            <a:ext cx="4389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[44-45]</a:t>
            </a:r>
            <a:endParaRPr lang="en-US" sz="800" dirty="0"/>
          </a:p>
        </p:txBody>
      </p:sp>
      <p:sp>
        <p:nvSpPr>
          <p:cNvPr id="32" name="Text 21"/>
          <p:cNvSpPr txBox="1"/>
          <p:nvPr/>
        </p:nvSpPr>
        <p:spPr>
          <a:xfrm>
            <a:off x="923544" y="4911242"/>
            <a:ext cx="5048402" cy="200254"/>
          </a:xfrm>
          <a:prstGeom prst="rect">
            <a:avLst/>
          </a:prstGeom>
          <a:noFill/>
          <a:ln/>
        </p:spPr>
        <p:txBody>
          <a:bodyPr wrap="square" lIns="0" tIns="0" rIns="0" bIns="0" rtlCol="0" anchor="ctr"/>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画像理解の系列として設計。モデル群が複数サイズ展開。</a:t>
            </a:r>
            <a:endParaRPr lang="en-US" sz="1000" dirty="0"/>
          </a:p>
        </p:txBody>
      </p:sp>
      <p:pic>
        <p:nvPicPr>
          <p:cNvPr id="33" name="Image 9" descr="preencoded.png">    </p:cNvPr>
          <p:cNvPicPr>
            <a:picLocks noChangeAspect="1"/>
          </p:cNvPicPr>
          <p:nvPr/>
        </p:nvPicPr>
        <p:blipFill>
          <a:blip r:embed="rId10"/>
          <a:srcRect l="-7192" r="-7192" t="0" b="0"/>
          <a:stretch/>
        </p:blipFill>
        <p:spPr>
          <a:xfrm>
            <a:off x="657454" y="5358384"/>
            <a:ext cx="152705" cy="133502"/>
          </a:xfrm>
          <a:prstGeom prst="rect">
            <a:avLst/>
          </a:prstGeom>
        </p:spPr>
      </p:pic>
      <p:sp>
        <p:nvSpPr>
          <p:cNvPr id="34" name="Text 22"/>
          <p:cNvSpPr txBox="1"/>
          <p:nvPr/>
        </p:nvSpPr>
        <p:spPr>
          <a:xfrm>
            <a:off x="923544" y="5310835"/>
            <a:ext cx="1526134"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LLaVA (7B/13B系)</a:t>
            </a:r>
            <a:endParaRPr lang="en-US" sz="1200" dirty="0"/>
          </a:p>
        </p:txBody>
      </p:sp>
      <p:pic>
        <p:nvPicPr>
          <p:cNvPr id="35" name="Image 10" descr="preencoded.png">    </p:cNvPr>
          <p:cNvPicPr>
            <a:picLocks noChangeAspect="1"/>
          </p:cNvPicPr>
          <p:nvPr/>
        </p:nvPicPr>
        <p:blipFill>
          <a:blip r:embed="rId11"/>
          <a:stretch>
            <a:fillRect/>
          </a:stretch>
        </p:blipFill>
        <p:spPr>
          <a:xfrm>
            <a:off x="2345436" y="5327294"/>
            <a:ext cx="437998" cy="200254"/>
          </a:xfrm>
          <a:prstGeom prst="rect">
            <a:avLst/>
          </a:prstGeom>
        </p:spPr>
      </p:pic>
      <p:sp>
        <p:nvSpPr>
          <p:cNvPr id="36" name="Text 23"/>
          <p:cNvSpPr/>
          <p:nvPr/>
        </p:nvSpPr>
        <p:spPr>
          <a:xfrm>
            <a:off x="2345436" y="5327294"/>
            <a:ext cx="4389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[46-47]</a:t>
            </a:r>
            <a:endParaRPr lang="en-US" sz="800" dirty="0"/>
          </a:p>
        </p:txBody>
      </p:sp>
      <p:sp>
        <p:nvSpPr>
          <p:cNvPr id="37" name="Text 24"/>
          <p:cNvSpPr txBox="1"/>
          <p:nvPr/>
        </p:nvSpPr>
        <p:spPr>
          <a:xfrm>
            <a:off x="923544" y="5577840"/>
            <a:ext cx="5048402" cy="200254"/>
          </a:xfrm>
          <a:prstGeom prst="rect">
            <a:avLst/>
          </a:prstGeom>
          <a:noFill/>
          <a:ln/>
        </p:spPr>
        <p:txBody>
          <a:bodyPr wrap="square" lIns="0" tIns="0" rIns="0" bIns="0" rtlCol="0" anchor="ctr"/>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画像チャット用途の先駆者。4bit運用で12GB VRAMでも動作可能。</a:t>
            </a:r>
            <a:endParaRPr lang="en-US" sz="1000" dirty="0"/>
          </a:p>
        </p:txBody>
      </p:sp>
      <p:sp>
        <p:nvSpPr>
          <p:cNvPr id="38" name="Shape 25"/>
          <p:cNvSpPr/>
          <p:nvPr/>
        </p:nvSpPr>
        <p:spPr>
          <a:xfrm>
            <a:off x="6210605" y="2424989"/>
            <a:ext cx="5524805" cy="3800246"/>
          </a:xfrm>
          <a:prstGeom prst="roundRect">
            <a:avLst>
              <a:gd name="adj" fmla="val 724"/>
            </a:avLst>
          </a:prstGeom>
          <a:solidFill>
            <a:srgbClr val="FFFFFF"/>
          </a:solidFill>
          <a:ln w="12700">
            <a:solidFill>
              <a:srgbClr val="E5E5E5"/>
            </a:solidFill>
            <a:prstDash val="solid"/>
          </a:ln>
        </p:spPr>
      </p:sp>
      <p:sp>
        <p:nvSpPr>
          <p:cNvPr id="39" name="Shape 26"/>
          <p:cNvSpPr/>
          <p:nvPr/>
        </p:nvSpPr>
        <p:spPr>
          <a:xfrm>
            <a:off x="6409944" y="2977286"/>
            <a:ext cx="5124298" cy="19202"/>
          </a:xfrm>
          <a:prstGeom prst="rect">
            <a:avLst/>
          </a:prstGeom>
          <a:solidFill>
            <a:srgbClr val="F5F5F7"/>
          </a:solidFill>
          <a:ln w="12700">
            <a:solidFill>
              <a:srgbClr val="F5F5F7">
                <a:alpha val="0"/>
              </a:srgbClr>
            </a:solidFill>
            <a:prstDash val="solid"/>
          </a:ln>
        </p:spPr>
      </p:sp>
      <p:pic>
        <p:nvPicPr>
          <p:cNvPr id="40" name="Image 11" descr="preencoded.png">    </p:cNvPr>
          <p:cNvPicPr>
            <a:picLocks noChangeAspect="1"/>
          </p:cNvPicPr>
          <p:nvPr/>
        </p:nvPicPr>
        <p:blipFill>
          <a:blip r:embed="rId12"/>
          <a:srcRect l="-1064" r="-1064" t="0" b="0"/>
          <a:stretch/>
        </p:blipFill>
        <p:spPr>
          <a:xfrm>
            <a:off x="6409944" y="2668219"/>
            <a:ext cx="219456" cy="171907"/>
          </a:xfrm>
          <a:prstGeom prst="rect">
            <a:avLst/>
          </a:prstGeom>
        </p:spPr>
      </p:pic>
      <p:sp>
        <p:nvSpPr>
          <p:cNvPr id="41" name="Text 27"/>
          <p:cNvSpPr txBox="1"/>
          <p:nvPr/>
        </p:nvSpPr>
        <p:spPr>
          <a:xfrm>
            <a:off x="6724498" y="2625242"/>
            <a:ext cx="2134210"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ランタイム相性と技術課題</a:t>
            </a:r>
            <a:endParaRPr lang="en-US" sz="1300" dirty="0"/>
          </a:p>
        </p:txBody>
      </p:sp>
      <p:sp>
        <p:nvSpPr>
          <p:cNvPr id="42" name="Shape 28"/>
          <p:cNvSpPr/>
          <p:nvPr/>
        </p:nvSpPr>
        <p:spPr>
          <a:xfrm>
            <a:off x="6409944" y="3854196"/>
            <a:ext cx="5124298" cy="9144"/>
          </a:xfrm>
          <a:prstGeom prst="rect">
            <a:avLst/>
          </a:prstGeom>
          <a:solidFill>
            <a:srgbClr val="F0F0F0"/>
          </a:solidFill>
          <a:ln w="12700">
            <a:solidFill>
              <a:srgbClr val="F0F0F0">
                <a:alpha val="0"/>
              </a:srgbClr>
            </a:solidFill>
            <a:prstDash val="solid"/>
          </a:ln>
        </p:spPr>
      </p:sp>
      <p:pic>
        <p:nvPicPr>
          <p:cNvPr id="43" name="Image 12" descr="preencoded.png">    </p:cNvPr>
          <p:cNvPicPr>
            <a:picLocks noChangeAspect="1"/>
          </p:cNvPicPr>
          <p:nvPr/>
        </p:nvPicPr>
        <p:blipFill>
          <a:blip r:embed="rId13"/>
          <a:srcRect l="0" r="0" t="-4641" b="-4641"/>
          <a:stretch/>
        </p:blipFill>
        <p:spPr>
          <a:xfrm>
            <a:off x="6409944" y="3158338"/>
            <a:ext cx="152705" cy="133502"/>
          </a:xfrm>
          <a:prstGeom prst="rect">
            <a:avLst/>
          </a:prstGeom>
        </p:spPr>
      </p:pic>
      <p:sp>
        <p:nvSpPr>
          <p:cNvPr id="44" name="Text 29"/>
          <p:cNvSpPr txBox="1"/>
          <p:nvPr/>
        </p:nvSpPr>
        <p:spPr>
          <a:xfrm>
            <a:off x="6676949" y="3110789"/>
            <a:ext cx="4972507"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macOS / Apple Silicon</a:t>
            </a:r>
            <a:endParaRPr lang="en-US" sz="1200" dirty="0"/>
          </a:p>
        </p:txBody>
      </p:sp>
      <p:sp>
        <p:nvSpPr>
          <p:cNvPr id="45" name="Text 30"/>
          <p:cNvSpPr txBox="1"/>
          <p:nvPr/>
        </p:nvSpPr>
        <p:spPr>
          <a:xfrm>
            <a:off x="6676949" y="3377794"/>
            <a:ext cx="4934102" cy="400507"/>
          </a:xfrm>
          <a:prstGeom prst="rect">
            <a:avLst/>
          </a:prstGeom>
          <a:noFill/>
          <a:ln/>
        </p:spPr>
        <p:txBody>
          <a:bodyPr wrap="square" lIns="0" tIns="0" rIns="0" bIns="0" rtlCol="0" anchor="t"/>
          <a:lstStyle/>
          <a:p>
            <a:pPr algn="l" indent="0" marL="0">
              <a:buNone/>
            </a:pPr>
            <a:r>
              <a:rPr lang="en-US" sz="1000" b="1" dirty="0">
                <a:solidFill>
                  <a:srgbClr val="424245"/>
                </a:solidFill>
                <a:latin typeface="Noto Sans JP" pitchFamily="34" charset="0"/>
                <a:ea typeface="Noto Sans JP" pitchFamily="34" charset="-122"/>
                <a:cs typeface="Noto Sans JP" pitchFamily="34" charset="-120"/>
              </a:rPr>
              <a:t>MLX-VLM:</a:t>
            </a:r>
            <a:pPr algn="l" indent="0" marL="0">
              <a:buNone/>
            </a:pPr>
            <a:r>
              <a:rPr lang="en-US" sz="1000" dirty="0">
                <a:solidFill>
                  <a:srgbClr val="424245"/>
                </a:solidFill>
                <a:latin typeface="Noto Sans JP" pitchFamily="34" charset="0"/>
                <a:ea typeface="Noto Sans JP" pitchFamily="34" charset="-122"/>
                <a:cs typeface="Noto Sans JP" pitchFamily="34" charset="-120"/>
              </a:rPr>
              <a:t> Qwen2-VL等の利用例を具体コマンドで提示</a:t>
            </a:r>
            <a:pPr algn="l" indent="0" marL="0">
              <a:buNone/>
            </a:pPr>
            <a:r>
              <a:rPr lang="en-US" sz="1000" dirty="0">
                <a:solidFill>
                  <a:srgbClr val="424245"/>
                </a:solidFill>
                <a:latin typeface="Noto Sans JP" pitchFamily="34" charset="0"/>
                <a:ea typeface="Noto Sans JP" pitchFamily="34" charset="-122"/>
                <a:cs typeface="Noto Sans JP" pitchFamily="34" charset="-120"/>
              </a:rPr>
              <a:t>。</a:t>
            </a:r>
            <a:pPr algn="l" indent="0" marL="0">
              <a:buNone/>
            </a:pPr>
            <a:endParaRPr lang="en-US" sz="1000" dirty="0"/>
          </a:p>
          <a:p>
            <a:pPr algn="l" indent="0" marL="0">
              <a:buNone/>
            </a:pPr>
            <a:r>
              <a:rPr lang="en-US" sz="1000" dirty="0">
                <a:solidFill>
                  <a:srgbClr val="424245"/>
                </a:solidFill>
                <a:latin typeface="Noto Sans JP" pitchFamily="34" charset="0"/>
                <a:ea typeface="Noto Sans JP" pitchFamily="34" charset="-122"/>
                <a:cs typeface="Noto Sans JP" pitchFamily="34" charset="-120"/>
              </a:rPr>
              <a:t> Unified Memoryを活用し、システムメモリで大型モデルを実行可能。 </a:t>
            </a:r>
            <a:endParaRPr lang="en-US" sz="1000" dirty="0"/>
          </a:p>
        </p:txBody>
      </p:sp>
      <p:pic>
        <p:nvPicPr>
          <p:cNvPr id="46" name="Image 13" descr="preencoded.png">    </p:cNvPr>
          <p:cNvPicPr>
            <a:picLocks noChangeAspect="1"/>
          </p:cNvPicPr>
          <p:nvPr/>
        </p:nvPicPr>
        <p:blipFill>
          <a:blip r:embed="rId14"/>
          <a:stretch>
            <a:fillRect/>
          </a:stretch>
        </p:blipFill>
        <p:spPr>
          <a:xfrm>
            <a:off x="10021824" y="3396082"/>
            <a:ext cx="286207" cy="190195"/>
          </a:xfrm>
          <a:prstGeom prst="rect">
            <a:avLst/>
          </a:prstGeom>
        </p:spPr>
      </p:pic>
      <p:sp>
        <p:nvSpPr>
          <p:cNvPr id="47" name="Text 31"/>
          <p:cNvSpPr/>
          <p:nvPr/>
        </p:nvSpPr>
        <p:spPr>
          <a:xfrm>
            <a:off x="10021824" y="3396082"/>
            <a:ext cx="286207"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[28]</a:t>
            </a:r>
            <a:endParaRPr lang="en-US" sz="800" dirty="0"/>
          </a:p>
        </p:txBody>
      </p:sp>
      <p:sp>
        <p:nvSpPr>
          <p:cNvPr id="48" name="Shape 32"/>
          <p:cNvSpPr/>
          <p:nvPr/>
        </p:nvSpPr>
        <p:spPr>
          <a:xfrm>
            <a:off x="6409944" y="4721047"/>
            <a:ext cx="5124298" cy="9144"/>
          </a:xfrm>
          <a:prstGeom prst="rect">
            <a:avLst/>
          </a:prstGeom>
          <a:solidFill>
            <a:srgbClr val="F0F0F0"/>
          </a:solidFill>
          <a:ln w="12700">
            <a:solidFill>
              <a:srgbClr val="F0F0F0">
                <a:alpha val="0"/>
              </a:srgbClr>
            </a:solidFill>
            <a:prstDash val="solid"/>
          </a:ln>
        </p:spPr>
      </p:sp>
      <p:pic>
        <p:nvPicPr>
          <p:cNvPr id="49" name="Image 14" descr="preencoded.png">    </p:cNvPr>
          <p:cNvPicPr>
            <a:picLocks noChangeAspect="1"/>
          </p:cNvPicPr>
          <p:nvPr/>
        </p:nvPicPr>
        <p:blipFill>
          <a:blip r:embed="rId15"/>
          <a:srcRect l="-15362" r="-15362" t="0" b="0"/>
          <a:stretch/>
        </p:blipFill>
        <p:spPr>
          <a:xfrm>
            <a:off x="6409944" y="4025189"/>
            <a:ext cx="152705" cy="133502"/>
          </a:xfrm>
          <a:prstGeom prst="rect">
            <a:avLst/>
          </a:prstGeom>
        </p:spPr>
      </p:pic>
      <p:sp>
        <p:nvSpPr>
          <p:cNvPr id="50" name="Text 33"/>
          <p:cNvSpPr txBox="1"/>
          <p:nvPr/>
        </p:nvSpPr>
        <p:spPr>
          <a:xfrm>
            <a:off x="6676949" y="3977640"/>
            <a:ext cx="4972507"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Windows / GPU</a:t>
            </a:r>
            <a:endParaRPr lang="en-US" sz="1200" dirty="0"/>
          </a:p>
        </p:txBody>
      </p:sp>
      <p:sp>
        <p:nvSpPr>
          <p:cNvPr id="51" name="Text 34"/>
          <p:cNvSpPr txBox="1"/>
          <p:nvPr/>
        </p:nvSpPr>
        <p:spPr>
          <a:xfrm>
            <a:off x="6676949" y="4244645"/>
            <a:ext cx="4934102" cy="400507"/>
          </a:xfrm>
          <a:prstGeom prst="rect">
            <a:avLst/>
          </a:prstGeom>
          <a:noFill/>
          <a:ln/>
        </p:spPr>
        <p:txBody>
          <a:bodyPr wrap="square" lIns="0" tIns="0" rIns="0" bIns="0" rtlCol="0" anchor="t"/>
          <a:lstStyle/>
          <a:p>
            <a:pPr algn="l" indent="0" marL="0">
              <a:buNone/>
            </a:pPr>
            <a:r>
              <a:rPr lang="en-US" sz="1000" b="1" dirty="0">
                <a:solidFill>
                  <a:srgbClr val="424245"/>
                </a:solidFill>
                <a:latin typeface="Noto Sans JP" pitchFamily="34" charset="0"/>
                <a:ea typeface="Noto Sans JP" pitchFamily="34" charset="-122"/>
                <a:cs typeface="Noto Sans JP" pitchFamily="34" charset="-120"/>
              </a:rPr>
              <a:t>transformers / vLLM:</a:t>
            </a:r>
            <a:pPr algn="l" indent="0" marL="0">
              <a:buNone/>
            </a:pPr>
            <a:r>
              <a:rPr lang="en-US" sz="1000" dirty="0">
                <a:solidFill>
                  <a:srgbClr val="424245"/>
                </a:solidFill>
                <a:latin typeface="Noto Sans JP" pitchFamily="34" charset="0"/>
                <a:ea typeface="Noto Sans JP" pitchFamily="34" charset="-122"/>
                <a:cs typeface="Noto Sans JP" pitchFamily="34" charset="-120"/>
              </a:rPr>
              <a:t> GPU推論が主流。モデル形式（Safetensors/AWQ等）とランタイムの対応に依存。 </a:t>
            </a:r>
            <a:endParaRPr lang="en-US" sz="1000" dirty="0"/>
          </a:p>
        </p:txBody>
      </p:sp>
      <p:pic>
        <p:nvPicPr>
          <p:cNvPr id="52" name="Image 15" descr="preencoded.png">    </p:cNvPr>
          <p:cNvPicPr>
            <a:picLocks noChangeAspect="1"/>
          </p:cNvPicPr>
          <p:nvPr/>
        </p:nvPicPr>
        <p:blipFill>
          <a:blip r:embed="rId16"/>
          <a:srcRect l="-7192" r="-7192" t="0" b="0"/>
          <a:stretch/>
        </p:blipFill>
        <p:spPr>
          <a:xfrm>
            <a:off x="6409944" y="4892040"/>
            <a:ext cx="152705" cy="133502"/>
          </a:xfrm>
          <a:prstGeom prst="rect">
            <a:avLst/>
          </a:prstGeom>
        </p:spPr>
      </p:pic>
      <p:sp>
        <p:nvSpPr>
          <p:cNvPr id="53" name="Text 35"/>
          <p:cNvSpPr txBox="1"/>
          <p:nvPr/>
        </p:nvSpPr>
        <p:spPr>
          <a:xfrm>
            <a:off x="6676949" y="4844491"/>
            <a:ext cx="5048402"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技術的ボトルネック</a:t>
            </a:r>
            <a:endParaRPr lang="en-US" sz="1200" dirty="0"/>
          </a:p>
        </p:txBody>
      </p:sp>
      <p:sp>
        <p:nvSpPr>
          <p:cNvPr id="54" name="Text 36"/>
          <p:cNvSpPr txBox="1"/>
          <p:nvPr/>
        </p:nvSpPr>
        <p:spPr>
          <a:xfrm>
            <a:off x="6676949" y="5111496"/>
            <a:ext cx="4934102" cy="400507"/>
          </a:xfrm>
          <a:prstGeom prst="rect">
            <a:avLst/>
          </a:prstGeom>
          <a:noFill/>
          <a:ln/>
        </p:spPr>
        <p:txBody>
          <a:bodyPr wrap="square" lIns="0" tIns="0" rIns="0" bIns="0" rtlCol="0" anchor="t"/>
          <a:lstStyle/>
          <a:p>
            <a:pPr algn="l" indent="0" marL="0">
              <a:buNone/>
            </a:pPr>
            <a:r>
              <a:rPr lang="en-US" sz="1000" dirty="0">
                <a:solidFill>
                  <a:srgbClr val="424245"/>
                </a:solidFill>
                <a:latin typeface="Noto Sans JP" pitchFamily="34" charset="0"/>
                <a:ea typeface="Noto Sans JP" pitchFamily="34" charset="-122"/>
                <a:cs typeface="Noto Sans JP" pitchFamily="34" charset="-120"/>
              </a:rPr>
              <a:t>画像トークンが増えるとメモリ/速度が急落。解像度制御やmax-pixels設定が運用の肝となる。</a:t>
            </a:r>
            <a:endParaRPr lang="en-US" sz="1000" dirty="0"/>
          </a:p>
        </p:txBody>
      </p:sp>
      <p:pic>
        <p:nvPicPr>
          <p:cNvPr id="55" name="Image 16" descr="preencoded.png">    </p:cNvPr>
          <p:cNvPicPr>
            <a:picLocks noChangeAspect="1"/>
          </p:cNvPicPr>
          <p:nvPr/>
        </p:nvPicPr>
        <p:blipFill>
          <a:blip r:embed="rId17"/>
          <a:stretch>
            <a:fillRect/>
          </a:stretch>
        </p:blipFill>
        <p:spPr>
          <a:xfrm>
            <a:off x="6409944" y="5797296"/>
            <a:ext cx="942746" cy="228600"/>
          </a:xfrm>
          <a:prstGeom prst="rect">
            <a:avLst/>
          </a:prstGeom>
        </p:spPr>
      </p:pic>
      <p:sp>
        <p:nvSpPr>
          <p:cNvPr id="56" name="Text 37"/>
          <p:cNvSpPr/>
          <p:nvPr/>
        </p:nvSpPr>
        <p:spPr>
          <a:xfrm>
            <a:off x="6409944" y="5797296"/>
            <a:ext cx="94366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Visual Tokens</a:t>
            </a:r>
            <a:endParaRPr lang="en-US" sz="900" dirty="0"/>
          </a:p>
        </p:txBody>
      </p:sp>
      <p:pic>
        <p:nvPicPr>
          <p:cNvPr id="57" name="Image 17" descr="preencoded.png">    </p:cNvPr>
          <p:cNvPicPr>
            <a:picLocks noChangeAspect="1"/>
          </p:cNvPicPr>
          <p:nvPr/>
        </p:nvPicPr>
        <p:blipFill>
          <a:blip r:embed="rId18"/>
          <a:stretch>
            <a:fillRect/>
          </a:stretch>
        </p:blipFill>
        <p:spPr>
          <a:xfrm>
            <a:off x="7404811" y="5797296"/>
            <a:ext cx="1123798" cy="228600"/>
          </a:xfrm>
          <a:prstGeom prst="rect">
            <a:avLst/>
          </a:prstGeom>
        </p:spPr>
      </p:pic>
      <p:sp>
        <p:nvSpPr>
          <p:cNvPr id="58" name="Text 38"/>
          <p:cNvSpPr/>
          <p:nvPr/>
        </p:nvSpPr>
        <p:spPr>
          <a:xfrm>
            <a:off x="7404811" y="5797296"/>
            <a:ext cx="1124712"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Multi-modal RAG</a:t>
            </a:r>
            <a:endParaRPr lang="en-US" sz="900" dirty="0"/>
          </a:p>
        </p:txBody>
      </p:sp>
      <p:pic>
        <p:nvPicPr>
          <p:cNvPr id="59" name="Image 18" descr="preencoded.png">    </p:cNvPr>
          <p:cNvPicPr>
            <a:picLocks noChangeAspect="1"/>
          </p:cNvPicPr>
          <p:nvPr/>
        </p:nvPicPr>
        <p:blipFill>
          <a:blip r:embed="rId19"/>
          <a:stretch>
            <a:fillRect/>
          </a:stretch>
        </p:blipFill>
        <p:spPr>
          <a:xfrm>
            <a:off x="8584387" y="5797296"/>
            <a:ext cx="1238098" cy="228600"/>
          </a:xfrm>
          <a:prstGeom prst="rect">
            <a:avLst/>
          </a:prstGeom>
        </p:spPr>
      </p:pic>
      <p:sp>
        <p:nvSpPr>
          <p:cNvPr id="60" name="Text 39"/>
          <p:cNvSpPr/>
          <p:nvPr/>
        </p:nvSpPr>
        <p:spPr>
          <a:xfrm>
            <a:off x="8584387" y="5797296"/>
            <a:ext cx="1239012"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Resolution Control</a:t>
            </a:r>
            <a:endParaRPr lang="en-US" sz="900" dirty="0"/>
          </a:p>
        </p:txBody>
      </p:sp>
      <p:sp>
        <p:nvSpPr>
          <p:cNvPr id="61" name="Shape 40"/>
          <p:cNvSpPr/>
          <p:nvPr/>
        </p:nvSpPr>
        <p:spPr>
          <a:xfrm>
            <a:off x="457200" y="6453835"/>
            <a:ext cx="11277295" cy="981151"/>
          </a:xfrm>
          <a:prstGeom prst="roundRect">
            <a:avLst>
              <a:gd name="adj" fmla="val 7239"/>
            </a:avLst>
          </a:prstGeom>
          <a:solidFill>
            <a:srgbClr val="FFF8E6"/>
          </a:solidFill>
          <a:ln w="12700">
            <a:solidFill>
              <a:srgbClr val="FFEEBA"/>
            </a:solidFill>
            <a:prstDash val="solid"/>
          </a:ln>
        </p:spPr>
      </p:sp>
      <p:pic>
        <p:nvPicPr>
          <p:cNvPr id="62" name="Image 19" descr="preencoded.png">    </p:cNvPr>
          <p:cNvPicPr>
            <a:picLocks noChangeAspect="1"/>
          </p:cNvPicPr>
          <p:nvPr/>
        </p:nvPicPr>
        <p:blipFill>
          <a:blip r:embed="rId20"/>
          <a:srcRect l="-1773" r="-1773" t="0" b="0"/>
          <a:stretch/>
        </p:blipFill>
        <p:spPr>
          <a:xfrm>
            <a:off x="619049" y="6634886"/>
            <a:ext cx="133502" cy="171907"/>
          </a:xfrm>
          <a:prstGeom prst="rect">
            <a:avLst/>
          </a:prstGeom>
        </p:spPr>
      </p:pic>
      <p:sp>
        <p:nvSpPr>
          <p:cNvPr id="63" name="Text 41"/>
          <p:cNvSpPr txBox="1"/>
          <p:nvPr/>
        </p:nvSpPr>
        <p:spPr>
          <a:xfrm>
            <a:off x="866851" y="6615684"/>
            <a:ext cx="10821010" cy="219456"/>
          </a:xfrm>
          <a:prstGeom prst="rect">
            <a:avLst/>
          </a:prstGeom>
          <a:noFill/>
          <a:ln/>
        </p:spPr>
        <p:txBody>
          <a:bodyPr wrap="square" lIns="0" tIns="0" rIns="0" bIns="0" rtlCol="0" anchor="ctr"/>
          <a:lstStyle/>
          <a:p>
            <a:pPr algn="l" indent="0" marL="0">
              <a:buNone/>
            </a:pPr>
            <a:r>
              <a:rPr lang="en-US" sz="1100" b="1" dirty="0">
                <a:solidFill>
                  <a:srgbClr val="78350F"/>
                </a:solidFill>
                <a:latin typeface="Noto Sans JP" pitchFamily="34" charset="0"/>
                <a:ea typeface="Noto Sans JP" pitchFamily="34" charset="-122"/>
                <a:cs typeface="Noto Sans JP" pitchFamily="34" charset="-120"/>
              </a:rPr>
              <a:t>設計含意（Design Implication）</a:t>
            </a:r>
            <a:endParaRPr lang="en-US" sz="1100" dirty="0"/>
          </a:p>
        </p:txBody>
      </p:sp>
      <p:sp>
        <p:nvSpPr>
          <p:cNvPr id="64" name="Text 42"/>
          <p:cNvSpPr txBox="1"/>
          <p:nvPr/>
        </p:nvSpPr>
        <p:spPr>
          <a:xfrm>
            <a:off x="866851" y="6868058"/>
            <a:ext cx="10782605" cy="400507"/>
          </a:xfrm>
          <a:prstGeom prst="rect">
            <a:avLst/>
          </a:prstGeom>
          <a:noFill/>
          <a:ln/>
        </p:spPr>
        <p:txBody>
          <a:bodyPr wrap="square" lIns="0" tIns="0" rIns="0" bIns="0" rtlCol="0" anchor="t"/>
          <a:lstStyle/>
          <a:p>
            <a:pPr algn="l" indent="0" marL="0">
              <a:buNone/>
            </a:pPr>
            <a:r>
              <a:rPr lang="en-US" sz="1000" dirty="0">
                <a:solidFill>
                  <a:srgbClr val="92400E"/>
                </a:solidFill>
                <a:latin typeface="Noto Sans JP" pitchFamily="34" charset="0"/>
                <a:ea typeface="Noto Sans JP" pitchFamily="34" charset="-122"/>
                <a:cs typeface="Noto Sans JP" pitchFamily="34" charset="-120"/>
              </a:rPr>
              <a:t>「画像理解」はテキストLLMよりも前処理・プロセッサ依存が強いため、モデル単体性能よりも「使用するランタイムがそのモデルを明示的にサポートしているか」を最優先で確認することが安全です。特にApple Silicon環境ではMLX-VLMの対応状況が鍵となります。</a:t>
            </a:r>
            <a:endParaRPr lang="en-US" sz="1000" dirty="0"/>
          </a:p>
        </p:txBody>
      </p:sp>
      <p:sp>
        <p:nvSpPr>
          <p:cNvPr id="65" name="Shape 43"/>
          <p:cNvSpPr/>
          <p:nvPr/>
        </p:nvSpPr>
        <p:spPr>
          <a:xfrm>
            <a:off x="0" y="7734910"/>
            <a:ext cx="12191695" cy="181051"/>
          </a:xfrm>
          <a:prstGeom prst="rect">
            <a:avLst/>
          </a:prstGeom>
          <a:solidFill>
            <a:srgbClr val="FFFFFF"/>
          </a:solidFill>
          <a:ln/>
        </p:spPr>
      </p:sp>
      <p:sp>
        <p:nvSpPr>
          <p:cNvPr id="66" name="Shape 44"/>
          <p:cNvSpPr/>
          <p:nvPr/>
        </p:nvSpPr>
        <p:spPr>
          <a:xfrm>
            <a:off x="0" y="7734910"/>
            <a:ext cx="12191695" cy="9144"/>
          </a:xfrm>
          <a:prstGeom prst="rect">
            <a:avLst/>
          </a:prstGeom>
          <a:solidFill>
            <a:srgbClr val="E5E5E5"/>
          </a:solidFill>
          <a:ln w="12700">
            <a:solidFill>
              <a:srgbClr val="E5E5E5">
                <a:alpha val="0"/>
              </a:srgbClr>
            </a:solidFill>
            <a:prstDash val="solid"/>
          </a:ln>
        </p:spPr>
      </p:sp>
      <p:sp>
        <p:nvSpPr>
          <p:cNvPr id="67" name="Text 45"/>
          <p:cNvSpPr txBox="1"/>
          <p:nvPr/>
        </p:nvSpPr>
        <p:spPr>
          <a:xfrm>
            <a:off x="457200" y="7744968"/>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68" name="Text 46"/>
          <p:cNvSpPr txBox="1"/>
          <p:nvPr/>
        </p:nvSpPr>
        <p:spPr>
          <a:xfrm>
            <a:off x="11385194" y="7744968"/>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21 / 80</a:t>
            </a:r>
            <a:endParaRPr lang="en-US" sz="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267005" cy="267005"/>
          </a:xfrm>
          <a:prstGeom prst="rect">
            <a:avLst/>
          </a:prstGeom>
        </p:spPr>
      </p:pic>
      <p:sp>
        <p:nvSpPr>
          <p:cNvPr id="6" name="Text 3"/>
          <p:cNvSpPr txBox="1"/>
          <p:nvPr/>
        </p:nvSpPr>
        <p:spPr>
          <a:xfrm>
            <a:off x="838505" y="381305"/>
            <a:ext cx="2981858"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VLM/LMM（完全版表）</a:t>
            </a:r>
            <a:endParaRPr lang="en-US" sz="2100" dirty="0"/>
          </a:p>
        </p:txBody>
      </p:sp>
      <p:sp>
        <p:nvSpPr>
          <p:cNvPr id="7" name="Text 4"/>
          <p:cNvSpPr txBox="1"/>
          <p:nvPr/>
        </p:nvSpPr>
        <p:spPr>
          <a:xfrm>
            <a:off x="7964424" y="457200"/>
            <a:ext cx="4452214"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Qwen2-VL / Phi-3-Vision / InternVL2 / LLaVA 詳細比較</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4172407"/>
          </a:xfrm>
          <a:prstGeom prst="roundRect">
            <a:avLst>
              <a:gd name="adj" fmla="val 400"/>
            </a:avLst>
          </a:prstGeom>
          <a:solidFill>
            <a:srgbClr val="FFFFFF"/>
          </a:solidFill>
          <a:ln w="12700">
            <a:solidFill>
              <a:srgbClr val="D2D2D7"/>
            </a:solidFill>
            <a:prstDash val="solid"/>
          </a:ln>
        </p:spPr>
      </p:sp>
      <p:graphicFrame>
        <p:nvGraphicFramePr>
          <p:cNvPr id="23"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5181905"/>
        </p:xfrm>
        <a:graphic>
          <a:graphicData uri="http://schemas.openxmlformats.org/drawingml/2006/table">
            <a:tbl>
              <a:tblPr/>
              <a:tblGrid>
                <a:gridCol w="2008937"/>
                <a:gridCol w="1232611"/>
                <a:gridCol w="2008937"/>
                <a:gridCol w="2202790"/>
                <a:gridCol w="1912010"/>
                <a:gridCol w="1912010"/>
              </a:tblGrid>
              <a:tr h="1036381">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代表モデル</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規模</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推奨量子化/形式</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得意/不得意（要点）</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ランタイム相性</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リスク/採用判断</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103638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Qwen2-VL</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Qwen</a:t>
                      </a:r>
                      <a:pPr indent="0" marL="0">
                        <a:buNone/>
                      </a:pPr>
                      <a:r>
                        <a:rPr lang="en-US" sz="750" dirty="0">
                          <a:solidFill>
                            <a:srgbClr val="86868B"/>
                          </a:solidFill>
                          <a:latin typeface="Noto Sans JP" pitchFamily="34" charset="0"/>
                          <a:ea typeface="Noto Sans JP" pitchFamily="34" charset="-122"/>
                          <a:cs typeface="Noto Sans JP" pitchFamily="34" charset="-120"/>
                        </a:rPr>
                        <a:t>[42]</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2B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7B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72B</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2B/7B</a:t>
                      </a:r>
                      <a:pPr indent="0" marL="0">
                        <a:buNone/>
                      </a:pPr>
                      <a:r>
                        <a:rPr lang="en-US" sz="975" dirty="0">
                          <a:solidFill>
                            <a:srgbClr val="1D1D1F"/>
                          </a:solidFill>
                          <a:latin typeface="Noto Sans JP" pitchFamily="34" charset="0"/>
                          <a:ea typeface="Noto Sans JP" pitchFamily="34" charset="-122"/>
                          <a:cs typeface="Noto Sans JP" pitchFamily="34" charset="-120"/>
                        </a:rPr>
                        <a:t>がローカル現実ライン</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72Bは上位ハード前提</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画像＋テキストの汎用</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画像トークン増でメモリ/速度急落→解像度制御が肝</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Mac:</a:t>
                      </a:r>
                      <a:pPr indent="0" marL="0">
                        <a:buNone/>
                      </a:pPr>
                      <a:r>
                        <a:rPr lang="en-US" sz="975" dirty="0">
                          <a:solidFill>
                            <a:srgbClr val="1D1D1F"/>
                          </a:solidFill>
                          <a:latin typeface="Noto Sans JP" pitchFamily="34" charset="0"/>
                          <a:ea typeface="Noto Sans JP" pitchFamily="34" charset="-122"/>
                          <a:cs typeface="Noto Sans JP" pitchFamily="34" charset="-120"/>
                        </a:rPr>
                        <a:t> MLX-VLMが利用例を明示</a:t>
                      </a:r>
                      <a:pPr indent="0" marL="0">
                        <a:buNone/>
                      </a:pPr>
                      <a:r>
                        <a:rPr lang="en-US" sz="750" dirty="0">
                          <a:solidFill>
                            <a:srgbClr val="86868B"/>
                          </a:solidFill>
                          <a:latin typeface="Noto Sans JP" pitchFamily="34" charset="0"/>
                          <a:ea typeface="Noto Sans JP" pitchFamily="34" charset="-122"/>
                          <a:cs typeface="Noto Sans JP" pitchFamily="34" charset="-120"/>
                        </a:rPr>
                        <a:t>[28]</a:t>
                      </a:r>
                      <a:pPr indent="0" marL="0">
                        <a:spcBef>
                          <a:spcPts val="975"/>
                        </a:spcBef>
                        <a:spcAft>
                          <a:spcPts val="975"/>
                        </a:spcAft>
                        <a:buNone/>
                      </a:pPr>
                      <a:endParaRPr lang="en-US" sz="1200" dirty="0"/>
                    </a:p>
                    <a:p>
                      <a:pPr indent="0" marL="0">
                        <a:buNone/>
                      </a:pPr>
                      <a:r>
                        <a:rPr lang="en-US" sz="975" b="1" dirty="0">
                          <a:solidFill>
                            <a:srgbClr val="1D1D1F"/>
                          </a:solidFill>
                          <a:latin typeface="Noto Sans JP" pitchFamily="34" charset="0"/>
                          <a:ea typeface="Noto Sans JP" pitchFamily="34" charset="-122"/>
                          <a:cs typeface="Noto Sans JP" pitchFamily="34" charset="-120"/>
                        </a:rPr>
                        <a:t>Win:</a:t>
                      </a:r>
                      <a:pPr indent="0" marL="0">
                        <a:buNone/>
                      </a:pPr>
                      <a:r>
                        <a:rPr lang="en-US" sz="975" dirty="0">
                          <a:solidFill>
                            <a:srgbClr val="1D1D1F"/>
                          </a:solidFill>
                          <a:latin typeface="Noto Sans JP" pitchFamily="34" charset="0"/>
                          <a:ea typeface="Noto Sans JP" pitchFamily="34" charset="-122"/>
                          <a:cs typeface="Noto Sans JP" pitchFamily="34" charset="-120"/>
                        </a:rPr>
                        <a:t> transformers / vLLM</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視覚トークン肥大によるリソース枯渇</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03638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Phi-3-Vision</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Microsoft</a:t>
                      </a:r>
                      <a:pPr indent="0" marL="0">
                        <a:buNone/>
                      </a:pPr>
                      <a:r>
                        <a:rPr lang="en-US" sz="750" dirty="0">
                          <a:solidFill>
                            <a:srgbClr val="86868B"/>
                          </a:solidFill>
                          <a:latin typeface="Noto Sans JP" pitchFamily="34" charset="0"/>
                          <a:ea typeface="Noto Sans JP" pitchFamily="34" charset="-122"/>
                          <a:cs typeface="Noto Sans JP" pitchFamily="34" charset="-120"/>
                        </a:rPr>
                        <a:t>[43]</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4.2B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(128K)</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形式依存でローカル適性あり</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128K長文対応</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軽量マルチモーダル＋長文を標榜</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“実務的なOCR読取”に強み</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Mac:</a:t>
                      </a:r>
                      <a:pPr indent="0" marL="0">
                        <a:buNone/>
                      </a:pPr>
                      <a:r>
                        <a:rPr lang="en-US" sz="975" dirty="0">
                          <a:solidFill>
                            <a:srgbClr val="1D1D1F"/>
                          </a:solidFill>
                          <a:latin typeface="Noto Sans JP" pitchFamily="34" charset="0"/>
                          <a:ea typeface="Noto Sans JP" pitchFamily="34" charset="-122"/>
                          <a:cs typeface="Noto Sans JP" pitchFamily="34" charset="-120"/>
                        </a:rPr>
                        <a:t> MLX変換次第</a:t>
                      </a:r>
                      <a:pPr indent="0" marL="0">
                        <a:spcBef>
                          <a:spcPts val="975"/>
                        </a:spcBef>
                        <a:spcAft>
                          <a:spcPts val="975"/>
                        </a:spcAft>
                        <a:buNone/>
                      </a:pPr>
                      <a:endParaRPr lang="en-US" sz="1200" dirty="0"/>
                    </a:p>
                    <a:p>
                      <a:pPr indent="0" marL="0">
                        <a:buNone/>
                      </a:pPr>
                      <a:r>
                        <a:rPr lang="en-US" sz="975" b="1" dirty="0">
                          <a:solidFill>
                            <a:srgbClr val="1D1D1F"/>
                          </a:solidFill>
                          <a:latin typeface="Noto Sans JP" pitchFamily="34" charset="0"/>
                          <a:ea typeface="Noto Sans JP" pitchFamily="34" charset="-122"/>
                          <a:cs typeface="Noto Sans JP" pitchFamily="34" charset="-120"/>
                        </a:rPr>
                        <a:t>Win:</a:t>
                      </a:r>
                      <a:pPr indent="0" marL="0">
                        <a:buNone/>
                      </a:pPr>
                      <a:r>
                        <a:rPr lang="en-US" sz="975" dirty="0">
                          <a:solidFill>
                            <a:srgbClr val="1D1D1F"/>
                          </a:solidFill>
                          <a:latin typeface="Noto Sans JP" pitchFamily="34" charset="0"/>
                          <a:ea typeface="Noto Sans JP" pitchFamily="34" charset="-122"/>
                          <a:cs typeface="Noto Sans JP" pitchFamily="34" charset="-120"/>
                        </a:rPr>
                        <a:t> GPU推論</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長文はKVが支配しやすく、メモリ管理が必須</a:t>
                      </a:r>
                      <a:pPr indent="0" marL="0">
                        <a:buNone/>
                      </a:pPr>
                      <a:r>
                        <a:rPr lang="en-US" sz="750" dirty="0">
                          <a:solidFill>
                            <a:srgbClr val="86868B"/>
                          </a:solidFill>
                          <a:latin typeface="Noto Sans JP" pitchFamily="34" charset="0"/>
                          <a:ea typeface="Noto Sans JP" pitchFamily="34" charset="-122"/>
                          <a:cs typeface="Noto Sans JP" pitchFamily="34" charset="-120"/>
                        </a:rPr>
                        <a:t>[43]</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103638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InternVL2</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OpenGVLab</a:t>
                      </a:r>
                      <a:pPr indent="0" marL="0">
                        <a:buNone/>
                      </a:pPr>
                      <a:r>
                        <a:rPr lang="en-US" sz="750" dirty="0">
                          <a:solidFill>
                            <a:srgbClr val="86868B"/>
                          </a:solidFill>
                          <a:latin typeface="Noto Sans JP" pitchFamily="34" charset="0"/>
                          <a:ea typeface="Noto Sans JP" pitchFamily="34" charset="-122"/>
                          <a:cs typeface="Noto Sans JP" pitchFamily="34" charset="-120"/>
                        </a:rPr>
                        <a:t>[44-45]</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1B/2B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4B/8B等</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4B等</a:t>
                      </a:r>
                      <a:pPr indent="0" marL="0">
                        <a:buNone/>
                      </a:pPr>
                      <a:r>
                        <a:rPr lang="en-US" sz="975" dirty="0">
                          <a:solidFill>
                            <a:srgbClr val="1D1D1F"/>
                          </a:solidFill>
                          <a:latin typeface="Noto Sans JP" pitchFamily="34" charset="0"/>
                          <a:ea typeface="Noto Sans JP" pitchFamily="34" charset="-122"/>
                          <a:cs typeface="Noto Sans JP" pitchFamily="34" charset="-120"/>
                        </a:rPr>
                        <a:t>がローカル向き</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モデル群が複数サイズ展開</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画像理解の系列として設計</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構成要素をモデルカードで詳細説明</a:t>
                      </a:r>
                      <a:pPr indent="0" marL="0">
                        <a:buNone/>
                      </a:pPr>
                      <a:r>
                        <a:rPr lang="en-US" sz="750" dirty="0">
                          <a:solidFill>
                            <a:srgbClr val="86868B"/>
                          </a:solidFill>
                          <a:latin typeface="Noto Sans JP" pitchFamily="34" charset="0"/>
                          <a:ea typeface="Noto Sans JP" pitchFamily="34" charset="-122"/>
                          <a:cs typeface="Noto Sans JP" pitchFamily="34" charset="-120"/>
                        </a:rPr>
                        <a:t>[45]</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Win:</a:t>
                      </a:r>
                      <a:pPr indent="0" marL="0">
                        <a:buNone/>
                      </a:pPr>
                      <a:r>
                        <a:rPr lang="en-US" sz="975" dirty="0">
                          <a:solidFill>
                            <a:srgbClr val="1D1D1F"/>
                          </a:solidFill>
                          <a:latin typeface="Noto Sans JP" pitchFamily="34" charset="0"/>
                          <a:ea typeface="Noto Sans JP" pitchFamily="34" charset="-122"/>
                          <a:cs typeface="Noto Sans JP" pitchFamily="34" charset="-120"/>
                        </a:rPr>
                        <a:t> GPU / 形式次第</a:t>
                      </a:r>
                      <a:pPr indent="0" marL="0">
                        <a:spcBef>
                          <a:spcPts val="975"/>
                        </a:spcBef>
                        <a:spcAft>
                          <a:spcPts val="975"/>
                        </a:spcAft>
                        <a:buNone/>
                      </a:pPr>
                      <a:endParaRPr lang="en-US" sz="1200" dirty="0"/>
                    </a:p>
                    <a:p>
                      <a:pPr indent="0" marL="0">
                        <a:buNone/>
                      </a:pPr>
                      <a:r>
                        <a:rPr lang="en-US" sz="975" b="1" dirty="0">
                          <a:solidFill>
                            <a:srgbClr val="1D1D1F"/>
                          </a:solidFill>
                          <a:latin typeface="Noto Sans JP" pitchFamily="34" charset="0"/>
                          <a:ea typeface="Noto Sans JP" pitchFamily="34" charset="-122"/>
                          <a:cs typeface="Noto Sans JP" pitchFamily="34" charset="-120"/>
                        </a:rPr>
                        <a:t>Mac:</a:t>
                      </a:r>
                      <a:pPr indent="0" marL="0">
                        <a:buNone/>
                      </a:pPr>
                      <a:r>
                        <a:rPr lang="en-US" sz="975" dirty="0">
                          <a:solidFill>
                            <a:srgbClr val="1D1D1F"/>
                          </a:solidFill>
                          <a:latin typeface="Noto Sans JP" pitchFamily="34" charset="0"/>
                          <a:ea typeface="Noto Sans JP" pitchFamily="34" charset="-122"/>
                          <a:cs typeface="Noto Sans JP" pitchFamily="34" charset="-120"/>
                        </a:rPr>
                        <a:t> 実装依存</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エコシステム差（変換・プロセッサ依存）が運用の難所</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03638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LLaVA</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Community</a:t>
                      </a:r>
                      <a:pPr indent="0" marL="0">
                        <a:buNone/>
                      </a:pPr>
                      <a:r>
                        <a:rPr lang="en-US" sz="750" dirty="0">
                          <a:solidFill>
                            <a:srgbClr val="86868B"/>
                          </a:solidFill>
                          <a:latin typeface="Noto Sans JP" pitchFamily="34" charset="0"/>
                          <a:ea typeface="Noto Sans JP" pitchFamily="34" charset="-122"/>
                          <a:cs typeface="Noto Sans JP" pitchFamily="34" charset="-120"/>
                        </a:rPr>
                        <a:t>[46-47]</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7B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13B</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4bitでの運用</a:t>
                      </a:r>
                      <a:pPr indent="0" marL="0">
                        <a:buNone/>
                      </a:pPr>
                      <a:r>
                        <a:rPr lang="en-US" sz="975" dirty="0">
                          <a:solidFill>
                            <a:srgbClr val="1D1D1F"/>
                          </a:solidFill>
                          <a:latin typeface="Noto Sans JP" pitchFamily="34" charset="0"/>
                          <a:ea typeface="Noto Sans JP" pitchFamily="34" charset="-122"/>
                          <a:cs typeface="Noto Sans JP" pitchFamily="34" charset="-120"/>
                        </a:rPr>
                        <a:t>示唆</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13Bで12GB VRAM動作可</a:t>
                      </a:r>
                      <a:pPr indent="0" marL="0">
                        <a:buNone/>
                      </a:pPr>
                      <a:r>
                        <a:rPr lang="en-US" sz="750" dirty="0">
                          <a:solidFill>
                            <a:srgbClr val="86868B"/>
                          </a:solidFill>
                          <a:latin typeface="Noto Sans JP" pitchFamily="34" charset="0"/>
                          <a:ea typeface="Noto Sans JP" pitchFamily="34" charset="-122"/>
                          <a:cs typeface="Noto Sans JP" pitchFamily="34" charset="-120"/>
                        </a:rPr>
                        <a:t>[47]</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画像チャット用途</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Win GPUで構築しやすい</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Win:</a:t>
                      </a:r>
                      <a:pPr indent="0" marL="0">
                        <a:buNone/>
                      </a:pPr>
                      <a:r>
                        <a:rPr lang="en-US" sz="975" dirty="0">
                          <a:solidFill>
                            <a:srgbClr val="1D1D1F"/>
                          </a:solidFill>
                          <a:latin typeface="Noto Sans JP" pitchFamily="34" charset="0"/>
                          <a:ea typeface="Noto Sans JP" pitchFamily="34" charset="-122"/>
                          <a:cs typeface="Noto Sans JP" pitchFamily="34" charset="-120"/>
                        </a:rPr>
                        <a:t> GPU推論で実績多</a:t>
                      </a:r>
                      <a:pPr indent="0" marL="0">
                        <a:spcBef>
                          <a:spcPts val="975"/>
                        </a:spcBef>
                        <a:spcAft>
                          <a:spcPts val="975"/>
                        </a:spcAft>
                        <a:buNone/>
                      </a:pPr>
                      <a:endParaRPr lang="en-US" sz="1200" dirty="0"/>
                    </a:p>
                    <a:p>
                      <a:pPr indent="0" marL="0">
                        <a:buNone/>
                      </a:pPr>
                      <a:r>
                        <a:rPr lang="en-US" sz="975" b="1" dirty="0">
                          <a:solidFill>
                            <a:srgbClr val="1D1D1F"/>
                          </a:solidFill>
                          <a:latin typeface="Noto Sans JP" pitchFamily="34" charset="0"/>
                          <a:ea typeface="Noto Sans JP" pitchFamily="34" charset="-122"/>
                          <a:cs typeface="Noto Sans JP" pitchFamily="34" charset="-120"/>
                        </a:rPr>
                        <a:t>Mac:</a:t>
                      </a:r>
                      <a:pPr indent="0" marL="0">
                        <a:buNone/>
                      </a:pPr>
                      <a:r>
                        <a:rPr lang="en-US" sz="975" dirty="0">
                          <a:solidFill>
                            <a:srgbClr val="1D1D1F"/>
                          </a:solidFill>
                          <a:latin typeface="Noto Sans JP" pitchFamily="34" charset="0"/>
                          <a:ea typeface="Noto Sans JP" pitchFamily="34" charset="-122"/>
                          <a:cs typeface="Noto Sans JP" pitchFamily="34" charset="-120"/>
                        </a:rPr>
                        <a:t> llama.cpp等</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ベースLLMや実装差が大きく、モデルカードとの整合確認が必要</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690311"/>
            <a:ext cx="11277295" cy="552298"/>
          </a:xfrm>
          <a:prstGeom prst="roundRect">
            <a:avLst>
              <a:gd name="adj" fmla="val 11418"/>
            </a:avLst>
          </a:prstGeom>
          <a:solidFill>
            <a:srgbClr val="FFF8E1"/>
          </a:solidFill>
          <a:ln/>
        </p:spPr>
      </p:sp>
      <p:sp>
        <p:nvSpPr>
          <p:cNvPr id="12" name="Shape 8"/>
          <p:cNvSpPr/>
          <p:nvPr/>
        </p:nvSpPr>
        <p:spPr>
          <a:xfrm>
            <a:off x="457200" y="5690311"/>
            <a:ext cx="38405" cy="552298"/>
          </a:xfrm>
          <a:prstGeom prst="roundRect">
            <a:avLst>
              <a:gd name="adj" fmla="val 164203"/>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0" b="0"/>
          <a:stretch/>
        </p:blipFill>
        <p:spPr>
          <a:xfrm>
            <a:off x="647395" y="5823814"/>
            <a:ext cx="152705" cy="152705"/>
          </a:xfrm>
          <a:prstGeom prst="rect">
            <a:avLst/>
          </a:prstGeom>
        </p:spPr>
      </p:pic>
      <p:sp>
        <p:nvSpPr>
          <p:cNvPr id="14" name="Text 9"/>
          <p:cNvSpPr txBox="1"/>
          <p:nvPr/>
        </p:nvSpPr>
        <p:spPr>
          <a:xfrm>
            <a:off x="914400" y="5804611"/>
            <a:ext cx="10744200" cy="324612"/>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採用判断の要点：</a:t>
            </a:r>
            <a:pPr algn="l" indent="0" marL="0">
              <a:buNone/>
            </a:pPr>
            <a:r>
              <a:rPr lang="en-US" sz="900" dirty="0">
                <a:solidFill>
                  <a:srgbClr val="5D4037"/>
                </a:solidFill>
                <a:latin typeface="Noto Sans JP" pitchFamily="34" charset="0"/>
                <a:ea typeface="Noto Sans JP" pitchFamily="34" charset="-122"/>
                <a:cs typeface="Noto Sans JP" pitchFamily="34" charset="-120"/>
              </a:rPr>
              <a:t>画像理解はテキストLLMより前処理・プロセッサ依存が強いため、「ランタイムがそのモデルを明示サポートしているか」を一次確認してください（例：MLX-VLMがQwen2-VLのコマンド提示）。72B級はローカルでは上位機（96GB+等）が必要で、現実は2B/7B級で設計します。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22 | ローカルAI 技術調査レポート 2026</a:t>
            </a:r>
            <a:endParaRPr lang="en-US" sz="900" dirty="0"/>
          </a:p>
        </p:txBody>
      </p:sp>
      <p:sp>
        <p:nvSpPr>
          <p:cNvPr id="18" name="Text 13"/>
          <p:cNvSpPr txBox="1"/>
          <p:nvPr/>
        </p:nvSpPr>
        <p:spPr>
          <a:xfrm>
            <a:off x="9172346" y="6586423"/>
            <a:ext cx="3049524"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[28, 42-47]</a:t>
            </a:r>
            <a:endParaRPr lang="en-US" sz="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F5F5F7"/>
          </a:solidFill>
          <a:ln/>
        </p:spPr>
      </p:sp>
      <p:sp>
        <p:nvSpPr>
          <p:cNvPr id="5" name="Shape 3"/>
          <p:cNvSpPr/>
          <p:nvPr/>
        </p:nvSpPr>
        <p:spPr>
          <a:xfrm>
            <a:off x="0" y="75255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43230"/>
            <a:ext cx="267005" cy="267005"/>
          </a:xfrm>
          <a:prstGeom prst="rect">
            <a:avLst/>
          </a:prstGeom>
        </p:spPr>
      </p:pic>
      <p:sp>
        <p:nvSpPr>
          <p:cNvPr id="7" name="Text 4"/>
          <p:cNvSpPr txBox="1"/>
          <p:nvPr/>
        </p:nvSpPr>
        <p:spPr>
          <a:xfrm>
            <a:off x="875995" y="176479"/>
            <a:ext cx="3514954"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採用判断基準（VLM/LMM）</a:t>
            </a:r>
            <a:endParaRPr lang="en-US" sz="2100" dirty="0"/>
          </a:p>
        </p:txBody>
      </p:sp>
      <p:sp>
        <p:nvSpPr>
          <p:cNvPr id="8" name="Text 5"/>
          <p:cNvSpPr txBox="1"/>
          <p:nvPr/>
        </p:nvSpPr>
        <p:spPr>
          <a:xfrm>
            <a:off x="9756648" y="261518"/>
            <a:ext cx="2139696"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ランタイム適合性と運用設計</a:t>
            </a:r>
            <a:endParaRPr lang="en-US" sz="1200" dirty="0"/>
          </a:p>
        </p:txBody>
      </p:sp>
      <p:sp>
        <p:nvSpPr>
          <p:cNvPr id="9" name="Shape 6"/>
          <p:cNvSpPr/>
          <p:nvPr/>
        </p:nvSpPr>
        <p:spPr>
          <a:xfrm>
            <a:off x="0" y="761695"/>
            <a:ext cx="12191695" cy="5715000"/>
          </a:xfrm>
          <a:prstGeom prst="rect">
            <a:avLst/>
          </a:prstGeom>
          <a:solidFill>
            <a:srgbClr val="FBFBFD"/>
          </a:solidFill>
          <a:ln w="12700">
            <a:solidFill>
              <a:srgbClr val="FFFFFF">
                <a:alpha val="0"/>
              </a:srgbClr>
            </a:solidFill>
            <a:prstDash val="solid"/>
          </a:ln>
        </p:spPr>
      </p:sp>
      <p:pic>
        <p:nvPicPr>
          <p:cNvPr id="10" name="Image 1" descr="preencoded.png">    </p:cNvPr>
          <p:cNvPicPr>
            <a:picLocks noChangeAspect="1"/>
          </p:cNvPicPr>
          <p:nvPr/>
        </p:nvPicPr>
        <p:blipFill>
          <a:blip r:embed="rId2"/>
          <a:srcRect l="0" r="0" t="-20" b="-20"/>
          <a:stretch/>
        </p:blipFill>
        <p:spPr>
          <a:xfrm>
            <a:off x="457200" y="990295"/>
            <a:ext cx="11277295" cy="838505"/>
          </a:xfrm>
          <a:prstGeom prst="rect">
            <a:avLst/>
          </a:prstGeom>
        </p:spPr>
      </p:pic>
      <p:sp>
        <p:nvSpPr>
          <p:cNvPr id="11" name="Text 7"/>
          <p:cNvSpPr txBox="1"/>
          <p:nvPr/>
        </p:nvSpPr>
        <p:spPr>
          <a:xfrm>
            <a:off x="743407" y="1143000"/>
            <a:ext cx="10840212" cy="534010"/>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結論：画像理解は前処理・プロセッサ依存が強いため、「ランタイムの明示サポート確認」が最優先です。2B/7B級を基本とし、不足分をRAG/OCRで補うのが安全策です。</a:t>
            </a:r>
            <a:endParaRPr lang="en-US" sz="1500" dirty="0"/>
          </a:p>
        </p:txBody>
      </p:sp>
      <p:sp>
        <p:nvSpPr>
          <p:cNvPr id="12" name="Shape 8"/>
          <p:cNvSpPr/>
          <p:nvPr/>
        </p:nvSpPr>
        <p:spPr>
          <a:xfrm>
            <a:off x="457200" y="2095805"/>
            <a:ext cx="11277295" cy="1714500"/>
          </a:xfrm>
          <a:prstGeom prst="roundRect">
            <a:avLst>
              <a:gd name="adj" fmla="val 3556"/>
            </a:avLst>
          </a:prstGeom>
          <a:solidFill>
            <a:srgbClr val="FFFFFF"/>
          </a:solidFill>
          <a:ln w="12700">
            <a:solidFill>
              <a:srgbClr val="E5E5E5"/>
            </a:solidFill>
            <a:prstDash val="solid"/>
          </a:ln>
        </p:spPr>
      </p:sp>
      <p:pic>
        <p:nvPicPr>
          <p:cNvPr id="13" name="Image 2" descr="preencoded.png">    </p:cNvPr>
          <p:cNvPicPr>
            <a:picLocks noChangeAspect="1"/>
          </p:cNvPicPr>
          <p:nvPr/>
        </p:nvPicPr>
        <p:blipFill>
          <a:blip r:embed="rId3"/>
          <a:srcRect l="0" r="0" t="-1087" b="-1087"/>
          <a:stretch/>
        </p:blipFill>
        <p:spPr>
          <a:xfrm>
            <a:off x="3274466" y="2681021"/>
            <a:ext cx="105156" cy="171907"/>
          </a:xfrm>
          <a:prstGeom prst="rect">
            <a:avLst/>
          </a:prstGeom>
        </p:spPr>
      </p:pic>
      <p:pic>
        <p:nvPicPr>
          <p:cNvPr id="14" name="Image 3" descr="preencoded.png">    </p:cNvPr>
          <p:cNvPicPr>
            <a:picLocks noChangeAspect="1"/>
          </p:cNvPicPr>
          <p:nvPr/>
        </p:nvPicPr>
        <p:blipFill>
          <a:blip r:embed="rId4"/>
          <a:srcRect l="0" r="0" t="-1087" b="-1087"/>
          <a:stretch/>
        </p:blipFill>
        <p:spPr>
          <a:xfrm>
            <a:off x="6043270" y="2681021"/>
            <a:ext cx="105156" cy="171907"/>
          </a:xfrm>
          <a:prstGeom prst="rect">
            <a:avLst/>
          </a:prstGeom>
        </p:spPr>
      </p:pic>
      <p:pic>
        <p:nvPicPr>
          <p:cNvPr id="15" name="Image 4" descr="preencoded.png">    </p:cNvPr>
          <p:cNvPicPr>
            <a:picLocks noChangeAspect="1"/>
          </p:cNvPicPr>
          <p:nvPr/>
        </p:nvPicPr>
        <p:blipFill>
          <a:blip r:embed="rId5"/>
          <a:srcRect l="0" r="0" t="-1087" b="-1087"/>
          <a:stretch/>
        </p:blipFill>
        <p:spPr>
          <a:xfrm>
            <a:off x="8812987" y="2681021"/>
            <a:ext cx="105156" cy="171907"/>
          </a:xfrm>
          <a:prstGeom prst="rect">
            <a:avLst/>
          </a:prstGeom>
        </p:spPr>
      </p:pic>
      <p:sp>
        <p:nvSpPr>
          <p:cNvPr id="16" name="Shape 9"/>
          <p:cNvSpPr/>
          <p:nvPr/>
        </p:nvSpPr>
        <p:spPr>
          <a:xfrm>
            <a:off x="457200" y="4109314"/>
            <a:ext cx="3638398" cy="2486254"/>
          </a:xfrm>
          <a:prstGeom prst="roundRect">
            <a:avLst>
              <a:gd name="adj" fmla="val 1691"/>
            </a:avLst>
          </a:prstGeom>
          <a:solidFill>
            <a:srgbClr val="FFFFFF"/>
          </a:solidFill>
          <a:ln w="12700">
            <a:solidFill>
              <a:srgbClr val="E5E5E5"/>
            </a:solidFill>
            <a:prstDash val="solid"/>
          </a:ln>
        </p:spPr>
      </p:sp>
      <p:sp>
        <p:nvSpPr>
          <p:cNvPr id="17" name="Shape 10"/>
          <p:cNvSpPr/>
          <p:nvPr/>
        </p:nvSpPr>
        <p:spPr>
          <a:xfrm>
            <a:off x="657454" y="4689958"/>
            <a:ext cx="3238805" cy="9144"/>
          </a:xfrm>
          <a:prstGeom prst="rect">
            <a:avLst/>
          </a:prstGeom>
          <a:solidFill>
            <a:srgbClr val="F0F0F0"/>
          </a:solidFill>
          <a:ln w="12700">
            <a:solidFill>
              <a:srgbClr val="F0F0F0">
                <a:alpha val="0"/>
              </a:srgbClr>
            </a:solidFill>
            <a:prstDash val="solid"/>
          </a:ln>
        </p:spPr>
      </p:sp>
      <p:sp>
        <p:nvSpPr>
          <p:cNvPr id="18" name="Shape 11"/>
          <p:cNvSpPr/>
          <p:nvPr/>
        </p:nvSpPr>
        <p:spPr>
          <a:xfrm>
            <a:off x="657454" y="4308653"/>
            <a:ext cx="304495" cy="304495"/>
          </a:xfrm>
          <a:prstGeom prst="roundRect">
            <a:avLst>
              <a:gd name="adj" fmla="val 75075"/>
            </a:avLst>
          </a:prstGeom>
          <a:solidFill>
            <a:srgbClr val="007AFF"/>
          </a:solidFill>
          <a:ln w="12700">
            <a:solidFill>
              <a:srgbClr val="FFFFFF">
                <a:alpha val="0"/>
              </a:srgbClr>
            </a:solidFill>
            <a:prstDash val="solid"/>
          </a:ln>
        </p:spPr>
      </p:sp>
      <p:pic>
        <p:nvPicPr>
          <p:cNvPr id="19" name="Image 5" descr="preencoded.png">    </p:cNvPr>
          <p:cNvPicPr>
            <a:picLocks noChangeAspect="1"/>
          </p:cNvPicPr>
          <p:nvPr/>
        </p:nvPicPr>
        <p:blipFill>
          <a:blip r:embed="rId6"/>
          <a:srcRect l="0" r="0" t="-1100" b="-1100"/>
          <a:stretch/>
        </p:blipFill>
        <p:spPr>
          <a:xfrm>
            <a:off x="752551" y="4394606"/>
            <a:ext cx="114300" cy="133502"/>
          </a:xfrm>
          <a:prstGeom prst="rect">
            <a:avLst/>
          </a:prstGeom>
        </p:spPr>
      </p:pic>
      <p:sp>
        <p:nvSpPr>
          <p:cNvPr id="20" name="Text 12"/>
          <p:cNvSpPr txBox="1"/>
          <p:nvPr/>
        </p:nvSpPr>
        <p:spPr>
          <a:xfrm>
            <a:off x="1057046" y="4347058"/>
            <a:ext cx="1317650"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ランタイム適合性</a:t>
            </a:r>
            <a:endParaRPr lang="en-US" sz="1200" dirty="0"/>
          </a:p>
        </p:txBody>
      </p:sp>
      <p:pic>
        <p:nvPicPr>
          <p:cNvPr id="21" name="Image 6" descr="preencoded.png">    </p:cNvPr>
          <p:cNvPicPr>
            <a:picLocks noChangeAspect="1"/>
          </p:cNvPicPr>
          <p:nvPr/>
        </p:nvPicPr>
        <p:blipFill>
          <a:blip r:embed="rId7"/>
          <a:srcRect l="0" r="0" t="0" b="0"/>
          <a:stretch/>
        </p:blipFill>
        <p:spPr>
          <a:xfrm>
            <a:off x="657454" y="4873752"/>
            <a:ext cx="95098" cy="95098"/>
          </a:xfrm>
          <a:prstGeom prst="rect">
            <a:avLst/>
          </a:prstGeom>
        </p:spPr>
      </p:pic>
      <p:sp>
        <p:nvSpPr>
          <p:cNvPr id="22" name="Text 13"/>
          <p:cNvSpPr txBox="1"/>
          <p:nvPr/>
        </p:nvSpPr>
        <p:spPr>
          <a:xfrm>
            <a:off x="752551" y="4999939"/>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一次情報の確認</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ランタイムがモデルを明示サポートしているか確認が安全（例: MLX-VLMのQwen2-VL対応コマンド提示）。 </a:t>
            </a:r>
            <a:endParaRPr lang="en-US" sz="900" dirty="0"/>
          </a:p>
        </p:txBody>
      </p:sp>
      <p:pic>
        <p:nvPicPr>
          <p:cNvPr id="23" name="Image 7" descr="preencoded.png">    </p:cNvPr>
          <p:cNvPicPr>
            <a:picLocks noChangeAspect="1"/>
          </p:cNvPicPr>
          <p:nvPr/>
        </p:nvPicPr>
        <p:blipFill>
          <a:blip r:embed="rId8"/>
          <a:srcRect l="0" r="0" t="0" b="0"/>
          <a:stretch/>
        </p:blipFill>
        <p:spPr>
          <a:xfrm>
            <a:off x="657454" y="5711342"/>
            <a:ext cx="95098" cy="95098"/>
          </a:xfrm>
          <a:prstGeom prst="rect">
            <a:avLst/>
          </a:prstGeom>
        </p:spPr>
      </p:pic>
      <p:sp>
        <p:nvSpPr>
          <p:cNvPr id="24" name="Text 14"/>
          <p:cNvSpPr txBox="1"/>
          <p:nvPr/>
        </p:nvSpPr>
        <p:spPr>
          <a:xfrm>
            <a:off x="752551" y="5837530"/>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プロセッサ依存性</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テキストLLMより前処理（画像トークン化）の依存が強く、変換ミスが起きやすい。 </a:t>
            </a:r>
            <a:endParaRPr lang="en-US" sz="900" dirty="0"/>
          </a:p>
        </p:txBody>
      </p:sp>
      <p:sp>
        <p:nvSpPr>
          <p:cNvPr id="25" name="Shape 15"/>
          <p:cNvSpPr/>
          <p:nvPr/>
        </p:nvSpPr>
        <p:spPr>
          <a:xfrm>
            <a:off x="4280306" y="4109314"/>
            <a:ext cx="3638398" cy="2486254"/>
          </a:xfrm>
          <a:prstGeom prst="roundRect">
            <a:avLst>
              <a:gd name="adj" fmla="val 1691"/>
            </a:avLst>
          </a:prstGeom>
          <a:solidFill>
            <a:srgbClr val="FFFFFF"/>
          </a:solidFill>
          <a:ln w="12700">
            <a:solidFill>
              <a:srgbClr val="E5E5E5"/>
            </a:solidFill>
            <a:prstDash val="solid"/>
          </a:ln>
        </p:spPr>
      </p:sp>
      <p:sp>
        <p:nvSpPr>
          <p:cNvPr id="26" name="Shape 16"/>
          <p:cNvSpPr/>
          <p:nvPr/>
        </p:nvSpPr>
        <p:spPr>
          <a:xfrm>
            <a:off x="4479646" y="4689958"/>
            <a:ext cx="3238805" cy="9144"/>
          </a:xfrm>
          <a:prstGeom prst="rect">
            <a:avLst/>
          </a:prstGeom>
          <a:solidFill>
            <a:srgbClr val="F0F0F0"/>
          </a:solidFill>
          <a:ln w="12700">
            <a:solidFill>
              <a:srgbClr val="F0F0F0">
                <a:alpha val="0"/>
              </a:srgbClr>
            </a:solidFill>
            <a:prstDash val="solid"/>
          </a:ln>
        </p:spPr>
      </p:sp>
      <p:sp>
        <p:nvSpPr>
          <p:cNvPr id="27" name="Shape 17"/>
          <p:cNvSpPr/>
          <p:nvPr/>
        </p:nvSpPr>
        <p:spPr>
          <a:xfrm>
            <a:off x="4479646" y="4308653"/>
            <a:ext cx="304495" cy="304495"/>
          </a:xfrm>
          <a:prstGeom prst="roundRect">
            <a:avLst>
              <a:gd name="adj" fmla="val 75075"/>
            </a:avLst>
          </a:prstGeom>
          <a:solidFill>
            <a:srgbClr val="5856D6"/>
          </a:solidFill>
          <a:ln w="12700">
            <a:solidFill>
              <a:srgbClr val="FFFFFF">
                <a:alpha val="0"/>
              </a:srgbClr>
            </a:solidFill>
            <a:prstDash val="solid"/>
          </a:ln>
        </p:spPr>
      </p:sp>
      <p:pic>
        <p:nvPicPr>
          <p:cNvPr id="28" name="Image 8" descr="preencoded.png">    </p:cNvPr>
          <p:cNvPicPr>
            <a:picLocks noChangeAspect="1"/>
          </p:cNvPicPr>
          <p:nvPr/>
        </p:nvPicPr>
        <p:blipFill>
          <a:blip r:embed="rId9"/>
          <a:srcRect l="-1507" r="-1507" t="0" b="0"/>
          <a:stretch/>
        </p:blipFill>
        <p:spPr>
          <a:xfrm>
            <a:off x="4546397" y="4394606"/>
            <a:ext cx="171907" cy="133502"/>
          </a:xfrm>
          <a:prstGeom prst="rect">
            <a:avLst/>
          </a:prstGeom>
        </p:spPr>
      </p:pic>
      <p:sp>
        <p:nvSpPr>
          <p:cNvPr id="29" name="Text 18"/>
          <p:cNvSpPr txBox="1"/>
          <p:nvPr/>
        </p:nvSpPr>
        <p:spPr>
          <a:xfrm>
            <a:off x="4880153" y="4347058"/>
            <a:ext cx="1591056"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運用設計（2B/7B級）</a:t>
            </a:r>
            <a:endParaRPr lang="en-US" sz="1200" dirty="0"/>
          </a:p>
        </p:txBody>
      </p:sp>
      <p:pic>
        <p:nvPicPr>
          <p:cNvPr id="30" name="Image 9" descr="preencoded.png">    </p:cNvPr>
          <p:cNvPicPr>
            <a:picLocks noChangeAspect="1"/>
          </p:cNvPicPr>
          <p:nvPr/>
        </p:nvPicPr>
        <p:blipFill>
          <a:blip r:embed="rId10"/>
          <a:srcRect l="0" r="0" t="0" b="0"/>
          <a:stretch/>
        </p:blipFill>
        <p:spPr>
          <a:xfrm>
            <a:off x="4479646" y="4873752"/>
            <a:ext cx="95098" cy="95098"/>
          </a:xfrm>
          <a:prstGeom prst="rect">
            <a:avLst/>
          </a:prstGeom>
        </p:spPr>
      </p:pic>
      <p:sp>
        <p:nvSpPr>
          <p:cNvPr id="31" name="Text 19"/>
          <p:cNvSpPr txBox="1"/>
          <p:nvPr/>
        </p:nvSpPr>
        <p:spPr>
          <a:xfrm>
            <a:off x="4574743" y="4999939"/>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現実的なライン</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72B級は96GB+メモリや複数GPUが必要なため、実務では2B/7B級での運用設計に寄せる。 </a:t>
            </a:r>
            <a:endParaRPr lang="en-US" sz="900" dirty="0"/>
          </a:p>
        </p:txBody>
      </p:sp>
      <p:pic>
        <p:nvPicPr>
          <p:cNvPr id="32" name="Image 10" descr="preencoded.png">    </p:cNvPr>
          <p:cNvPicPr>
            <a:picLocks noChangeAspect="1"/>
          </p:cNvPicPr>
          <p:nvPr/>
        </p:nvPicPr>
        <p:blipFill>
          <a:blip r:embed="rId11"/>
          <a:srcRect l="0" r="0" t="0" b="0"/>
          <a:stretch/>
        </p:blipFill>
        <p:spPr>
          <a:xfrm>
            <a:off x="4479646" y="5711342"/>
            <a:ext cx="95098" cy="95098"/>
          </a:xfrm>
          <a:prstGeom prst="rect">
            <a:avLst/>
          </a:prstGeom>
        </p:spPr>
      </p:pic>
      <p:sp>
        <p:nvSpPr>
          <p:cNvPr id="33" name="Text 20"/>
          <p:cNvSpPr txBox="1"/>
          <p:nvPr/>
        </p:nvSpPr>
        <p:spPr>
          <a:xfrm>
            <a:off x="4574743" y="5837530"/>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視覚トークン制御</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長文・多画像時はKV支配とトークン肥大に注意。max-pixels/マルチ画像数を制御する。 </a:t>
            </a:r>
            <a:endParaRPr lang="en-US" sz="900" dirty="0"/>
          </a:p>
        </p:txBody>
      </p:sp>
      <p:sp>
        <p:nvSpPr>
          <p:cNvPr id="34" name="Shape 21"/>
          <p:cNvSpPr/>
          <p:nvPr/>
        </p:nvSpPr>
        <p:spPr>
          <a:xfrm>
            <a:off x="8102498" y="4109314"/>
            <a:ext cx="3638398" cy="2486254"/>
          </a:xfrm>
          <a:prstGeom prst="roundRect">
            <a:avLst>
              <a:gd name="adj" fmla="val 1691"/>
            </a:avLst>
          </a:prstGeom>
          <a:solidFill>
            <a:srgbClr val="FFFFFF"/>
          </a:solidFill>
          <a:ln w="12700">
            <a:solidFill>
              <a:srgbClr val="E5E5E5"/>
            </a:solidFill>
            <a:prstDash val="solid"/>
          </a:ln>
        </p:spPr>
      </p:sp>
      <p:sp>
        <p:nvSpPr>
          <p:cNvPr id="35" name="Shape 22"/>
          <p:cNvSpPr/>
          <p:nvPr/>
        </p:nvSpPr>
        <p:spPr>
          <a:xfrm>
            <a:off x="8302752" y="4689958"/>
            <a:ext cx="3238805" cy="9144"/>
          </a:xfrm>
          <a:prstGeom prst="rect">
            <a:avLst/>
          </a:prstGeom>
          <a:solidFill>
            <a:srgbClr val="F0F0F0"/>
          </a:solidFill>
          <a:ln w="12700">
            <a:solidFill>
              <a:srgbClr val="F0F0F0">
                <a:alpha val="0"/>
              </a:srgbClr>
            </a:solidFill>
            <a:prstDash val="solid"/>
          </a:ln>
        </p:spPr>
      </p:sp>
      <p:sp>
        <p:nvSpPr>
          <p:cNvPr id="36" name="Shape 23"/>
          <p:cNvSpPr/>
          <p:nvPr/>
        </p:nvSpPr>
        <p:spPr>
          <a:xfrm>
            <a:off x="8302752" y="4308653"/>
            <a:ext cx="304495" cy="304495"/>
          </a:xfrm>
          <a:prstGeom prst="roundRect">
            <a:avLst>
              <a:gd name="adj" fmla="val 75075"/>
            </a:avLst>
          </a:prstGeom>
          <a:solidFill>
            <a:srgbClr val="FF9500"/>
          </a:solidFill>
          <a:ln w="12700">
            <a:solidFill>
              <a:srgbClr val="FFFFFF">
                <a:alpha val="0"/>
              </a:srgbClr>
            </a:solidFill>
            <a:prstDash val="solid"/>
          </a:ln>
        </p:spPr>
      </p:sp>
      <p:pic>
        <p:nvPicPr>
          <p:cNvPr id="37" name="Image 11" descr="preencoded.png">    </p:cNvPr>
          <p:cNvPicPr>
            <a:picLocks noChangeAspect="1"/>
          </p:cNvPicPr>
          <p:nvPr/>
        </p:nvPicPr>
        <p:blipFill>
          <a:blip r:embed="rId12"/>
          <a:srcRect l="0" r="0" t="0" b="0"/>
          <a:stretch/>
        </p:blipFill>
        <p:spPr>
          <a:xfrm>
            <a:off x="8388706" y="4394606"/>
            <a:ext cx="133502" cy="133502"/>
          </a:xfrm>
          <a:prstGeom prst="rect">
            <a:avLst/>
          </a:prstGeom>
        </p:spPr>
      </p:pic>
      <p:sp>
        <p:nvSpPr>
          <p:cNvPr id="38" name="Text 24"/>
          <p:cNvSpPr txBox="1"/>
          <p:nvPr/>
        </p:nvSpPr>
        <p:spPr>
          <a:xfrm>
            <a:off x="8702345" y="4347058"/>
            <a:ext cx="1686154"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補完戦略（OCR/RAG）</a:t>
            </a:r>
            <a:endParaRPr lang="en-US" sz="1200" dirty="0"/>
          </a:p>
        </p:txBody>
      </p:sp>
      <p:pic>
        <p:nvPicPr>
          <p:cNvPr id="39" name="Image 12" descr="preencoded.png">    </p:cNvPr>
          <p:cNvPicPr>
            <a:picLocks noChangeAspect="1"/>
          </p:cNvPicPr>
          <p:nvPr/>
        </p:nvPicPr>
        <p:blipFill>
          <a:blip r:embed="rId13"/>
          <a:srcRect l="0" r="0" t="0" b="0"/>
          <a:stretch/>
        </p:blipFill>
        <p:spPr>
          <a:xfrm>
            <a:off x="8302752" y="4873752"/>
            <a:ext cx="95098" cy="95098"/>
          </a:xfrm>
          <a:prstGeom prst="rect">
            <a:avLst/>
          </a:prstGeom>
        </p:spPr>
      </p:pic>
      <p:sp>
        <p:nvSpPr>
          <p:cNvPr id="40" name="Text 25"/>
          <p:cNvSpPr txBox="1"/>
          <p:nvPr/>
        </p:nvSpPr>
        <p:spPr>
          <a:xfrm>
            <a:off x="8397850" y="4999939"/>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不得意のカバー</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微細な文字認識や構造化はOCR（PaddleOCR等）に任せ、VLMは「意味理解」に集中させる。 </a:t>
            </a:r>
            <a:endParaRPr lang="en-US" sz="900" dirty="0"/>
          </a:p>
        </p:txBody>
      </p:sp>
      <p:pic>
        <p:nvPicPr>
          <p:cNvPr id="41" name="Image 13" descr="preencoded.png">    </p:cNvPr>
          <p:cNvPicPr>
            <a:picLocks noChangeAspect="1"/>
          </p:cNvPicPr>
          <p:nvPr/>
        </p:nvPicPr>
        <p:blipFill>
          <a:blip r:embed="rId14"/>
          <a:srcRect l="0" r="0" t="0" b="0"/>
          <a:stretch/>
        </p:blipFill>
        <p:spPr>
          <a:xfrm>
            <a:off x="8302752" y="5711342"/>
            <a:ext cx="95098" cy="95098"/>
          </a:xfrm>
          <a:prstGeom prst="rect">
            <a:avLst/>
          </a:prstGeom>
        </p:spPr>
      </p:pic>
      <p:sp>
        <p:nvSpPr>
          <p:cNvPr id="42" name="Text 26"/>
          <p:cNvSpPr txBox="1"/>
          <p:nvPr/>
        </p:nvSpPr>
        <p:spPr>
          <a:xfrm>
            <a:off x="8397850" y="5837530"/>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ハイブリッド構成</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画像から情報をテキスト抽出し、Embedding化してRAGで検索可能にする設計が堅牢。 </a:t>
            </a:r>
            <a:endParaRPr lang="en-US" sz="900" dirty="0"/>
          </a:p>
        </p:txBody>
      </p:sp>
      <p:pic>
        <p:nvPicPr>
          <p:cNvPr id="43" name="Image 14" descr="preencoded.png">    </p:cNvPr>
          <p:cNvPicPr>
            <a:picLocks noChangeAspect="1"/>
          </p:cNvPicPr>
          <p:nvPr/>
        </p:nvPicPr>
        <p:blipFill>
          <a:blip r:embed="rId15"/>
          <a:stretch>
            <a:fillRect/>
          </a:stretch>
        </p:blipFill>
        <p:spPr>
          <a:xfrm>
            <a:off x="0" y="6476695"/>
            <a:ext cx="12191695" cy="381305"/>
          </a:xfrm>
          <a:prstGeom prst="rect">
            <a:avLst/>
          </a:prstGeom>
        </p:spPr>
      </p:pic>
      <p:sp>
        <p:nvSpPr>
          <p:cNvPr id="44" name="Text 27"/>
          <p:cNvSpPr/>
          <p:nvPr/>
        </p:nvSpPr>
        <p:spPr>
          <a:xfrm>
            <a:off x="0" y="6476695"/>
            <a:ext cx="12192610" cy="381305"/>
          </a:xfrm>
          <a:prstGeom prst="rect">
            <a:avLst/>
          </a:prstGeom>
          <a:solidFill>
            <a:srgbClr val="FFFFFF">
              <a:alpha val="0"/>
            </a:srgbClr>
          </a:solidFill>
          <a:ln w="12700">
            <a:solidFill>
              <a:srgbClr val="E5E5E5"/>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23 | ローカルAI 技術調査レポート</a:t>
            </a:r>
            <a:endParaRPr lang="en-US" sz="900" dirty="0"/>
          </a:p>
        </p:txBody>
      </p:sp>
      <p:sp>
        <p:nvSpPr>
          <p:cNvPr id="45" name="Shape 28"/>
          <p:cNvSpPr/>
          <p:nvPr/>
        </p:nvSpPr>
        <p:spPr>
          <a:xfrm>
            <a:off x="1675181" y="2295144"/>
            <a:ext cx="533095" cy="533095"/>
          </a:xfrm>
          <a:prstGeom prst="roundRect">
            <a:avLst>
              <a:gd name="adj" fmla="val 36756"/>
            </a:avLst>
          </a:prstGeom>
          <a:solidFill>
            <a:srgbClr val="E3F2FD"/>
          </a:solidFill>
          <a:ln w="12700">
            <a:solidFill>
              <a:srgbClr val="BBDEFB"/>
            </a:solidFill>
            <a:prstDash val="solid"/>
          </a:ln>
        </p:spPr>
      </p:sp>
      <p:pic>
        <p:nvPicPr>
          <p:cNvPr id="46" name="Image 15" descr="preencoded.png">    </p:cNvPr>
          <p:cNvPicPr>
            <a:picLocks noChangeAspect="1"/>
          </p:cNvPicPr>
          <p:nvPr/>
        </p:nvPicPr>
        <p:blipFill>
          <a:blip r:embed="rId16"/>
          <a:srcRect l="0" r="0" t="0" b="0"/>
          <a:stretch/>
        </p:blipFill>
        <p:spPr>
          <a:xfrm>
            <a:off x="1827886" y="2447849"/>
            <a:ext cx="228600" cy="228600"/>
          </a:xfrm>
          <a:prstGeom prst="rect">
            <a:avLst/>
          </a:prstGeom>
        </p:spPr>
      </p:pic>
      <p:sp>
        <p:nvSpPr>
          <p:cNvPr id="47" name="Text 29"/>
          <p:cNvSpPr txBox="1"/>
          <p:nvPr/>
        </p:nvSpPr>
        <p:spPr>
          <a:xfrm>
            <a:off x="1474927" y="2905049"/>
            <a:ext cx="943661" cy="219456"/>
          </a:xfrm>
          <a:prstGeom prst="rect">
            <a:avLst/>
          </a:prstGeom>
          <a:noFill/>
          <a:ln/>
        </p:spPr>
        <p:txBody>
          <a:bodyPr wrap="square" lIns="0" tIns="0" rIns="0" bIns="0" rtlCol="0" anchor="ctr"/>
          <a:lstStyle/>
          <a:p>
            <a:pPr algn="ctr" indent="0" marL="0">
              <a:buNone/>
            </a:pPr>
            <a:r>
              <a:rPr lang="en-US" sz="1100" b="1" dirty="0">
                <a:solidFill>
                  <a:srgbClr val="1D1D1F"/>
                </a:solidFill>
                <a:latin typeface="Noto Sans JP" pitchFamily="34" charset="0"/>
                <a:ea typeface="Noto Sans JP" pitchFamily="34" charset="-122"/>
                <a:cs typeface="Noto Sans JP" pitchFamily="34" charset="-120"/>
              </a:rPr>
              <a:t>サポート確認</a:t>
            </a:r>
            <a:endParaRPr lang="en-US" sz="1100" dirty="0"/>
          </a:p>
        </p:txBody>
      </p:sp>
      <p:sp>
        <p:nvSpPr>
          <p:cNvPr id="48" name="Text 30"/>
          <p:cNvSpPr txBox="1"/>
          <p:nvPr/>
        </p:nvSpPr>
        <p:spPr>
          <a:xfrm>
            <a:off x="1370686" y="3195828"/>
            <a:ext cx="1230782" cy="409651"/>
          </a:xfrm>
          <a:prstGeom prst="rect">
            <a:avLst/>
          </a:prstGeom>
          <a:noFill/>
          <a:ln/>
        </p:spPr>
        <p:txBody>
          <a:bodyPr wrap="square" lIns="0" tIns="0" rIns="0" bIns="0" rtlCol="0" anchor="t"/>
          <a:lstStyle/>
          <a:p>
            <a:pPr algn="l" indent="0" marL="0">
              <a:buNone/>
            </a:pPr>
            <a:r>
              <a:rPr lang="en-US" sz="800" dirty="0">
                <a:solidFill>
                  <a:srgbClr val="6E6E73"/>
                </a:solidFill>
                <a:latin typeface="Noto Sans JP" pitchFamily="34" charset="0"/>
                <a:ea typeface="Noto Sans JP" pitchFamily="34" charset="-122"/>
                <a:cs typeface="Noto Sans JP" pitchFamily="34" charset="-120"/>
              </a:rPr>
              <a:t>README等でランタイム</a:t>
            </a:r>
            <a:pPr algn="l" indent="0" marL="0">
              <a:buNone/>
            </a:pPr>
            <a:endParaRPr lang="en-US" sz="800" dirty="0"/>
          </a:p>
          <a:p>
            <a:pPr algn="l" indent="0" marL="0">
              <a:buNone/>
            </a:pPr>
            <a:r>
              <a:rPr lang="en-US" sz="800" dirty="0">
                <a:solidFill>
                  <a:srgbClr val="6E6E73"/>
                </a:solidFill>
                <a:latin typeface="Noto Sans JP" pitchFamily="34" charset="0"/>
                <a:ea typeface="Noto Sans JP" pitchFamily="34" charset="-122"/>
                <a:cs typeface="Noto Sans JP" pitchFamily="34" charset="-120"/>
              </a:rPr>
              <a:t>(MLX/vLLM)の対応を確認</a:t>
            </a:r>
            <a:pPr algn="l" indent="0" marL="0">
              <a:buNone/>
            </a:pPr>
            <a:endParaRPr lang="en-US" sz="800" dirty="0"/>
          </a:p>
        </p:txBody>
      </p:sp>
      <p:pic>
        <p:nvPicPr>
          <p:cNvPr id="49" name="Image 16" descr="preencoded.png">    </p:cNvPr>
          <p:cNvPicPr>
            <a:picLocks noChangeAspect="1"/>
          </p:cNvPicPr>
          <p:nvPr/>
        </p:nvPicPr>
        <p:blipFill>
          <a:blip r:embed="rId17"/>
          <a:stretch>
            <a:fillRect/>
          </a:stretch>
        </p:blipFill>
        <p:spPr>
          <a:xfrm>
            <a:off x="1837944" y="3458261"/>
            <a:ext cx="247802" cy="161849"/>
          </a:xfrm>
          <a:prstGeom prst="rect">
            <a:avLst/>
          </a:prstGeom>
        </p:spPr>
      </p:pic>
      <p:sp>
        <p:nvSpPr>
          <p:cNvPr id="50" name="Text 31"/>
          <p:cNvSpPr/>
          <p:nvPr/>
        </p:nvSpPr>
        <p:spPr>
          <a:xfrm>
            <a:off x="1837944" y="3458261"/>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36366"/>
                </a:solidFill>
                <a:latin typeface="Noto Sans JP" pitchFamily="34" charset="0"/>
                <a:ea typeface="Noto Sans JP" pitchFamily="34" charset="-122"/>
                <a:cs typeface="Noto Sans JP" pitchFamily="34" charset="-120"/>
              </a:rPr>
              <a:t>[28]</a:t>
            </a:r>
            <a:endParaRPr lang="en-US" sz="800" dirty="0"/>
          </a:p>
        </p:txBody>
      </p:sp>
      <p:sp>
        <p:nvSpPr>
          <p:cNvPr id="51" name="Shape 32"/>
          <p:cNvSpPr/>
          <p:nvPr/>
        </p:nvSpPr>
        <p:spPr>
          <a:xfrm>
            <a:off x="4444898" y="2363724"/>
            <a:ext cx="533095" cy="533095"/>
          </a:xfrm>
          <a:prstGeom prst="roundRect">
            <a:avLst>
              <a:gd name="adj" fmla="val 36756"/>
            </a:avLst>
          </a:prstGeom>
          <a:solidFill>
            <a:srgbClr val="E3F2FD"/>
          </a:solidFill>
          <a:ln w="12700">
            <a:solidFill>
              <a:srgbClr val="BBDEFB"/>
            </a:solidFill>
            <a:prstDash val="solid"/>
          </a:ln>
        </p:spPr>
      </p:sp>
      <p:pic>
        <p:nvPicPr>
          <p:cNvPr id="52" name="Image 17" descr="preencoded.png">    </p:cNvPr>
          <p:cNvPicPr>
            <a:picLocks noChangeAspect="1"/>
          </p:cNvPicPr>
          <p:nvPr/>
        </p:nvPicPr>
        <p:blipFill>
          <a:blip r:embed="rId18"/>
          <a:srcRect l="0" r="0" t="-45" b="-45"/>
          <a:stretch/>
        </p:blipFill>
        <p:spPr>
          <a:xfrm>
            <a:off x="4582973" y="2515514"/>
            <a:ext cx="256946" cy="228600"/>
          </a:xfrm>
          <a:prstGeom prst="rect">
            <a:avLst/>
          </a:prstGeom>
        </p:spPr>
      </p:pic>
      <p:sp>
        <p:nvSpPr>
          <p:cNvPr id="53" name="Text 33"/>
          <p:cNvSpPr txBox="1"/>
          <p:nvPr/>
        </p:nvSpPr>
        <p:spPr>
          <a:xfrm>
            <a:off x="4387291" y="2972714"/>
            <a:ext cx="657454" cy="219456"/>
          </a:xfrm>
          <a:prstGeom prst="rect">
            <a:avLst/>
          </a:prstGeom>
          <a:noFill/>
          <a:ln/>
        </p:spPr>
        <p:txBody>
          <a:bodyPr wrap="square" lIns="0" tIns="0" rIns="0" bIns="0" rtlCol="0" anchor="ctr"/>
          <a:lstStyle/>
          <a:p>
            <a:pPr algn="ctr" indent="0" marL="0">
              <a:buNone/>
            </a:pPr>
            <a:r>
              <a:rPr lang="en-US" sz="1100" b="1" dirty="0">
                <a:solidFill>
                  <a:srgbClr val="1D1D1F"/>
                </a:solidFill>
                <a:latin typeface="Noto Sans JP" pitchFamily="34" charset="0"/>
                <a:ea typeface="Noto Sans JP" pitchFamily="34" charset="-122"/>
                <a:cs typeface="Noto Sans JP" pitchFamily="34" charset="-120"/>
              </a:rPr>
              <a:t>規模選定</a:t>
            </a:r>
            <a:endParaRPr lang="en-US" sz="1100" dirty="0"/>
          </a:p>
        </p:txBody>
      </p:sp>
      <p:sp>
        <p:nvSpPr>
          <p:cNvPr id="54" name="Text 34"/>
          <p:cNvSpPr txBox="1"/>
          <p:nvPr/>
        </p:nvSpPr>
        <p:spPr>
          <a:xfrm>
            <a:off x="4155948" y="3263494"/>
            <a:ext cx="1114654"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2B/7B級で設計開始</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(72B級は上位HW要件)</a:t>
            </a:r>
            <a:endParaRPr lang="en-US" sz="800" dirty="0"/>
          </a:p>
        </p:txBody>
      </p:sp>
      <p:sp>
        <p:nvSpPr>
          <p:cNvPr id="55" name="Shape 35"/>
          <p:cNvSpPr/>
          <p:nvPr/>
        </p:nvSpPr>
        <p:spPr>
          <a:xfrm>
            <a:off x="7213702" y="2363724"/>
            <a:ext cx="533095" cy="533095"/>
          </a:xfrm>
          <a:prstGeom prst="roundRect">
            <a:avLst>
              <a:gd name="adj" fmla="val 36756"/>
            </a:avLst>
          </a:prstGeom>
          <a:solidFill>
            <a:srgbClr val="E3F2FD"/>
          </a:solidFill>
          <a:ln w="12700">
            <a:solidFill>
              <a:srgbClr val="BBDEFB"/>
            </a:solidFill>
            <a:prstDash val="solid"/>
          </a:ln>
        </p:spPr>
      </p:sp>
      <p:pic>
        <p:nvPicPr>
          <p:cNvPr id="56" name="Image 18" descr="preencoded.png">    </p:cNvPr>
          <p:cNvPicPr>
            <a:picLocks noChangeAspect="1"/>
          </p:cNvPicPr>
          <p:nvPr/>
        </p:nvPicPr>
        <p:blipFill>
          <a:blip r:embed="rId19"/>
          <a:srcRect l="0" r="0" t="0" b="0"/>
          <a:stretch/>
        </p:blipFill>
        <p:spPr>
          <a:xfrm>
            <a:off x="7366406" y="2515514"/>
            <a:ext cx="228600" cy="228600"/>
          </a:xfrm>
          <a:prstGeom prst="rect">
            <a:avLst/>
          </a:prstGeom>
        </p:spPr>
      </p:pic>
      <p:sp>
        <p:nvSpPr>
          <p:cNvPr id="57" name="Text 36"/>
          <p:cNvSpPr txBox="1"/>
          <p:nvPr/>
        </p:nvSpPr>
        <p:spPr>
          <a:xfrm>
            <a:off x="7013448" y="2972714"/>
            <a:ext cx="943661" cy="219456"/>
          </a:xfrm>
          <a:prstGeom prst="rect">
            <a:avLst/>
          </a:prstGeom>
          <a:noFill/>
          <a:ln/>
        </p:spPr>
        <p:txBody>
          <a:bodyPr wrap="square" lIns="0" tIns="0" rIns="0" bIns="0" rtlCol="0" anchor="ctr"/>
          <a:lstStyle/>
          <a:p>
            <a:pPr algn="ctr" indent="0" marL="0">
              <a:buNone/>
            </a:pPr>
            <a:r>
              <a:rPr lang="en-US" sz="1100" b="1" dirty="0">
                <a:solidFill>
                  <a:srgbClr val="1D1D1F"/>
                </a:solidFill>
                <a:latin typeface="Noto Sans JP" pitchFamily="34" charset="0"/>
                <a:ea typeface="Noto Sans JP" pitchFamily="34" charset="-122"/>
                <a:cs typeface="Noto Sans JP" pitchFamily="34" charset="-120"/>
              </a:rPr>
              <a:t>トークン制御</a:t>
            </a:r>
            <a:endParaRPr lang="en-US" sz="1100" dirty="0"/>
          </a:p>
        </p:txBody>
      </p:sp>
      <p:sp>
        <p:nvSpPr>
          <p:cNvPr id="58" name="Text 37"/>
          <p:cNvSpPr txBox="1"/>
          <p:nvPr/>
        </p:nvSpPr>
        <p:spPr>
          <a:xfrm>
            <a:off x="6876288" y="3263494"/>
            <a:ext cx="1209751"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解像度・max-pixels制御</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でメモリ爆発を防ぐ</a:t>
            </a:r>
            <a:endParaRPr lang="en-US" sz="800" dirty="0"/>
          </a:p>
        </p:txBody>
      </p:sp>
      <p:sp>
        <p:nvSpPr>
          <p:cNvPr id="59" name="Shape 38"/>
          <p:cNvSpPr/>
          <p:nvPr/>
        </p:nvSpPr>
        <p:spPr>
          <a:xfrm>
            <a:off x="9983419" y="2363724"/>
            <a:ext cx="533095" cy="533095"/>
          </a:xfrm>
          <a:prstGeom prst="roundRect">
            <a:avLst>
              <a:gd name="adj" fmla="val 36756"/>
            </a:avLst>
          </a:prstGeom>
          <a:solidFill>
            <a:srgbClr val="E8F5E9"/>
          </a:solidFill>
          <a:ln w="12700">
            <a:solidFill>
              <a:srgbClr val="C8E6C9"/>
            </a:solidFill>
            <a:prstDash val="solid"/>
          </a:ln>
        </p:spPr>
      </p:sp>
      <p:pic>
        <p:nvPicPr>
          <p:cNvPr id="60" name="Image 19" descr="preencoded.png">    </p:cNvPr>
          <p:cNvPicPr>
            <a:picLocks noChangeAspect="1"/>
          </p:cNvPicPr>
          <p:nvPr/>
        </p:nvPicPr>
        <p:blipFill>
          <a:blip r:embed="rId20"/>
          <a:srcRect l="0" r="0" t="0" b="0"/>
          <a:stretch/>
        </p:blipFill>
        <p:spPr>
          <a:xfrm>
            <a:off x="10136124" y="2515514"/>
            <a:ext cx="228600" cy="228600"/>
          </a:xfrm>
          <a:prstGeom prst="rect">
            <a:avLst/>
          </a:prstGeom>
        </p:spPr>
      </p:pic>
      <p:sp>
        <p:nvSpPr>
          <p:cNvPr id="61" name="Text 39"/>
          <p:cNvSpPr txBox="1"/>
          <p:nvPr/>
        </p:nvSpPr>
        <p:spPr>
          <a:xfrm>
            <a:off x="9784994" y="2972714"/>
            <a:ext cx="933602" cy="219456"/>
          </a:xfrm>
          <a:prstGeom prst="rect">
            <a:avLst/>
          </a:prstGeom>
          <a:noFill/>
          <a:ln/>
        </p:spPr>
        <p:txBody>
          <a:bodyPr wrap="square" lIns="0" tIns="0" rIns="0" bIns="0" rtlCol="0" anchor="ctr"/>
          <a:lstStyle/>
          <a:p>
            <a:pPr algn="ctr" indent="0" marL="0">
              <a:buNone/>
            </a:pPr>
            <a:r>
              <a:rPr lang="en-US" sz="1100" b="1" dirty="0">
                <a:solidFill>
                  <a:srgbClr val="1D1D1F"/>
                </a:solidFill>
                <a:latin typeface="Noto Sans JP" pitchFamily="34" charset="0"/>
                <a:ea typeface="Noto Sans JP" pitchFamily="34" charset="-122"/>
                <a:cs typeface="Noto Sans JP" pitchFamily="34" charset="-120"/>
              </a:rPr>
              <a:t>ハイブリッド</a:t>
            </a:r>
            <a:endParaRPr lang="en-US" sz="1100" dirty="0"/>
          </a:p>
        </p:txBody>
      </p:sp>
      <p:sp>
        <p:nvSpPr>
          <p:cNvPr id="62" name="Text 40"/>
          <p:cNvSpPr txBox="1"/>
          <p:nvPr/>
        </p:nvSpPr>
        <p:spPr>
          <a:xfrm>
            <a:off x="9702698" y="3263494"/>
            <a:ext cx="1095451"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OCRやRAGを併用して</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精度と速度を補完</a:t>
            </a:r>
            <a:endParaRPr lang="en-US" sz="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50" r="-50" t="0" b="0"/>
          <a:stretch/>
        </p:blipFill>
        <p:spPr>
          <a:xfrm>
            <a:off x="457200" y="304495"/>
            <a:ext cx="228600" cy="304495"/>
          </a:xfrm>
          <a:prstGeom prst="rect">
            <a:avLst/>
          </a:prstGeom>
        </p:spPr>
      </p:pic>
      <p:sp>
        <p:nvSpPr>
          <p:cNvPr id="7" name="Text 4"/>
          <p:cNvSpPr txBox="1"/>
          <p:nvPr/>
        </p:nvSpPr>
        <p:spPr>
          <a:xfrm>
            <a:off x="838505" y="228600"/>
            <a:ext cx="3229661"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ASR（音声認識）概要</a:t>
            </a:r>
            <a:endParaRPr lang="en-US" sz="2400" dirty="0"/>
          </a:p>
        </p:txBody>
      </p:sp>
      <p:sp>
        <p:nvSpPr>
          <p:cNvPr id="8" name="Text 5"/>
          <p:cNvSpPr txBox="1"/>
          <p:nvPr/>
        </p:nvSpPr>
        <p:spPr>
          <a:xfrm>
            <a:off x="9682582" y="328270"/>
            <a:ext cx="2221992"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カテゴリ別モデルカタログ</a:t>
            </a:r>
            <a:endParaRPr lang="en-US" sz="1300" dirty="0"/>
          </a:p>
        </p:txBody>
      </p:sp>
      <p:pic>
        <p:nvPicPr>
          <p:cNvPr id="9" name="Image 1" descr="preencoded.png">    </p:cNvPr>
          <p:cNvPicPr>
            <a:picLocks noChangeAspect="1"/>
          </p:cNvPicPr>
          <p:nvPr/>
        </p:nvPicPr>
        <p:blipFill>
          <a:blip r:embed="rId2"/>
          <a:srcRect l="-11" r="-11" t="0" b="0"/>
          <a:stretch/>
        </p:blipFill>
        <p:spPr>
          <a:xfrm>
            <a:off x="457200" y="1304849"/>
            <a:ext cx="11277295" cy="967435"/>
          </a:xfrm>
          <a:prstGeom prst="rect">
            <a:avLst/>
          </a:prstGeom>
        </p:spPr>
      </p:pic>
      <p:sp>
        <p:nvSpPr>
          <p:cNvPr id="10" name="Text 6"/>
          <p:cNvSpPr txBox="1"/>
          <p:nvPr/>
        </p:nvSpPr>
        <p:spPr>
          <a:xfrm>
            <a:off x="743407" y="1495044"/>
            <a:ext cx="10842041" cy="590702"/>
          </a:xfrm>
          <a:prstGeom prst="rect">
            <a:avLst/>
          </a:prstGeom>
          <a:noFill/>
          <a:ln/>
        </p:spPr>
        <p:txBody>
          <a:bodyPr wrap="square" lIns="0" tIns="0" rIns="0" bIns="0" rtlCol="0" anchor="t"/>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 結論：ローカルASRは「RTF・メモリ・誤転記」の同時最適化が必須。</a:t>
            </a:r>
            <a:pPr algn="l" indent="0" marL="0">
              <a:buNone/>
            </a:pPr>
            <a:endParaRPr lang="en-US" sz="1600" dirty="0"/>
          </a:p>
          <a:p>
            <a:pPr algn="l" indent="0" marL="0">
              <a:buNone/>
            </a:pPr>
            <a:r>
              <a:rPr lang="en-US" sz="1600" b="1" dirty="0">
                <a:solidFill>
                  <a:srgbClr val="2563EB"/>
                </a:solidFill>
                <a:latin typeface="Noto Sans JP" pitchFamily="34" charset="0"/>
                <a:ea typeface="Noto Sans JP" pitchFamily="34" charset="-122"/>
                <a:cs typeface="Noto Sans JP" pitchFamily="34" charset="-120"/>
              </a:rPr>
              <a:t>faster-whisper</a:t>
            </a:r>
            <a:pPr algn="l" indent="0" marL="0">
              <a:buNone/>
            </a:pPr>
            <a:r>
              <a:rPr lang="en-US" sz="1600" b="1" dirty="0">
                <a:solidFill>
                  <a:srgbClr val="1D1D1F"/>
                </a:solidFill>
                <a:latin typeface="Noto Sans JP" pitchFamily="34" charset="0"/>
                <a:ea typeface="Noto Sans JP" pitchFamily="34" charset="-122"/>
                <a:cs typeface="Noto Sans JP" pitchFamily="34" charset="-120"/>
              </a:rPr>
              <a:t>を基準実装とし、速度と精度（幻覚抑制）のバランスを図ります。 </a:t>
            </a:r>
            <a:endParaRPr lang="en-US" sz="1600" dirty="0"/>
          </a:p>
        </p:txBody>
      </p:sp>
      <p:sp>
        <p:nvSpPr>
          <p:cNvPr id="11" name="Shape 7"/>
          <p:cNvSpPr/>
          <p:nvPr/>
        </p:nvSpPr>
        <p:spPr>
          <a:xfrm>
            <a:off x="457200" y="2500884"/>
            <a:ext cx="5524805" cy="3267151"/>
          </a:xfrm>
          <a:prstGeom prst="roundRect">
            <a:avLst>
              <a:gd name="adj" fmla="val 979"/>
            </a:avLst>
          </a:prstGeom>
          <a:solidFill>
            <a:srgbClr val="FFFFFF"/>
          </a:solidFill>
          <a:ln w="12700">
            <a:solidFill>
              <a:srgbClr val="E5E5E5"/>
            </a:solidFill>
            <a:prstDash val="solid"/>
          </a:ln>
        </p:spPr>
      </p:sp>
      <p:sp>
        <p:nvSpPr>
          <p:cNvPr id="12" name="Shape 8"/>
          <p:cNvSpPr/>
          <p:nvPr/>
        </p:nvSpPr>
        <p:spPr>
          <a:xfrm>
            <a:off x="694944" y="3053182"/>
            <a:ext cx="5048402"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842" b="-842"/>
          <a:stretch/>
        </p:blipFill>
        <p:spPr>
          <a:xfrm>
            <a:off x="694944" y="2744114"/>
            <a:ext cx="190195" cy="171907"/>
          </a:xfrm>
          <a:prstGeom prst="rect">
            <a:avLst/>
          </a:prstGeom>
        </p:spPr>
      </p:pic>
      <p:sp>
        <p:nvSpPr>
          <p:cNvPr id="14" name="Text 9"/>
          <p:cNvSpPr txBox="1"/>
          <p:nvPr/>
        </p:nvSpPr>
        <p:spPr>
          <a:xfrm>
            <a:off x="981151" y="2701138"/>
            <a:ext cx="1793138"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Whisper系実装の比較</a:t>
            </a:r>
            <a:endParaRPr lang="en-US" sz="1300" dirty="0"/>
          </a:p>
        </p:txBody>
      </p:sp>
      <p:graphicFrame>
        <p:nvGraphicFramePr>
          <p:cNvPr id="25" name="Table 0"/>
          <p:cNvGraphicFramePr>
            <a:graphicFrameLocks noGrp="1"/>
          </p:cNvGraphicFramePr>
          <p:nvPr>
            <p:extLst>
              <p:ext uri="{D42A27DB-BD31-4B8C-83A1-F6EECF244321}">
                <p14:modId xmlns:p14="http://schemas.microsoft.com/office/powerpoint/2010/main" val="1579011935"/>
              </p:ext>
            </p:extLst>
          </p:nvPr>
        </p:nvGraphicFramePr>
        <p:xfrm>
          <a:off x="694944" y="3263494"/>
          <a:ext cx="5048402" cy="1619402"/>
        </p:xfrm>
        <a:graphic>
          <a:graphicData uri="http://schemas.openxmlformats.org/drawingml/2006/table">
            <a:tbl>
              <a:tblPr/>
              <a:tblGrid>
                <a:gridCol w="1593799"/>
                <a:gridCol w="2340864"/>
                <a:gridCol w="1113739"/>
              </a:tblGrid>
              <a:tr h="404851">
                <a:tc>
                  <a:txBody>
                    <a:bodyPr/>
                    <a:lstStyle/>
                    <a:p>
                      <a:pPr algn="l" indent="0" marL="0">
                        <a:buNone/>
                      </a:pPr>
                      <a:r>
                        <a:rPr lang="en-US" sz="975" b="1" dirty="0">
                          <a:solidFill>
                            <a:srgbClr val="86868B"/>
                          </a:solidFill>
                          <a:latin typeface="Noto Sans JP" pitchFamily="34" charset="0"/>
                          <a:ea typeface="Noto Sans JP" pitchFamily="34" charset="-122"/>
                          <a:cs typeface="Noto Sans JP" pitchFamily="34" charset="-120"/>
                        </a:rPr>
                        <a:t>実装名</a:t>
                      </a:r>
                      <a:endParaRPr lang="en-US" sz="975" dirty="0">
                        <a:latin typeface="Noto Sans JP" charset="0"/>
                        <a:ea typeface="Noto Sans JP" charset="0"/>
                        <a:cs typeface="Noto Sans JP" charset="0"/>
                      </a:endParaRPr>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19050" cap="flat" cmpd="sng" algn="ctr">
                      <a:solidFill>
                        <a:srgbClr val="E5E5E5"/>
                      </a:solidFill>
                      <a:prstDash val="solid"/>
                      <a:round/>
                      <a:headEnd type="none" w="med" len="med"/>
                      <a:tailEnd type="none" w="med" len="med"/>
                    </a:lnB>
                  </a:tcPr>
                </a:tc>
                <a:tc>
                  <a:txBody>
                    <a:bodyPr/>
                    <a:lstStyle/>
                    <a:p>
                      <a:pPr algn="l" indent="0" marL="0">
                        <a:buNone/>
                      </a:pPr>
                      <a:r>
                        <a:rPr lang="en-US" sz="975" b="1" dirty="0">
                          <a:solidFill>
                            <a:srgbClr val="86868B"/>
                          </a:solidFill>
                          <a:latin typeface="Noto Sans JP" pitchFamily="34" charset="0"/>
                          <a:ea typeface="Noto Sans JP" pitchFamily="34" charset="-122"/>
                          <a:cs typeface="Noto Sans JP" pitchFamily="34" charset="-120"/>
                        </a:rPr>
                        <a:t>特徴・最適化</a:t>
                      </a:r>
                      <a:endParaRPr lang="en-US" sz="975" dirty="0">
                        <a:latin typeface="Noto Sans JP" charset="0"/>
                        <a:ea typeface="Noto Sans JP" charset="0"/>
                        <a:cs typeface="Noto Sans JP" charset="0"/>
                      </a:endParaRPr>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19050" cap="flat" cmpd="sng" algn="ctr">
                      <a:solidFill>
                        <a:srgbClr val="E5E5E5"/>
                      </a:solidFill>
                      <a:prstDash val="solid"/>
                      <a:round/>
                      <a:headEnd type="none" w="med" len="med"/>
                      <a:tailEnd type="none" w="med" len="med"/>
                    </a:lnB>
                  </a:tcPr>
                </a:tc>
                <a:tc>
                  <a:txBody>
                    <a:bodyPr/>
                    <a:lstStyle/>
                    <a:p>
                      <a:pPr algn="l" indent="0" marL="0">
                        <a:buNone/>
                      </a:pPr>
                      <a:r>
                        <a:rPr lang="en-US" sz="975" b="1" dirty="0">
                          <a:solidFill>
                            <a:srgbClr val="86868B"/>
                          </a:solidFill>
                          <a:latin typeface="Noto Sans JP" pitchFamily="34" charset="0"/>
                          <a:ea typeface="Noto Sans JP" pitchFamily="34" charset="-122"/>
                          <a:cs typeface="Noto Sans JP" pitchFamily="34" charset="-120"/>
                        </a:rPr>
                        <a:t>推奨用途</a:t>
                      </a:r>
                      <a:endParaRPr lang="en-US" sz="975" dirty="0">
                        <a:latin typeface="Noto Sans JP" charset="0"/>
                        <a:ea typeface="Noto Sans JP" charset="0"/>
                        <a:cs typeface="Noto Sans JP" charset="0"/>
                      </a:endParaRPr>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19050" cap="flat" cmpd="sng" algn="ctr">
                      <a:solidFill>
                        <a:srgbClr val="E5E5E5"/>
                      </a:solidFill>
                      <a:prstDash val="solid"/>
                      <a:round/>
                      <a:headEnd type="none" w="med" len="med"/>
                      <a:tailEnd type="none" w="med" len="med"/>
                    </a:lnB>
                  </a:tcPr>
                </a:tc>
              </a:tr>
              <a:tr h="404851">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Whisper (Original)</a:t>
                      </a:r>
                      <a:pPr indent="0" marL="0">
                        <a:buNone/>
                      </a:pPr>
                      <a:r>
                        <a:rPr lang="en-US" sz="825" dirty="0">
                          <a:solidFill>
                            <a:srgbClr val="6B7280"/>
                          </a:solidFill>
                          <a:latin typeface="Noto Sans JP" pitchFamily="34" charset="0"/>
                          <a:ea typeface="Noto Sans JP" pitchFamily="34" charset="-122"/>
                          <a:cs typeface="Noto Sans JP" pitchFamily="34" charset="-120"/>
                        </a:rPr>
                        <a:t>[48]</a:t>
                      </a:r>
                      <a:endParaRPr lang="en-US" sz="1200" dirty="0"/>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F5F5F7"/>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研究/公開ベース、PyTorch依存</a:t>
                      </a:r>
                      <a:endParaRPr lang="en-US" sz="975" dirty="0">
                        <a:latin typeface="Noto Sans JP" charset="0"/>
                        <a:ea typeface="Noto Sans JP" charset="0"/>
                        <a:cs typeface="Noto Sans JP" charset="0"/>
                      </a:endParaRPr>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F5F5F7"/>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精度検証・基準</a:t>
                      </a:r>
                      <a:endParaRPr lang="en-US" sz="975" dirty="0">
                        <a:latin typeface="Noto Sans JP" charset="0"/>
                        <a:ea typeface="Noto Sans JP" charset="0"/>
                        <a:cs typeface="Noto Sans JP" charset="0"/>
                      </a:endParaRPr>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F5F5F7"/>
                      </a:solidFill>
                      <a:prstDash val="solid"/>
                      <a:round/>
                      <a:headEnd type="none" w="med" len="med"/>
                      <a:tailEnd type="none" w="med" len="med"/>
                    </a:lnB>
                  </a:tcPr>
                </a:tc>
              </a:tr>
              <a:tr h="404851">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faster-whisper</a:t>
                      </a:r>
                      <a:pPr indent="0" marL="0">
                        <a:buNone/>
                      </a:pPr>
                      <a:r>
                        <a:rPr lang="en-US" sz="825" dirty="0">
                          <a:solidFill>
                            <a:srgbClr val="6B7280"/>
                          </a:solidFill>
                          <a:latin typeface="Noto Sans JP" pitchFamily="34" charset="0"/>
                          <a:ea typeface="Noto Sans JP" pitchFamily="34" charset="-122"/>
                          <a:cs typeface="Noto Sans JP" pitchFamily="34" charset="-120"/>
                        </a:rPr>
                        <a:t>[50]</a:t>
                      </a:r>
                      <a:endParaRPr lang="en-US" sz="1200" dirty="0"/>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F5F5F7"/>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CTranslate2、8bit量子化、最大4倍速</a:t>
                      </a:r>
                      <a:endParaRPr lang="en-US" sz="975" dirty="0">
                        <a:latin typeface="Noto Sans JP" charset="0"/>
                        <a:ea typeface="Noto Sans JP" charset="0"/>
                        <a:cs typeface="Noto Sans JP" charset="0"/>
                      </a:endParaRPr>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F5F5F7"/>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実務の第一選択</a:t>
                      </a:r>
                      <a:endParaRPr lang="en-US" sz="975" dirty="0">
                        <a:latin typeface="Noto Sans JP" charset="0"/>
                        <a:ea typeface="Noto Sans JP" charset="0"/>
                        <a:cs typeface="Noto Sans JP" charset="0"/>
                      </a:endParaRPr>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F5F5F7"/>
                      </a:solidFill>
                      <a:prstDash val="solid"/>
                      <a:round/>
                      <a:headEnd type="none" w="med" len="med"/>
                      <a:tailEnd type="none" w="med" len="med"/>
                    </a:lnB>
                  </a:tcPr>
                </a:tc>
              </a:tr>
              <a:tr h="404851">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whisper.cpp</a:t>
                      </a:r>
                      <a:pPr indent="0" marL="0">
                        <a:buNone/>
                      </a:pPr>
                      <a:r>
                        <a:rPr lang="en-US" sz="825" dirty="0">
                          <a:solidFill>
                            <a:srgbClr val="6B7280"/>
                          </a:solidFill>
                          <a:latin typeface="Noto Sans JP" pitchFamily="34" charset="0"/>
                          <a:ea typeface="Noto Sans JP" pitchFamily="34" charset="-122"/>
                          <a:cs typeface="Noto Sans JP" pitchFamily="34" charset="-120"/>
                        </a:rPr>
                        <a:t>[51]</a:t>
                      </a:r>
                      <a:endParaRPr lang="en-US" sz="1200" dirty="0"/>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0"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C/C++軽量、ggml、Apple Silicon最適化</a:t>
                      </a:r>
                      <a:endParaRPr lang="en-US" sz="975" dirty="0">
                        <a:latin typeface="Noto Sans JP" charset="0"/>
                        <a:ea typeface="Noto Sans JP" charset="0"/>
                        <a:cs typeface="Noto Sans JP" charset="0"/>
                      </a:endParaRPr>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0"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組込み・省メモリ</a:t>
                      </a:r>
                      <a:endParaRPr lang="en-US" sz="975" dirty="0">
                        <a:latin typeface="Noto Sans JP" charset="0"/>
                        <a:ea typeface="Noto Sans JP" charset="0"/>
                        <a:cs typeface="Noto Sans JP" charset="0"/>
                      </a:endParaRPr>
                    </a:p>
                  </a:txBody>
                  <a:tcPr marL="75895" marR="75895" marT="57607" marB="57607" anchor="ctr">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0" cap="flat" cmpd="sng" algn="ctr">
                      <a:solidFill>
                        <a:srgbClr val="E5E5E5"/>
                      </a:solidFill>
                      <a:prstDash val="solid"/>
                      <a:round/>
                      <a:headEnd type="none" w="med" len="med"/>
                      <a:tailEnd type="none" w="med" len="med"/>
                    </a:lnB>
                  </a:tcPr>
                </a:tc>
              </a:tr>
            </a:tbl>
          </a:graphicData>
        </a:graphic>
      </p:graphicFrame>
      <p:sp>
        <p:nvSpPr>
          <p:cNvPr id="16" name="Text 10"/>
          <p:cNvSpPr txBox="1"/>
          <p:nvPr/>
        </p:nvSpPr>
        <p:spPr>
          <a:xfrm>
            <a:off x="694944" y="5067605"/>
            <a:ext cx="5239512" cy="152705"/>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主な技術要素:</a:t>
            </a:r>
            <a:endParaRPr lang="en-US" sz="900" dirty="0"/>
          </a:p>
        </p:txBody>
      </p:sp>
      <p:pic>
        <p:nvPicPr>
          <p:cNvPr id="17" name="Image 3" descr="preencoded.png">    </p:cNvPr>
          <p:cNvPicPr>
            <a:picLocks noChangeAspect="1"/>
          </p:cNvPicPr>
          <p:nvPr/>
        </p:nvPicPr>
        <p:blipFill>
          <a:blip r:embed="rId4"/>
          <a:stretch>
            <a:fillRect/>
          </a:stretch>
        </p:blipFill>
        <p:spPr>
          <a:xfrm>
            <a:off x="694944" y="5277002"/>
            <a:ext cx="847649" cy="228600"/>
          </a:xfrm>
          <a:prstGeom prst="rect">
            <a:avLst/>
          </a:prstGeom>
        </p:spPr>
      </p:pic>
      <p:sp>
        <p:nvSpPr>
          <p:cNvPr id="18" name="Text 11"/>
          <p:cNvSpPr/>
          <p:nvPr/>
        </p:nvSpPr>
        <p:spPr>
          <a:xfrm>
            <a:off x="694944" y="5277002"/>
            <a:ext cx="848563"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CTranslate2</a:t>
            </a:r>
            <a:endParaRPr lang="en-US" sz="900" dirty="0"/>
          </a:p>
        </p:txBody>
      </p:sp>
      <p:pic>
        <p:nvPicPr>
          <p:cNvPr id="19" name="Image 4" descr="preencoded.png">    </p:cNvPr>
          <p:cNvPicPr>
            <a:picLocks noChangeAspect="1"/>
          </p:cNvPicPr>
          <p:nvPr/>
        </p:nvPicPr>
        <p:blipFill>
          <a:blip r:embed="rId5"/>
          <a:stretch>
            <a:fillRect/>
          </a:stretch>
        </p:blipFill>
        <p:spPr>
          <a:xfrm>
            <a:off x="1592885" y="5277002"/>
            <a:ext cx="1057046" cy="228600"/>
          </a:xfrm>
          <a:prstGeom prst="rect">
            <a:avLst/>
          </a:prstGeom>
        </p:spPr>
      </p:pic>
      <p:sp>
        <p:nvSpPr>
          <p:cNvPr id="20" name="Text 12"/>
          <p:cNvSpPr/>
          <p:nvPr/>
        </p:nvSpPr>
        <p:spPr>
          <a:xfrm>
            <a:off x="1592885" y="5277002"/>
            <a:ext cx="1057961"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VAD Integration</a:t>
            </a:r>
            <a:endParaRPr lang="en-US" sz="900" dirty="0"/>
          </a:p>
        </p:txBody>
      </p:sp>
      <p:pic>
        <p:nvPicPr>
          <p:cNvPr id="21" name="Image 5" descr="preencoded.png">    </p:cNvPr>
          <p:cNvPicPr>
            <a:picLocks noChangeAspect="1"/>
          </p:cNvPicPr>
          <p:nvPr/>
        </p:nvPicPr>
        <p:blipFill>
          <a:blip r:embed="rId6"/>
          <a:stretch>
            <a:fillRect/>
          </a:stretch>
        </p:blipFill>
        <p:spPr>
          <a:xfrm>
            <a:off x="2702052" y="5277002"/>
            <a:ext cx="1200607" cy="228600"/>
          </a:xfrm>
          <a:prstGeom prst="rect">
            <a:avLst/>
          </a:prstGeom>
        </p:spPr>
      </p:pic>
      <p:sp>
        <p:nvSpPr>
          <p:cNvPr id="22" name="Text 13"/>
          <p:cNvSpPr/>
          <p:nvPr/>
        </p:nvSpPr>
        <p:spPr>
          <a:xfrm>
            <a:off x="2702052" y="5277002"/>
            <a:ext cx="1200607"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INT8 Quantization</a:t>
            </a:r>
            <a:endParaRPr lang="en-US" sz="900" dirty="0"/>
          </a:p>
        </p:txBody>
      </p:sp>
      <p:pic>
        <p:nvPicPr>
          <p:cNvPr id="23" name="Image 6" descr="preencoded.png">    </p:cNvPr>
          <p:cNvPicPr>
            <a:picLocks noChangeAspect="1"/>
          </p:cNvPicPr>
          <p:nvPr/>
        </p:nvPicPr>
        <p:blipFill>
          <a:blip r:embed="rId7"/>
          <a:stretch>
            <a:fillRect/>
          </a:stretch>
        </p:blipFill>
        <p:spPr>
          <a:xfrm>
            <a:off x="3953866" y="5277002"/>
            <a:ext cx="914400" cy="228600"/>
          </a:xfrm>
          <a:prstGeom prst="rect">
            <a:avLst/>
          </a:prstGeom>
        </p:spPr>
      </p:pic>
      <p:sp>
        <p:nvSpPr>
          <p:cNvPr id="24" name="Text 14"/>
          <p:cNvSpPr/>
          <p:nvPr/>
        </p:nvSpPr>
        <p:spPr>
          <a:xfrm>
            <a:off x="3953866" y="5277002"/>
            <a:ext cx="91440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Beam Search</a:t>
            </a:r>
            <a:endParaRPr lang="en-US" sz="900" dirty="0"/>
          </a:p>
        </p:txBody>
      </p:sp>
      <p:sp>
        <p:nvSpPr>
          <p:cNvPr id="25" name="Shape 15"/>
          <p:cNvSpPr/>
          <p:nvPr/>
        </p:nvSpPr>
        <p:spPr>
          <a:xfrm>
            <a:off x="6210605" y="2500884"/>
            <a:ext cx="5524805" cy="3267151"/>
          </a:xfrm>
          <a:prstGeom prst="roundRect">
            <a:avLst>
              <a:gd name="adj" fmla="val 979"/>
            </a:avLst>
          </a:prstGeom>
          <a:solidFill>
            <a:srgbClr val="FFFFFF"/>
          </a:solidFill>
          <a:ln w="12700">
            <a:solidFill>
              <a:srgbClr val="E5E5E5"/>
            </a:solidFill>
            <a:prstDash val="solid"/>
          </a:ln>
        </p:spPr>
      </p:sp>
      <p:sp>
        <p:nvSpPr>
          <p:cNvPr id="26" name="Shape 16"/>
          <p:cNvSpPr/>
          <p:nvPr/>
        </p:nvSpPr>
        <p:spPr>
          <a:xfrm>
            <a:off x="6448349" y="3053182"/>
            <a:ext cx="5048402" cy="19202"/>
          </a:xfrm>
          <a:prstGeom prst="rect">
            <a:avLst/>
          </a:prstGeom>
          <a:solidFill>
            <a:srgbClr val="F5F5F7"/>
          </a:solidFill>
          <a:ln w="12700">
            <a:solidFill>
              <a:srgbClr val="F5F5F7">
                <a:alpha val="0"/>
              </a:srgbClr>
            </a:solidFill>
            <a:prstDash val="solid"/>
          </a:ln>
        </p:spPr>
      </p:sp>
      <p:pic>
        <p:nvPicPr>
          <p:cNvPr id="27" name="Image 7" descr="preencoded.png">    </p:cNvPr>
          <p:cNvPicPr>
            <a:picLocks noChangeAspect="1"/>
          </p:cNvPicPr>
          <p:nvPr/>
        </p:nvPicPr>
        <p:blipFill>
          <a:blip r:embed="rId8"/>
          <a:srcRect l="0" r="0" t="0" b="0"/>
          <a:stretch/>
        </p:blipFill>
        <p:spPr>
          <a:xfrm>
            <a:off x="6448349" y="2744114"/>
            <a:ext cx="171907" cy="171907"/>
          </a:xfrm>
          <a:prstGeom prst="rect">
            <a:avLst/>
          </a:prstGeom>
        </p:spPr>
      </p:pic>
      <p:sp>
        <p:nvSpPr>
          <p:cNvPr id="28" name="Text 17"/>
          <p:cNvSpPr txBox="1"/>
          <p:nvPr/>
        </p:nvSpPr>
        <p:spPr>
          <a:xfrm>
            <a:off x="6715354" y="2701138"/>
            <a:ext cx="1961388"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最適化戦略とリスク管理</a:t>
            </a:r>
            <a:endParaRPr lang="en-US" sz="1300" dirty="0"/>
          </a:p>
        </p:txBody>
      </p:sp>
      <p:pic>
        <p:nvPicPr>
          <p:cNvPr id="29" name="Image 8" descr="preencoded.png">    </p:cNvPr>
          <p:cNvPicPr>
            <a:picLocks noChangeAspect="1"/>
          </p:cNvPicPr>
          <p:nvPr/>
        </p:nvPicPr>
        <p:blipFill>
          <a:blip r:embed="rId9"/>
          <a:srcRect l="0" r="0" t="0" b="0"/>
          <a:stretch/>
        </p:blipFill>
        <p:spPr>
          <a:xfrm>
            <a:off x="6448349" y="3186684"/>
            <a:ext cx="95098" cy="95098"/>
          </a:xfrm>
          <a:prstGeom prst="rect">
            <a:avLst/>
          </a:prstGeom>
        </p:spPr>
      </p:pic>
      <p:sp>
        <p:nvSpPr>
          <p:cNvPr id="30" name="Text 18"/>
          <p:cNvSpPr txBox="1"/>
          <p:nvPr/>
        </p:nvSpPr>
        <p:spPr>
          <a:xfrm>
            <a:off x="6620256" y="3401568"/>
            <a:ext cx="4953305" cy="428854"/>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faster-whisperは同等精度でメモリ消費を大幅削減。</a:t>
            </a:r>
            <a:pPr algn="l" indent="0" marL="0">
              <a:buNone/>
            </a:pPr>
            <a:r>
              <a:rPr lang="en-US" sz="1100" dirty="0">
                <a:solidFill>
                  <a:srgbClr val="424245"/>
                </a:solidFill>
                <a:latin typeface="Noto Sans JP" pitchFamily="34" charset="0"/>
                <a:ea typeface="Noto Sans JP" pitchFamily="34" charset="-122"/>
                <a:cs typeface="Noto Sans JP" pitchFamily="34" charset="-120"/>
              </a:rPr>
              <a:t> RTF &lt; 1（実時間より速い）を目標にベンチマークを実施します。</a:t>
            </a:r>
            <a:endParaRPr lang="en-US" sz="1100" dirty="0"/>
          </a:p>
        </p:txBody>
      </p:sp>
      <p:pic>
        <p:nvPicPr>
          <p:cNvPr id="31" name="Image 9" descr="preencoded.png">    </p:cNvPr>
          <p:cNvPicPr>
            <a:picLocks noChangeAspect="1"/>
          </p:cNvPicPr>
          <p:nvPr/>
        </p:nvPicPr>
        <p:blipFill>
          <a:blip r:embed="rId10"/>
          <a:stretch>
            <a:fillRect/>
          </a:stretch>
        </p:blipFill>
        <p:spPr>
          <a:xfrm>
            <a:off x="10054742" y="3436315"/>
            <a:ext cx="295351" cy="171907"/>
          </a:xfrm>
          <a:prstGeom prst="rect">
            <a:avLst/>
          </a:prstGeom>
        </p:spPr>
      </p:pic>
      <p:sp>
        <p:nvSpPr>
          <p:cNvPr id="32" name="Text 19"/>
          <p:cNvSpPr/>
          <p:nvPr/>
        </p:nvSpPr>
        <p:spPr>
          <a:xfrm>
            <a:off x="10054742" y="3436315"/>
            <a:ext cx="295351"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[50]</a:t>
            </a:r>
            <a:endParaRPr lang="en-US" sz="800" dirty="0"/>
          </a:p>
        </p:txBody>
      </p:sp>
      <p:pic>
        <p:nvPicPr>
          <p:cNvPr id="33" name="Image 10" descr="preencoded.png">    </p:cNvPr>
          <p:cNvPicPr>
            <a:picLocks noChangeAspect="1"/>
          </p:cNvPicPr>
          <p:nvPr/>
        </p:nvPicPr>
        <p:blipFill>
          <a:blip r:embed="rId11"/>
          <a:srcRect l="0" r="0" t="0" b="0"/>
          <a:stretch/>
        </p:blipFill>
        <p:spPr>
          <a:xfrm>
            <a:off x="6448349" y="3925519"/>
            <a:ext cx="95098" cy="95098"/>
          </a:xfrm>
          <a:prstGeom prst="rect">
            <a:avLst/>
          </a:prstGeom>
        </p:spPr>
      </p:pic>
      <p:sp>
        <p:nvSpPr>
          <p:cNvPr id="34" name="Text 20"/>
          <p:cNvSpPr txBox="1"/>
          <p:nvPr/>
        </p:nvSpPr>
        <p:spPr>
          <a:xfrm>
            <a:off x="6620256" y="4139489"/>
            <a:ext cx="4953305" cy="428854"/>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高リスク領域では誤転記が実害になる可能性が指摘されています。</a:t>
            </a:r>
            <a:pPr algn="l" indent="0" marL="0">
              <a:buNone/>
            </a:pPr>
            <a:r>
              <a:rPr lang="en-US" sz="1100" dirty="0">
                <a:solidFill>
                  <a:srgbClr val="424245"/>
                </a:solidFill>
                <a:latin typeface="Noto Sans JP" pitchFamily="34" charset="0"/>
                <a:ea typeface="Noto Sans JP" pitchFamily="34" charset="-122"/>
                <a:cs typeface="Noto Sans JP" pitchFamily="34" charset="-120"/>
              </a:rPr>
              <a:t> VAD（無音除去）や信頼度スコアによるフィルタリングが不可欠です。</a:t>
            </a:r>
            <a:endParaRPr lang="en-US" sz="1100" dirty="0"/>
          </a:p>
        </p:txBody>
      </p:sp>
      <p:pic>
        <p:nvPicPr>
          <p:cNvPr id="35" name="Image 11" descr="preencoded.png">    </p:cNvPr>
          <p:cNvPicPr>
            <a:picLocks noChangeAspect="1"/>
          </p:cNvPicPr>
          <p:nvPr/>
        </p:nvPicPr>
        <p:blipFill>
          <a:blip r:embed="rId12"/>
          <a:stretch>
            <a:fillRect/>
          </a:stretch>
        </p:blipFill>
        <p:spPr>
          <a:xfrm>
            <a:off x="10944454" y="4174236"/>
            <a:ext cx="295351" cy="171907"/>
          </a:xfrm>
          <a:prstGeom prst="rect">
            <a:avLst/>
          </a:prstGeom>
        </p:spPr>
      </p:pic>
      <p:sp>
        <p:nvSpPr>
          <p:cNvPr id="36" name="Text 21"/>
          <p:cNvSpPr/>
          <p:nvPr/>
        </p:nvSpPr>
        <p:spPr>
          <a:xfrm>
            <a:off x="10944454" y="4174236"/>
            <a:ext cx="295351"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[49]</a:t>
            </a:r>
            <a:endParaRPr lang="en-US" sz="800" dirty="0"/>
          </a:p>
        </p:txBody>
      </p:sp>
      <p:pic>
        <p:nvPicPr>
          <p:cNvPr id="37" name="Image 12" descr="preencoded.png">    </p:cNvPr>
          <p:cNvPicPr>
            <a:picLocks noChangeAspect="1"/>
          </p:cNvPicPr>
          <p:nvPr/>
        </p:nvPicPr>
        <p:blipFill>
          <a:blip r:embed="rId13"/>
          <a:srcRect l="-1923" r="-1923" t="0" b="0"/>
          <a:stretch/>
        </p:blipFill>
        <p:spPr>
          <a:xfrm>
            <a:off x="6448349" y="4663440"/>
            <a:ext cx="123444" cy="95098"/>
          </a:xfrm>
          <a:prstGeom prst="rect">
            <a:avLst/>
          </a:prstGeom>
        </p:spPr>
      </p:pic>
      <p:sp>
        <p:nvSpPr>
          <p:cNvPr id="38" name="Text 22"/>
          <p:cNvSpPr txBox="1"/>
          <p:nvPr/>
        </p:nvSpPr>
        <p:spPr>
          <a:xfrm>
            <a:off x="6648602" y="4877410"/>
            <a:ext cx="4924958" cy="428854"/>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文字起こし精度だけでなく、VAD・話者分離（Diarization）の品質が全体のUXを決定します。</a:t>
            </a:r>
            <a:endParaRPr lang="en-US" sz="1100" dirty="0"/>
          </a:p>
        </p:txBody>
      </p:sp>
      <p:sp>
        <p:nvSpPr>
          <p:cNvPr id="39" name="Shape 23"/>
          <p:cNvSpPr/>
          <p:nvPr/>
        </p:nvSpPr>
        <p:spPr>
          <a:xfrm>
            <a:off x="457200" y="5991149"/>
            <a:ext cx="11277295" cy="923544"/>
          </a:xfrm>
          <a:prstGeom prst="roundRect">
            <a:avLst>
              <a:gd name="adj" fmla="val 8166"/>
            </a:avLst>
          </a:prstGeom>
          <a:solidFill>
            <a:srgbClr val="FFF8E6"/>
          </a:solidFill>
          <a:ln w="12700">
            <a:solidFill>
              <a:srgbClr val="FFEEBA"/>
            </a:solidFill>
            <a:prstDash val="solid"/>
          </a:ln>
        </p:spPr>
      </p:sp>
      <p:pic>
        <p:nvPicPr>
          <p:cNvPr id="40" name="Image 13" descr="preencoded.png">    </p:cNvPr>
          <p:cNvPicPr>
            <a:picLocks noChangeAspect="1"/>
          </p:cNvPicPr>
          <p:nvPr/>
        </p:nvPicPr>
        <p:blipFill>
          <a:blip r:embed="rId14"/>
          <a:srcRect l="0" r="0" t="0" b="0"/>
          <a:stretch/>
        </p:blipFill>
        <p:spPr>
          <a:xfrm>
            <a:off x="619049" y="6152998"/>
            <a:ext cx="152705" cy="152705"/>
          </a:xfrm>
          <a:prstGeom prst="rect">
            <a:avLst/>
          </a:prstGeom>
        </p:spPr>
      </p:pic>
      <p:sp>
        <p:nvSpPr>
          <p:cNvPr id="41" name="Text 24"/>
          <p:cNvSpPr txBox="1"/>
          <p:nvPr/>
        </p:nvSpPr>
        <p:spPr>
          <a:xfrm>
            <a:off x="886054" y="6134710"/>
            <a:ext cx="10801807"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設計のポイント（Key Takeaways）</a:t>
            </a:r>
            <a:endParaRPr lang="en-US" sz="1000" dirty="0"/>
          </a:p>
        </p:txBody>
      </p:sp>
      <p:sp>
        <p:nvSpPr>
          <p:cNvPr id="42" name="Text 25"/>
          <p:cNvSpPr txBox="1"/>
          <p:nvPr/>
        </p:nvSpPr>
        <p:spPr>
          <a:xfrm>
            <a:off x="886054" y="6372454"/>
            <a:ext cx="10763402" cy="400507"/>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会議議事録などの長尺音声では、単にASRモデルを回すだけでなく、前処理（VADによる無音カット）と後処理（LLMによる整文）を組み合わせたパイプライン設計が品質を左右します。まずはfaster-whisperでベースラインを構築することを推奨します。</a:t>
            </a:r>
            <a:endParaRPr lang="en-US" sz="1000" dirty="0"/>
          </a:p>
        </p:txBody>
      </p:sp>
      <p:sp>
        <p:nvSpPr>
          <p:cNvPr id="43" name="Shape 26"/>
          <p:cNvSpPr/>
          <p:nvPr/>
        </p:nvSpPr>
        <p:spPr>
          <a:xfrm>
            <a:off x="0" y="7295998"/>
            <a:ext cx="12191695" cy="181051"/>
          </a:xfrm>
          <a:prstGeom prst="rect">
            <a:avLst/>
          </a:prstGeom>
          <a:solidFill>
            <a:srgbClr val="FFFFFF"/>
          </a:solidFill>
          <a:ln/>
        </p:spPr>
      </p:sp>
      <p:sp>
        <p:nvSpPr>
          <p:cNvPr id="44" name="Shape 27"/>
          <p:cNvSpPr/>
          <p:nvPr/>
        </p:nvSpPr>
        <p:spPr>
          <a:xfrm>
            <a:off x="0" y="7295998"/>
            <a:ext cx="12191695" cy="9144"/>
          </a:xfrm>
          <a:prstGeom prst="rect">
            <a:avLst/>
          </a:prstGeom>
          <a:solidFill>
            <a:srgbClr val="E5E5E5"/>
          </a:solidFill>
          <a:ln w="12700">
            <a:solidFill>
              <a:srgbClr val="E5E5E5">
                <a:alpha val="0"/>
              </a:srgbClr>
            </a:solidFill>
            <a:prstDash val="solid"/>
          </a:ln>
        </p:spPr>
      </p:sp>
      <p:sp>
        <p:nvSpPr>
          <p:cNvPr id="45" name="Text 28"/>
          <p:cNvSpPr txBox="1"/>
          <p:nvPr/>
        </p:nvSpPr>
        <p:spPr>
          <a:xfrm>
            <a:off x="457200" y="7306056"/>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46" name="Text 29"/>
          <p:cNvSpPr txBox="1"/>
          <p:nvPr/>
        </p:nvSpPr>
        <p:spPr>
          <a:xfrm>
            <a:off x="11385194" y="7306056"/>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24 / 80</a:t>
            </a:r>
            <a:endParaRPr lang="en-US" sz="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267005" cy="267005"/>
          </a:xfrm>
          <a:prstGeom prst="rect">
            <a:avLst/>
          </a:prstGeom>
        </p:spPr>
      </p:pic>
      <p:sp>
        <p:nvSpPr>
          <p:cNvPr id="6" name="Text 3"/>
          <p:cNvSpPr txBox="1"/>
          <p:nvPr/>
        </p:nvSpPr>
        <p:spPr>
          <a:xfrm>
            <a:off x="838505" y="381305"/>
            <a:ext cx="2209190"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ASR（完全版表）</a:t>
            </a:r>
            <a:endParaRPr lang="en-US" sz="2100" dirty="0"/>
          </a:p>
        </p:txBody>
      </p:sp>
      <p:sp>
        <p:nvSpPr>
          <p:cNvPr id="7" name="Text 4"/>
          <p:cNvSpPr txBox="1"/>
          <p:nvPr/>
        </p:nvSpPr>
        <p:spPr>
          <a:xfrm>
            <a:off x="7282282" y="457200"/>
            <a:ext cx="5143500"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主要モデル・方式比較：Whisper / faster-whisper / whisper.cpp</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4134002"/>
          </a:xfrm>
          <a:prstGeom prst="roundRect">
            <a:avLst>
              <a:gd name="adj" fmla="val 408"/>
            </a:avLst>
          </a:prstGeom>
          <a:solidFill>
            <a:srgbClr val="FFFFFF"/>
          </a:solidFill>
          <a:ln w="12700">
            <a:solidFill>
              <a:srgbClr val="D2D2D7"/>
            </a:solidFill>
            <a:prstDash val="solid"/>
          </a:ln>
        </p:spPr>
      </p:sp>
      <p:graphicFrame>
        <p:nvGraphicFramePr>
          <p:cNvPr id="26"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4114800"/>
        </p:xfrm>
        <a:graphic>
          <a:graphicData uri="http://schemas.openxmlformats.org/drawingml/2006/table">
            <a:tbl>
              <a:tblPr/>
              <a:tblGrid>
                <a:gridCol w="2008937"/>
                <a:gridCol w="1232611"/>
                <a:gridCol w="1718158"/>
                <a:gridCol w="2396642"/>
                <a:gridCol w="2008937"/>
                <a:gridCol w="1912010"/>
              </a:tblGrid>
              <a:tr h="1028700">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代表モデル/方式</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規模</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推奨量子化/形式</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得意/不得意（要点）</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ランタイム相性</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リスク/採用判断</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1028700">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Whisper</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OpenAI</a:t>
                      </a:r>
                      <a:pPr indent="0" marL="0">
                        <a:buNone/>
                      </a:pPr>
                      <a:r>
                        <a:rPr lang="en-US" sz="750" dirty="0">
                          <a:solidFill>
                            <a:srgbClr val="86868B"/>
                          </a:solidFill>
                          <a:latin typeface="Noto Sans JP" pitchFamily="34" charset="0"/>
                          <a:ea typeface="Noto Sans JP" pitchFamily="34" charset="-122"/>
                          <a:cs typeface="Noto Sans JP" pitchFamily="34" charset="-120"/>
                        </a:rPr>
                        <a:t>[48-49]</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Tiny</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Large-v3</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実装多数</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（下記派生に分岐）</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68万時間規模の多言語データで頑健性を示し、翻訳も可能</a:t>
                      </a:r>
                      <a:pPr indent="0" marL="0">
                        <a:buNone/>
                      </a:pPr>
                      <a:r>
                        <a:rPr lang="en-US" sz="750" dirty="0">
                          <a:solidFill>
                            <a:srgbClr val="86868B"/>
                          </a:solidFill>
                          <a:latin typeface="Noto Sans JP" pitchFamily="34" charset="0"/>
                          <a:ea typeface="Noto Sans JP" pitchFamily="34" charset="-122"/>
                          <a:cs typeface="Noto Sans JP" pitchFamily="34" charset="-120"/>
                        </a:rPr>
                        <a:t>[48]</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汎用:</a:t>
                      </a:r>
                      <a:pPr indent="0" marL="0">
                        <a:buNone/>
                      </a:pPr>
                      <a:r>
                        <a:rPr lang="en-US" sz="975" dirty="0">
                          <a:solidFill>
                            <a:srgbClr val="1D1D1F"/>
                          </a:solidFill>
                          <a:latin typeface="Noto Sans JP" pitchFamily="34" charset="0"/>
                          <a:ea typeface="Noto Sans JP" pitchFamily="34" charset="-122"/>
                          <a:cs typeface="Noto Sans JP" pitchFamily="34" charset="-120"/>
                        </a:rPr>
                        <a:t> 直接実装 / 各派生</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高リスク領域では“誤転記（幻覚）”が実害になる可能性が報道されており、検証プロセスが必須</a:t>
                      </a:r>
                      <a:pPr indent="0" marL="0">
                        <a:buNone/>
                      </a:pPr>
                      <a:r>
                        <a:rPr lang="en-US" sz="750" dirty="0">
                          <a:solidFill>
                            <a:srgbClr val="86868B"/>
                          </a:solidFill>
                          <a:latin typeface="Noto Sans JP" pitchFamily="34" charset="0"/>
                          <a:ea typeface="Noto Sans JP" pitchFamily="34" charset="-122"/>
                          <a:cs typeface="Noto Sans JP" pitchFamily="34" charset="-120"/>
                        </a:rPr>
                        <a:t>[49]</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028700">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faster-whisper</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CTranslate2</a:t>
                      </a:r>
                      <a:pPr indent="0" marL="0">
                        <a:buNone/>
                      </a:pPr>
                      <a:r>
                        <a:rPr lang="en-US" sz="750" dirty="0">
                          <a:solidFill>
                            <a:srgbClr val="86868B"/>
                          </a:solidFill>
                          <a:latin typeface="Noto Sans JP" pitchFamily="34" charset="0"/>
                          <a:ea typeface="Noto Sans JP" pitchFamily="34" charset="-122"/>
                          <a:cs typeface="Noto Sans JP" pitchFamily="34" charset="-120"/>
                        </a:rPr>
                        <a:t>[50]</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Whisper</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互換</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CPU/GPU</a:t>
                      </a:r>
                      <a:pPr indent="0" marL="0">
                        <a:buNone/>
                      </a:pPr>
                      <a:r>
                        <a:rPr lang="en-US" sz="975" dirty="0">
                          <a:solidFill>
                            <a:srgbClr val="1D1D1F"/>
                          </a:solidFill>
                          <a:latin typeface="Noto Sans JP" pitchFamily="34" charset="0"/>
                          <a:ea typeface="Noto Sans JP" pitchFamily="34" charset="-122"/>
                          <a:cs typeface="Noto Sans JP" pitchFamily="34" charset="-120"/>
                        </a:rPr>
                        <a:t>で</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8bit量子化を明記</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同等精度で最大4倍速・低メモリを主張</a:t>
                      </a:r>
                      <a:pPr indent="0" marL="0">
                        <a:buNone/>
                      </a:pPr>
                      <a:r>
                        <a:rPr lang="en-US" sz="750" dirty="0">
                          <a:solidFill>
                            <a:srgbClr val="86868B"/>
                          </a:solidFill>
                          <a:latin typeface="Noto Sans JP" pitchFamily="34" charset="0"/>
                          <a:ea typeface="Noto Sans JP" pitchFamily="34" charset="-122"/>
                          <a:cs typeface="Noto Sans JP" pitchFamily="34" charset="-120"/>
                        </a:rPr>
                        <a:t>[50]</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Win/Mac/Linux:</a:t>
                      </a:r>
                      <a:pPr indent="0" marL="0">
                        <a:buNone/>
                      </a:pPr>
                      <a:r>
                        <a:rPr lang="en-US" sz="975" dirty="0">
                          <a:solidFill>
                            <a:srgbClr val="1D1D1F"/>
                          </a:solidFill>
                          <a:latin typeface="Noto Sans JP" pitchFamily="34" charset="0"/>
                          <a:ea typeface="Noto Sans JP" pitchFamily="34" charset="-122"/>
                          <a:cs typeface="Noto Sans JP" pitchFamily="34" charset="-120"/>
                        </a:rPr>
                        <a:t> Pythonで実装しやすい</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Rec</a:t>
                      </a:r>
                      <a:pPr indent="0" marL="0">
                        <a:buNone/>
                      </a:pPr>
                      <a:r>
                        <a:rPr lang="en-US" sz="975" dirty="0">
                          <a:solidFill>
                            <a:srgbClr val="1D1D1F"/>
                          </a:solidFill>
                          <a:latin typeface="Noto Sans JP" pitchFamily="34" charset="0"/>
                          <a:ea typeface="Noto Sans JP" pitchFamily="34" charset="-122"/>
                          <a:cs typeface="Noto Sans JP" pitchFamily="34" charset="-120"/>
                        </a:rPr>
                        <a:t>実時間（RTF）要件がある業務はまずこれでベンチし、足りなければGPU化</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1028700">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whisper.cpp</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ggml</a:t>
                      </a:r>
                      <a:pPr indent="0" marL="0">
                        <a:buNone/>
                      </a:pPr>
                      <a:r>
                        <a:rPr lang="en-US" sz="750" dirty="0">
                          <a:solidFill>
                            <a:srgbClr val="86868B"/>
                          </a:solidFill>
                          <a:latin typeface="Noto Sans JP" pitchFamily="34" charset="0"/>
                          <a:ea typeface="Noto Sans JP" pitchFamily="34" charset="-122"/>
                          <a:cs typeface="Noto Sans JP" pitchFamily="34" charset="-120"/>
                        </a:rPr>
                        <a:t>[51]</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Whisper</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互換</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ggml系</a:t>
                      </a:r>
                      <a:pPr indent="0" marL="0">
                        <a:buNone/>
                      </a:pPr>
                      <a:r>
                        <a:rPr lang="en-US" sz="975" dirty="0">
                          <a:solidFill>
                            <a:srgbClr val="1D1D1F"/>
                          </a:solidFill>
                          <a:latin typeface="Noto Sans JP" pitchFamily="34" charset="0"/>
                          <a:ea typeface="Noto Sans JP" pitchFamily="34" charset="-122"/>
                          <a:cs typeface="Noto Sans JP" pitchFamily="34" charset="-120"/>
                        </a:rPr>
                        <a:t>で</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ローカル最適化</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C/C++で軽量運用、各種最適化例が豊富</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Mac/Win:</a:t>
                      </a:r>
                      <a:pPr indent="0" marL="0">
                        <a:buNone/>
                      </a:pPr>
                      <a:r>
                        <a:rPr lang="en-US" sz="975" dirty="0">
                          <a:solidFill>
                            <a:srgbClr val="1D1D1F"/>
                          </a:solidFill>
                          <a:latin typeface="Noto Sans JP" pitchFamily="34" charset="0"/>
                          <a:ea typeface="Noto Sans JP" pitchFamily="34" charset="-122"/>
                          <a:cs typeface="Noto Sans JP" pitchFamily="34" charset="-120"/>
                        </a:rPr>
                        <a:t> 共に導入可能</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Info</a:t>
                      </a:r>
                      <a:pPr indent="0" marL="0">
                        <a:buNone/>
                      </a:pPr>
                      <a:r>
                        <a:rPr lang="en-US" sz="975" dirty="0">
                          <a:solidFill>
                            <a:srgbClr val="1D1D1F"/>
                          </a:solidFill>
                          <a:latin typeface="Noto Sans JP" pitchFamily="34" charset="0"/>
                          <a:ea typeface="Noto Sans JP" pitchFamily="34" charset="-122"/>
                          <a:cs typeface="Noto Sans JP" pitchFamily="34" charset="-120"/>
                        </a:rPr>
                        <a:t>バッチ向きに設計し、ストリーミング要件は別設計が必要になるケースがある（一般論）</a:t>
                      </a:r>
                      <a:pPr indent="0" marL="0">
                        <a:buNone/>
                      </a:pPr>
                      <a:r>
                        <a:rPr lang="en-US" sz="750" dirty="0">
                          <a:solidFill>
                            <a:srgbClr val="86868B"/>
                          </a:solidFill>
                          <a:latin typeface="Noto Sans JP" pitchFamily="34" charset="0"/>
                          <a:ea typeface="Noto Sans JP" pitchFamily="34" charset="-122"/>
                          <a:cs typeface="Noto Sans JP" pitchFamily="34" charset="-120"/>
                        </a:rPr>
                        <a:t>[51]</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r>
            </a:tbl>
          </a:graphicData>
        </a:graphic>
      </p:graphicFrame>
      <p:sp>
        <p:nvSpPr>
          <p:cNvPr id="11" name="Shape 7"/>
          <p:cNvSpPr/>
          <p:nvPr/>
        </p:nvSpPr>
        <p:spPr>
          <a:xfrm>
            <a:off x="457200" y="5690311"/>
            <a:ext cx="11277295" cy="552298"/>
          </a:xfrm>
          <a:prstGeom prst="roundRect">
            <a:avLst>
              <a:gd name="adj" fmla="val 11418"/>
            </a:avLst>
          </a:prstGeom>
          <a:solidFill>
            <a:srgbClr val="FFF8E1"/>
          </a:solidFill>
          <a:ln/>
        </p:spPr>
      </p:sp>
      <p:sp>
        <p:nvSpPr>
          <p:cNvPr id="12" name="Shape 8"/>
          <p:cNvSpPr/>
          <p:nvPr/>
        </p:nvSpPr>
        <p:spPr>
          <a:xfrm>
            <a:off x="457200" y="5690311"/>
            <a:ext cx="38405" cy="552298"/>
          </a:xfrm>
          <a:prstGeom prst="roundRect">
            <a:avLst>
              <a:gd name="adj" fmla="val 164203"/>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0" b="0"/>
          <a:stretch/>
        </p:blipFill>
        <p:spPr>
          <a:xfrm>
            <a:off x="647395" y="5823814"/>
            <a:ext cx="152705" cy="152705"/>
          </a:xfrm>
          <a:prstGeom prst="rect">
            <a:avLst/>
          </a:prstGeom>
        </p:spPr>
      </p:pic>
      <p:sp>
        <p:nvSpPr>
          <p:cNvPr id="14" name="Text 9"/>
          <p:cNvSpPr txBox="1"/>
          <p:nvPr/>
        </p:nvSpPr>
        <p:spPr>
          <a:xfrm>
            <a:off x="914400" y="5804611"/>
            <a:ext cx="10744200" cy="324612"/>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採用判断の要点：</a:t>
            </a:r>
            <a:pPr algn="l" indent="0" marL="0">
              <a:buNone/>
            </a:pPr>
            <a:r>
              <a:rPr lang="en-US" sz="900" dirty="0">
                <a:solidFill>
                  <a:srgbClr val="5D4037"/>
                </a:solidFill>
                <a:latin typeface="Noto Sans JP" pitchFamily="34" charset="0"/>
                <a:ea typeface="Noto Sans JP" pitchFamily="34" charset="-122"/>
                <a:cs typeface="Noto Sans JP" pitchFamily="34" charset="-120"/>
              </a:rPr>
              <a:t>ローカルASRは「RTF（実時間比）」「メモリ」「誤転記リスク」の3要素を同時に満たす必要があります。faster-whisperは速度・メモリ面での利点を明示しているため、まずはこれを基準実装として検証し、要件に応じてGPU化やモデルサイズの調整を行うのが合理的です。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25 | ローカルAI 技術調査レポート 2026</a:t>
            </a:r>
            <a:endParaRPr lang="en-US" sz="900" dirty="0"/>
          </a:p>
        </p:txBody>
      </p:sp>
      <p:sp>
        <p:nvSpPr>
          <p:cNvPr id="18" name="Text 13"/>
          <p:cNvSpPr txBox="1"/>
          <p:nvPr/>
        </p:nvSpPr>
        <p:spPr>
          <a:xfrm>
            <a:off x="9357055" y="6586423"/>
            <a:ext cx="283372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[48-51]</a:t>
            </a:r>
            <a:endParaRPr lang="en-US" sz="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F5F5F7"/>
          </a:solidFill>
          <a:ln/>
        </p:spPr>
      </p:sp>
      <p:sp>
        <p:nvSpPr>
          <p:cNvPr id="5" name="Shape 3"/>
          <p:cNvSpPr/>
          <p:nvPr/>
        </p:nvSpPr>
        <p:spPr>
          <a:xfrm>
            <a:off x="0" y="75255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43230"/>
            <a:ext cx="200254" cy="267005"/>
          </a:xfrm>
          <a:prstGeom prst="rect">
            <a:avLst/>
          </a:prstGeom>
        </p:spPr>
      </p:pic>
      <p:sp>
        <p:nvSpPr>
          <p:cNvPr id="7" name="Text 4"/>
          <p:cNvSpPr txBox="1"/>
          <p:nvPr/>
        </p:nvSpPr>
        <p:spPr>
          <a:xfrm>
            <a:off x="809244" y="176479"/>
            <a:ext cx="2848356"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採用判断基準（ASR）</a:t>
            </a:r>
            <a:endParaRPr lang="en-US" sz="2100" dirty="0"/>
          </a:p>
        </p:txBody>
      </p:sp>
      <p:sp>
        <p:nvSpPr>
          <p:cNvPr id="8" name="Text 5"/>
          <p:cNvSpPr txBox="1"/>
          <p:nvPr/>
        </p:nvSpPr>
        <p:spPr>
          <a:xfrm>
            <a:off x="8715146" y="261518"/>
            <a:ext cx="3210458"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RTF要件と誤転記リスクに基づく選定フロー</a:t>
            </a:r>
            <a:endParaRPr lang="en-US" sz="1200" dirty="0"/>
          </a:p>
        </p:txBody>
      </p:sp>
      <p:sp>
        <p:nvSpPr>
          <p:cNvPr id="9" name="Shape 6"/>
          <p:cNvSpPr/>
          <p:nvPr/>
        </p:nvSpPr>
        <p:spPr>
          <a:xfrm>
            <a:off x="0" y="761695"/>
            <a:ext cx="12191695" cy="5715000"/>
          </a:xfrm>
          <a:prstGeom prst="rect">
            <a:avLst/>
          </a:prstGeom>
          <a:solidFill>
            <a:srgbClr val="FBFBFD"/>
          </a:solidFill>
          <a:ln w="12700">
            <a:solidFill>
              <a:srgbClr val="FFFFFF">
                <a:alpha val="0"/>
              </a:srgbClr>
            </a:solidFill>
            <a:prstDash val="solid"/>
          </a:ln>
        </p:spPr>
      </p:sp>
      <p:pic>
        <p:nvPicPr>
          <p:cNvPr id="10" name="Image 1" descr="preencoded.png">    </p:cNvPr>
          <p:cNvPicPr>
            <a:picLocks noChangeAspect="1"/>
          </p:cNvPicPr>
          <p:nvPr/>
        </p:nvPicPr>
        <p:blipFill>
          <a:blip r:embed="rId2"/>
          <a:srcRect l="0" r="0" t="-20" b="-20"/>
          <a:stretch/>
        </p:blipFill>
        <p:spPr>
          <a:xfrm>
            <a:off x="457200" y="990295"/>
            <a:ext cx="11277295" cy="838505"/>
          </a:xfrm>
          <a:prstGeom prst="rect">
            <a:avLst/>
          </a:prstGeom>
        </p:spPr>
      </p:pic>
      <p:sp>
        <p:nvSpPr>
          <p:cNvPr id="11" name="Text 7"/>
          <p:cNvSpPr txBox="1"/>
          <p:nvPr/>
        </p:nvSpPr>
        <p:spPr>
          <a:xfrm>
            <a:off x="743407" y="1143000"/>
            <a:ext cx="10840212" cy="534010"/>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結論：faster-whisperを基準実装とし、RTF要件・誤転記リスクに応じてGPU化やモデル拡大を検討する段階的最適化が合理的です。</a:t>
            </a:r>
            <a:endParaRPr lang="en-US" sz="1500" dirty="0"/>
          </a:p>
        </p:txBody>
      </p:sp>
      <p:sp>
        <p:nvSpPr>
          <p:cNvPr id="12" name="Shape 8"/>
          <p:cNvSpPr/>
          <p:nvPr/>
        </p:nvSpPr>
        <p:spPr>
          <a:xfrm>
            <a:off x="457200" y="2095805"/>
            <a:ext cx="11277295" cy="1485900"/>
          </a:xfrm>
          <a:prstGeom prst="roundRect">
            <a:avLst>
              <a:gd name="adj" fmla="val 4734"/>
            </a:avLst>
          </a:prstGeom>
          <a:solidFill>
            <a:srgbClr val="FFFFFF"/>
          </a:solidFill>
          <a:ln w="12700">
            <a:solidFill>
              <a:srgbClr val="E5E5E5"/>
            </a:solidFill>
            <a:prstDash val="solid"/>
          </a:ln>
        </p:spPr>
      </p:sp>
      <p:pic>
        <p:nvPicPr>
          <p:cNvPr id="13" name="Image 2" descr="preencoded.png">    </p:cNvPr>
          <p:cNvPicPr>
            <a:picLocks noChangeAspect="1"/>
          </p:cNvPicPr>
          <p:nvPr/>
        </p:nvPicPr>
        <p:blipFill>
          <a:blip r:embed="rId3"/>
          <a:srcRect l="0" r="0" t="-1087" b="-1087"/>
          <a:stretch/>
        </p:blipFill>
        <p:spPr>
          <a:xfrm>
            <a:off x="3298241" y="2615184"/>
            <a:ext cx="105156" cy="171907"/>
          </a:xfrm>
          <a:prstGeom prst="rect">
            <a:avLst/>
          </a:prstGeom>
        </p:spPr>
      </p:pic>
      <p:pic>
        <p:nvPicPr>
          <p:cNvPr id="14" name="Image 3" descr="preencoded.png">    </p:cNvPr>
          <p:cNvPicPr>
            <a:picLocks noChangeAspect="1"/>
          </p:cNvPicPr>
          <p:nvPr/>
        </p:nvPicPr>
        <p:blipFill>
          <a:blip r:embed="rId4"/>
          <a:srcRect l="0" r="0" t="-1087" b="-1087"/>
          <a:stretch/>
        </p:blipFill>
        <p:spPr>
          <a:xfrm>
            <a:off x="6043270" y="2615184"/>
            <a:ext cx="105156" cy="171907"/>
          </a:xfrm>
          <a:prstGeom prst="rect">
            <a:avLst/>
          </a:prstGeom>
        </p:spPr>
      </p:pic>
      <p:pic>
        <p:nvPicPr>
          <p:cNvPr id="15" name="Image 4" descr="preencoded.png">    </p:cNvPr>
          <p:cNvPicPr>
            <a:picLocks noChangeAspect="1"/>
          </p:cNvPicPr>
          <p:nvPr/>
        </p:nvPicPr>
        <p:blipFill>
          <a:blip r:embed="rId5"/>
          <a:srcRect l="0" r="0" t="-1087" b="-1087"/>
          <a:stretch/>
        </p:blipFill>
        <p:spPr>
          <a:xfrm>
            <a:off x="8789213" y="2615184"/>
            <a:ext cx="105156" cy="171907"/>
          </a:xfrm>
          <a:prstGeom prst="rect">
            <a:avLst/>
          </a:prstGeom>
        </p:spPr>
      </p:pic>
      <p:sp>
        <p:nvSpPr>
          <p:cNvPr id="16" name="Shape 9"/>
          <p:cNvSpPr/>
          <p:nvPr/>
        </p:nvSpPr>
        <p:spPr>
          <a:xfrm>
            <a:off x="457200" y="3882542"/>
            <a:ext cx="3638398" cy="2505456"/>
          </a:xfrm>
          <a:prstGeom prst="roundRect">
            <a:avLst>
              <a:gd name="adj" fmla="val 1665"/>
            </a:avLst>
          </a:prstGeom>
          <a:solidFill>
            <a:srgbClr val="FFFFFF"/>
          </a:solidFill>
          <a:ln w="12700">
            <a:solidFill>
              <a:srgbClr val="E5E5E5"/>
            </a:solidFill>
            <a:prstDash val="solid"/>
          </a:ln>
        </p:spPr>
      </p:sp>
      <p:sp>
        <p:nvSpPr>
          <p:cNvPr id="17" name="Shape 10"/>
          <p:cNvSpPr/>
          <p:nvPr/>
        </p:nvSpPr>
        <p:spPr>
          <a:xfrm>
            <a:off x="657454" y="4464101"/>
            <a:ext cx="3238805" cy="9144"/>
          </a:xfrm>
          <a:prstGeom prst="rect">
            <a:avLst/>
          </a:prstGeom>
          <a:solidFill>
            <a:srgbClr val="F0F0F0"/>
          </a:solidFill>
          <a:ln w="12700">
            <a:solidFill>
              <a:srgbClr val="F0F0F0">
                <a:alpha val="0"/>
              </a:srgbClr>
            </a:solidFill>
            <a:prstDash val="solid"/>
          </a:ln>
        </p:spPr>
      </p:sp>
      <p:sp>
        <p:nvSpPr>
          <p:cNvPr id="18" name="Shape 11"/>
          <p:cNvSpPr/>
          <p:nvPr/>
        </p:nvSpPr>
        <p:spPr>
          <a:xfrm>
            <a:off x="657454" y="4082796"/>
            <a:ext cx="304495" cy="304495"/>
          </a:xfrm>
          <a:prstGeom prst="roundRect">
            <a:avLst>
              <a:gd name="adj" fmla="val 75075"/>
            </a:avLst>
          </a:prstGeom>
          <a:solidFill>
            <a:srgbClr val="007AFF"/>
          </a:solidFill>
          <a:ln w="12700">
            <a:solidFill>
              <a:srgbClr val="FFFFFF">
                <a:alpha val="0"/>
              </a:srgbClr>
            </a:solidFill>
            <a:prstDash val="solid"/>
          </a:ln>
        </p:spPr>
      </p:sp>
      <p:pic>
        <p:nvPicPr>
          <p:cNvPr id="19" name="Image 5" descr="preencoded.png">    </p:cNvPr>
          <p:cNvPicPr>
            <a:picLocks noChangeAspect="1"/>
          </p:cNvPicPr>
          <p:nvPr/>
        </p:nvPicPr>
        <p:blipFill>
          <a:blip r:embed="rId6"/>
          <a:srcRect l="0" r="0" t="0" b="0"/>
          <a:stretch/>
        </p:blipFill>
        <p:spPr>
          <a:xfrm>
            <a:off x="743407" y="4167835"/>
            <a:ext cx="133502" cy="133502"/>
          </a:xfrm>
          <a:prstGeom prst="rect">
            <a:avLst/>
          </a:prstGeom>
        </p:spPr>
      </p:pic>
      <p:sp>
        <p:nvSpPr>
          <p:cNvPr id="20" name="Text 12"/>
          <p:cNvSpPr txBox="1"/>
          <p:nvPr/>
        </p:nvSpPr>
        <p:spPr>
          <a:xfrm>
            <a:off x="1057046" y="4120286"/>
            <a:ext cx="1000354"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前処理の固定</a:t>
            </a:r>
            <a:endParaRPr lang="en-US" sz="1200" dirty="0"/>
          </a:p>
        </p:txBody>
      </p:sp>
      <p:pic>
        <p:nvPicPr>
          <p:cNvPr id="21" name="Image 6" descr="preencoded.png">    </p:cNvPr>
          <p:cNvPicPr>
            <a:picLocks noChangeAspect="1"/>
          </p:cNvPicPr>
          <p:nvPr/>
        </p:nvPicPr>
        <p:blipFill>
          <a:blip r:embed="rId7"/>
          <a:srcRect l="0" r="0" t="0" b="0"/>
          <a:stretch/>
        </p:blipFill>
        <p:spPr>
          <a:xfrm>
            <a:off x="657454" y="4646981"/>
            <a:ext cx="95098" cy="95098"/>
          </a:xfrm>
          <a:prstGeom prst="rect">
            <a:avLst/>
          </a:prstGeom>
        </p:spPr>
      </p:pic>
      <p:sp>
        <p:nvSpPr>
          <p:cNvPr id="22" name="Text 13"/>
          <p:cNvSpPr txBox="1"/>
          <p:nvPr/>
        </p:nvSpPr>
        <p:spPr>
          <a:xfrm>
            <a:off x="752551" y="47731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VAD設定の統一</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無音区間の除去は認識精度と速度に直結するため、Silero VAD等の設定を固定し再現性を担保する。 </a:t>
            </a:r>
            <a:endParaRPr lang="en-US" sz="900" dirty="0"/>
          </a:p>
        </p:txBody>
      </p:sp>
      <p:pic>
        <p:nvPicPr>
          <p:cNvPr id="23" name="Image 7" descr="preencoded.png">    </p:cNvPr>
          <p:cNvPicPr>
            <a:picLocks noChangeAspect="1"/>
          </p:cNvPicPr>
          <p:nvPr/>
        </p:nvPicPr>
        <p:blipFill>
          <a:blip r:embed="rId8"/>
          <a:srcRect l="0" r="0" t="0" b="0"/>
          <a:stretch/>
        </p:blipFill>
        <p:spPr>
          <a:xfrm>
            <a:off x="657454" y="5503774"/>
            <a:ext cx="95098" cy="95098"/>
          </a:xfrm>
          <a:prstGeom prst="rect">
            <a:avLst/>
          </a:prstGeom>
        </p:spPr>
      </p:pic>
      <p:sp>
        <p:nvSpPr>
          <p:cNvPr id="24" name="Text 14"/>
          <p:cNvSpPr txBox="1"/>
          <p:nvPr/>
        </p:nvSpPr>
        <p:spPr>
          <a:xfrm>
            <a:off x="752551" y="5629961"/>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ベンチマーク条件</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同一音声・同一前処理での比較が必須（後章のベンチ設計参照）。 </a:t>
            </a:r>
            <a:endParaRPr lang="en-US" sz="900" dirty="0"/>
          </a:p>
        </p:txBody>
      </p:sp>
      <p:sp>
        <p:nvSpPr>
          <p:cNvPr id="25" name="Shape 15"/>
          <p:cNvSpPr/>
          <p:nvPr/>
        </p:nvSpPr>
        <p:spPr>
          <a:xfrm>
            <a:off x="4280306" y="3882542"/>
            <a:ext cx="3638398" cy="2505456"/>
          </a:xfrm>
          <a:prstGeom prst="roundRect">
            <a:avLst>
              <a:gd name="adj" fmla="val 1665"/>
            </a:avLst>
          </a:prstGeom>
          <a:solidFill>
            <a:srgbClr val="FFFFFF"/>
          </a:solidFill>
          <a:ln w="12700">
            <a:solidFill>
              <a:srgbClr val="E5E5E5"/>
            </a:solidFill>
            <a:prstDash val="solid"/>
          </a:ln>
        </p:spPr>
      </p:sp>
      <p:sp>
        <p:nvSpPr>
          <p:cNvPr id="26" name="Shape 16"/>
          <p:cNvSpPr/>
          <p:nvPr/>
        </p:nvSpPr>
        <p:spPr>
          <a:xfrm>
            <a:off x="4479646" y="4464101"/>
            <a:ext cx="3238805" cy="9144"/>
          </a:xfrm>
          <a:prstGeom prst="rect">
            <a:avLst/>
          </a:prstGeom>
          <a:solidFill>
            <a:srgbClr val="F0F0F0"/>
          </a:solidFill>
          <a:ln w="12700">
            <a:solidFill>
              <a:srgbClr val="F0F0F0">
                <a:alpha val="0"/>
              </a:srgbClr>
            </a:solidFill>
            <a:prstDash val="solid"/>
          </a:ln>
        </p:spPr>
      </p:sp>
      <p:sp>
        <p:nvSpPr>
          <p:cNvPr id="27" name="Shape 17"/>
          <p:cNvSpPr/>
          <p:nvPr/>
        </p:nvSpPr>
        <p:spPr>
          <a:xfrm>
            <a:off x="4479646" y="4082796"/>
            <a:ext cx="304495" cy="304495"/>
          </a:xfrm>
          <a:prstGeom prst="roundRect">
            <a:avLst>
              <a:gd name="adj" fmla="val 75075"/>
            </a:avLst>
          </a:prstGeom>
          <a:solidFill>
            <a:srgbClr val="34C759"/>
          </a:solidFill>
          <a:ln w="12700">
            <a:solidFill>
              <a:srgbClr val="FFFFFF">
                <a:alpha val="0"/>
              </a:srgbClr>
            </a:solidFill>
            <a:prstDash val="solid"/>
          </a:ln>
        </p:spPr>
      </p:sp>
      <p:pic>
        <p:nvPicPr>
          <p:cNvPr id="28" name="Image 8" descr="preencoded.png">    </p:cNvPr>
          <p:cNvPicPr>
            <a:picLocks noChangeAspect="1"/>
          </p:cNvPicPr>
          <p:nvPr/>
        </p:nvPicPr>
        <p:blipFill>
          <a:blip r:embed="rId9"/>
          <a:srcRect l="-1507" r="-1507" t="0" b="0"/>
          <a:stretch/>
        </p:blipFill>
        <p:spPr>
          <a:xfrm>
            <a:off x="4546397" y="4167835"/>
            <a:ext cx="171907" cy="133502"/>
          </a:xfrm>
          <a:prstGeom prst="rect">
            <a:avLst/>
          </a:prstGeom>
        </p:spPr>
      </p:pic>
      <p:sp>
        <p:nvSpPr>
          <p:cNvPr id="29" name="Text 18"/>
          <p:cNvSpPr txBox="1"/>
          <p:nvPr/>
        </p:nvSpPr>
        <p:spPr>
          <a:xfrm>
            <a:off x="4880153" y="4120286"/>
            <a:ext cx="1163117"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会議用途の要点</a:t>
            </a:r>
            <a:endParaRPr lang="en-US" sz="1200" dirty="0"/>
          </a:p>
        </p:txBody>
      </p:sp>
      <p:pic>
        <p:nvPicPr>
          <p:cNvPr id="30" name="Image 9" descr="preencoded.png">    </p:cNvPr>
          <p:cNvPicPr>
            <a:picLocks noChangeAspect="1"/>
          </p:cNvPicPr>
          <p:nvPr/>
        </p:nvPicPr>
        <p:blipFill>
          <a:blip r:embed="rId10"/>
          <a:srcRect l="0" r="0" t="0" b="0"/>
          <a:stretch/>
        </p:blipFill>
        <p:spPr>
          <a:xfrm>
            <a:off x="4479646" y="4646981"/>
            <a:ext cx="95098" cy="95098"/>
          </a:xfrm>
          <a:prstGeom prst="rect">
            <a:avLst/>
          </a:prstGeom>
        </p:spPr>
      </p:pic>
      <p:sp>
        <p:nvSpPr>
          <p:cNvPr id="31" name="Text 19"/>
          <p:cNvSpPr txBox="1"/>
          <p:nvPr/>
        </p:nvSpPr>
        <p:spPr>
          <a:xfrm>
            <a:off x="4574743" y="47731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話者分離が品質の土台</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pyannote.audio等の話者分離（Diarization）精度が議事録の質を左右する。 </a:t>
            </a:r>
            <a:endParaRPr lang="en-US" sz="900" dirty="0"/>
          </a:p>
        </p:txBody>
      </p:sp>
      <p:pic>
        <p:nvPicPr>
          <p:cNvPr id="32" name="Image 10" descr="preencoded.png">    </p:cNvPr>
          <p:cNvPicPr>
            <a:picLocks noChangeAspect="1"/>
          </p:cNvPicPr>
          <p:nvPr/>
        </p:nvPicPr>
        <p:blipFill>
          <a:blip r:embed="rId11"/>
          <a:srcRect l="0" r="0" t="0" b="0"/>
          <a:stretch/>
        </p:blipFill>
        <p:spPr>
          <a:xfrm>
            <a:off x="4479646" y="5503774"/>
            <a:ext cx="95098" cy="95098"/>
          </a:xfrm>
          <a:prstGeom prst="rect">
            <a:avLst/>
          </a:prstGeom>
        </p:spPr>
      </p:pic>
      <p:sp>
        <p:nvSpPr>
          <p:cNvPr id="33" name="Text 20"/>
          <p:cNvSpPr txBox="1"/>
          <p:nvPr/>
        </p:nvSpPr>
        <p:spPr>
          <a:xfrm>
            <a:off x="4574743" y="5629961"/>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無音除去の設計</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幻覚（無音区間にテキストが入る現象）を防ぐため、VADによる無音区間の破棄を徹底する。 </a:t>
            </a:r>
            <a:endParaRPr lang="en-US" sz="900" dirty="0"/>
          </a:p>
        </p:txBody>
      </p:sp>
      <p:sp>
        <p:nvSpPr>
          <p:cNvPr id="34" name="Shape 21"/>
          <p:cNvSpPr/>
          <p:nvPr/>
        </p:nvSpPr>
        <p:spPr>
          <a:xfrm>
            <a:off x="8102498" y="3882542"/>
            <a:ext cx="3638398" cy="2505456"/>
          </a:xfrm>
          <a:prstGeom prst="roundRect">
            <a:avLst>
              <a:gd name="adj" fmla="val 1665"/>
            </a:avLst>
          </a:prstGeom>
          <a:solidFill>
            <a:srgbClr val="FFFFFF"/>
          </a:solidFill>
          <a:ln w="12700">
            <a:solidFill>
              <a:srgbClr val="E5E5E5"/>
            </a:solidFill>
            <a:prstDash val="solid"/>
          </a:ln>
        </p:spPr>
      </p:sp>
      <p:sp>
        <p:nvSpPr>
          <p:cNvPr id="35" name="Shape 22"/>
          <p:cNvSpPr/>
          <p:nvPr/>
        </p:nvSpPr>
        <p:spPr>
          <a:xfrm>
            <a:off x="8302752" y="4464101"/>
            <a:ext cx="3238805" cy="9144"/>
          </a:xfrm>
          <a:prstGeom prst="rect">
            <a:avLst/>
          </a:prstGeom>
          <a:solidFill>
            <a:srgbClr val="F0F0F0"/>
          </a:solidFill>
          <a:ln w="12700">
            <a:solidFill>
              <a:srgbClr val="F0F0F0">
                <a:alpha val="0"/>
              </a:srgbClr>
            </a:solidFill>
            <a:prstDash val="solid"/>
          </a:ln>
        </p:spPr>
      </p:sp>
      <p:sp>
        <p:nvSpPr>
          <p:cNvPr id="36" name="Shape 23"/>
          <p:cNvSpPr/>
          <p:nvPr/>
        </p:nvSpPr>
        <p:spPr>
          <a:xfrm>
            <a:off x="8302752" y="4082796"/>
            <a:ext cx="304495" cy="304495"/>
          </a:xfrm>
          <a:prstGeom prst="roundRect">
            <a:avLst>
              <a:gd name="adj" fmla="val 75075"/>
            </a:avLst>
          </a:prstGeom>
          <a:solidFill>
            <a:srgbClr val="FF9500"/>
          </a:solidFill>
          <a:ln w="12700">
            <a:solidFill>
              <a:srgbClr val="FFFFFF">
                <a:alpha val="0"/>
              </a:srgbClr>
            </a:solidFill>
            <a:prstDash val="solid"/>
          </a:ln>
        </p:spPr>
      </p:sp>
      <p:pic>
        <p:nvPicPr>
          <p:cNvPr id="37" name="Image 11" descr="preencoded.png">    </p:cNvPr>
          <p:cNvPicPr>
            <a:picLocks noChangeAspect="1"/>
          </p:cNvPicPr>
          <p:nvPr/>
        </p:nvPicPr>
        <p:blipFill>
          <a:blip r:embed="rId12"/>
          <a:srcRect l="0" r="0" t="0" b="0"/>
          <a:stretch/>
        </p:blipFill>
        <p:spPr>
          <a:xfrm>
            <a:off x="8388706" y="4167835"/>
            <a:ext cx="133502" cy="133502"/>
          </a:xfrm>
          <a:prstGeom prst="rect">
            <a:avLst/>
          </a:prstGeom>
        </p:spPr>
      </p:pic>
      <p:sp>
        <p:nvSpPr>
          <p:cNvPr id="38" name="Text 24"/>
          <p:cNvSpPr txBox="1"/>
          <p:nvPr/>
        </p:nvSpPr>
        <p:spPr>
          <a:xfrm>
            <a:off x="8702345" y="4120286"/>
            <a:ext cx="848563"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リスク管理</a:t>
            </a:r>
            <a:endParaRPr lang="en-US" sz="1200" dirty="0"/>
          </a:p>
        </p:txBody>
      </p:sp>
      <p:pic>
        <p:nvPicPr>
          <p:cNvPr id="39" name="Image 12" descr="preencoded.png">    </p:cNvPr>
          <p:cNvPicPr>
            <a:picLocks noChangeAspect="1"/>
          </p:cNvPicPr>
          <p:nvPr/>
        </p:nvPicPr>
        <p:blipFill>
          <a:blip r:embed="rId13"/>
          <a:srcRect l="0" r="0" t="0" b="0"/>
          <a:stretch/>
        </p:blipFill>
        <p:spPr>
          <a:xfrm>
            <a:off x="8302752" y="4646981"/>
            <a:ext cx="95098" cy="95098"/>
          </a:xfrm>
          <a:prstGeom prst="rect">
            <a:avLst/>
          </a:prstGeom>
        </p:spPr>
      </p:pic>
      <p:sp>
        <p:nvSpPr>
          <p:cNvPr id="40" name="Text 25"/>
          <p:cNvSpPr txBox="1"/>
          <p:nvPr/>
        </p:nvSpPr>
        <p:spPr>
          <a:xfrm>
            <a:off x="8397850" y="47731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誤転記（幻覚）への対処</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医療や重要業務では誤転記が実害となる可能性があるため、検証プロセスを必須化</a:t>
            </a:r>
            <a:pPr algn="l" indent="0" marL="0">
              <a:buNone/>
            </a:pPr>
            <a:r>
              <a:rPr lang="en-US" sz="900" dirty="0">
                <a:solidFill>
                  <a:srgbClr val="424245"/>
                </a:solidFill>
                <a:latin typeface="Noto Sans JP" pitchFamily="34" charset="0"/>
                <a:ea typeface="Noto Sans JP" pitchFamily="34" charset="-122"/>
                <a:cs typeface="Noto Sans JP" pitchFamily="34" charset="-120"/>
              </a:rPr>
              <a:t>。 </a:t>
            </a:r>
            <a:endParaRPr lang="en-US" sz="900" dirty="0"/>
          </a:p>
        </p:txBody>
      </p:sp>
      <p:pic>
        <p:nvPicPr>
          <p:cNvPr id="41" name="Image 13" descr="preencoded.png">    </p:cNvPr>
          <p:cNvPicPr>
            <a:picLocks noChangeAspect="1"/>
          </p:cNvPicPr>
          <p:nvPr/>
        </p:nvPicPr>
        <p:blipFill>
          <a:blip r:embed="rId14"/>
          <a:stretch>
            <a:fillRect/>
          </a:stretch>
        </p:blipFill>
        <p:spPr>
          <a:xfrm>
            <a:off x="9827057" y="5163617"/>
            <a:ext cx="247802" cy="161849"/>
          </a:xfrm>
          <a:prstGeom prst="rect">
            <a:avLst/>
          </a:prstGeom>
        </p:spPr>
      </p:pic>
      <p:sp>
        <p:nvSpPr>
          <p:cNvPr id="42" name="Text 26"/>
          <p:cNvSpPr/>
          <p:nvPr/>
        </p:nvSpPr>
        <p:spPr>
          <a:xfrm>
            <a:off x="9827057" y="5163617"/>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36366"/>
                </a:solidFill>
                <a:latin typeface="Noto Sans JP" pitchFamily="34" charset="0"/>
                <a:ea typeface="Noto Sans JP" pitchFamily="34" charset="-122"/>
                <a:cs typeface="Noto Sans JP" pitchFamily="34" charset="-120"/>
              </a:rPr>
              <a:t>[49]</a:t>
            </a:r>
            <a:endParaRPr lang="en-US" sz="800" dirty="0"/>
          </a:p>
        </p:txBody>
      </p:sp>
      <p:pic>
        <p:nvPicPr>
          <p:cNvPr id="43" name="Image 14" descr="preencoded.png">    </p:cNvPr>
          <p:cNvPicPr>
            <a:picLocks noChangeAspect="1"/>
          </p:cNvPicPr>
          <p:nvPr/>
        </p:nvPicPr>
        <p:blipFill>
          <a:blip r:embed="rId15"/>
          <a:srcRect l="0" r="0" t="0" b="0"/>
          <a:stretch/>
        </p:blipFill>
        <p:spPr>
          <a:xfrm>
            <a:off x="8302752" y="5503774"/>
            <a:ext cx="95098" cy="95098"/>
          </a:xfrm>
          <a:prstGeom prst="rect">
            <a:avLst/>
          </a:prstGeom>
        </p:spPr>
      </p:pic>
      <p:sp>
        <p:nvSpPr>
          <p:cNvPr id="44" name="Text 27"/>
          <p:cNvSpPr txBox="1"/>
          <p:nvPr/>
        </p:nvSpPr>
        <p:spPr>
          <a:xfrm>
            <a:off x="8397850" y="5629961"/>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リソース監視</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ストリーミング用途ではRTFだけでなく、長時間稼働時のメモリリーク等も監視対象とする。 </a:t>
            </a:r>
            <a:endParaRPr lang="en-US" sz="900" dirty="0"/>
          </a:p>
        </p:txBody>
      </p:sp>
      <p:pic>
        <p:nvPicPr>
          <p:cNvPr id="45" name="Image 15" descr="preencoded.png">    </p:cNvPr>
          <p:cNvPicPr>
            <a:picLocks noChangeAspect="1"/>
          </p:cNvPicPr>
          <p:nvPr/>
        </p:nvPicPr>
        <p:blipFill>
          <a:blip r:embed="rId16"/>
          <a:stretch>
            <a:fillRect/>
          </a:stretch>
        </p:blipFill>
        <p:spPr>
          <a:xfrm>
            <a:off x="0" y="6476695"/>
            <a:ext cx="12191695" cy="381305"/>
          </a:xfrm>
          <a:prstGeom prst="rect">
            <a:avLst/>
          </a:prstGeom>
        </p:spPr>
      </p:pic>
      <p:sp>
        <p:nvSpPr>
          <p:cNvPr id="46" name="Text 28"/>
          <p:cNvSpPr/>
          <p:nvPr/>
        </p:nvSpPr>
        <p:spPr>
          <a:xfrm>
            <a:off x="0" y="6476695"/>
            <a:ext cx="12192610" cy="381305"/>
          </a:xfrm>
          <a:prstGeom prst="rect">
            <a:avLst/>
          </a:prstGeom>
          <a:solidFill>
            <a:srgbClr val="FFFFFF">
              <a:alpha val="0"/>
            </a:srgbClr>
          </a:solidFill>
          <a:ln w="12700">
            <a:solidFill>
              <a:srgbClr val="E5E5E5"/>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26 | ローカルAI 技術調査レポート</a:t>
            </a:r>
            <a:endParaRPr lang="en-US" sz="900" dirty="0"/>
          </a:p>
        </p:txBody>
      </p:sp>
      <p:pic>
        <p:nvPicPr>
          <p:cNvPr id="47" name="Image 16" descr="preencoded.png">    </p:cNvPr>
          <p:cNvPicPr>
            <a:picLocks noChangeAspect="1"/>
          </p:cNvPicPr>
          <p:nvPr/>
        </p:nvPicPr>
        <p:blipFill>
          <a:blip r:embed="rId17"/>
          <a:stretch>
            <a:fillRect/>
          </a:stretch>
        </p:blipFill>
        <p:spPr>
          <a:xfrm>
            <a:off x="1749247" y="2295144"/>
            <a:ext cx="457200" cy="457200"/>
          </a:xfrm>
          <a:prstGeom prst="rect">
            <a:avLst/>
          </a:prstGeom>
        </p:spPr>
      </p:pic>
      <p:sp>
        <p:nvSpPr>
          <p:cNvPr id="48" name="Text 29"/>
          <p:cNvSpPr/>
          <p:nvPr/>
        </p:nvSpPr>
        <p:spPr>
          <a:xfrm>
            <a:off x="1749247" y="229514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1</a:t>
            </a:r>
            <a:endParaRPr lang="en-US" sz="1500" dirty="0"/>
          </a:p>
        </p:txBody>
      </p:sp>
      <p:sp>
        <p:nvSpPr>
          <p:cNvPr id="49" name="Text 30"/>
          <p:cNvSpPr txBox="1"/>
          <p:nvPr/>
        </p:nvSpPr>
        <p:spPr>
          <a:xfrm>
            <a:off x="1672438" y="2829154"/>
            <a:ext cx="609905"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基準実装</a:t>
            </a:r>
            <a:endParaRPr lang="en-US" sz="1000" dirty="0"/>
          </a:p>
        </p:txBody>
      </p:sp>
      <p:sp>
        <p:nvSpPr>
          <p:cNvPr id="50" name="Text 31"/>
          <p:cNvSpPr txBox="1"/>
          <p:nvPr/>
        </p:nvSpPr>
        <p:spPr>
          <a:xfrm>
            <a:off x="1519733" y="3105302"/>
            <a:ext cx="924458"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faster-whisper</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(CPU/INT8)で検証</a:t>
            </a:r>
            <a:endParaRPr lang="en-US" sz="800" dirty="0"/>
          </a:p>
        </p:txBody>
      </p:sp>
      <p:pic>
        <p:nvPicPr>
          <p:cNvPr id="51" name="Image 17" descr="preencoded.png">    </p:cNvPr>
          <p:cNvPicPr>
            <a:picLocks noChangeAspect="1"/>
          </p:cNvPicPr>
          <p:nvPr/>
        </p:nvPicPr>
        <p:blipFill>
          <a:blip r:embed="rId18"/>
          <a:stretch>
            <a:fillRect/>
          </a:stretch>
        </p:blipFill>
        <p:spPr>
          <a:xfrm>
            <a:off x="4494276" y="2295144"/>
            <a:ext cx="457200" cy="457200"/>
          </a:xfrm>
          <a:prstGeom prst="rect">
            <a:avLst/>
          </a:prstGeom>
        </p:spPr>
      </p:pic>
      <p:sp>
        <p:nvSpPr>
          <p:cNvPr id="52" name="Text 32"/>
          <p:cNvSpPr/>
          <p:nvPr/>
        </p:nvSpPr>
        <p:spPr>
          <a:xfrm>
            <a:off x="4494276" y="229514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2</a:t>
            </a:r>
            <a:endParaRPr lang="en-US" sz="1500" dirty="0"/>
          </a:p>
        </p:txBody>
      </p:sp>
      <p:sp>
        <p:nvSpPr>
          <p:cNvPr id="53" name="Text 33"/>
          <p:cNvSpPr txBox="1"/>
          <p:nvPr/>
        </p:nvSpPr>
        <p:spPr>
          <a:xfrm>
            <a:off x="4427525" y="2829154"/>
            <a:ext cx="600761"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RTF評価</a:t>
            </a:r>
            <a:endParaRPr lang="en-US" sz="1000" dirty="0"/>
          </a:p>
        </p:txBody>
      </p:sp>
      <p:sp>
        <p:nvSpPr>
          <p:cNvPr id="54" name="Text 34"/>
          <p:cNvSpPr txBox="1"/>
          <p:nvPr/>
        </p:nvSpPr>
        <p:spPr>
          <a:xfrm>
            <a:off x="4298594" y="3105302"/>
            <a:ext cx="857707"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実時間比(RTF)&lt;1</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を満たすか確認</a:t>
            </a:r>
            <a:endParaRPr lang="en-US" sz="800" dirty="0"/>
          </a:p>
        </p:txBody>
      </p:sp>
      <p:pic>
        <p:nvPicPr>
          <p:cNvPr id="55" name="Image 18" descr="preencoded.png">    </p:cNvPr>
          <p:cNvPicPr>
            <a:picLocks noChangeAspect="1"/>
          </p:cNvPicPr>
          <p:nvPr/>
        </p:nvPicPr>
        <p:blipFill>
          <a:blip r:embed="rId19"/>
          <a:stretch>
            <a:fillRect/>
          </a:stretch>
        </p:blipFill>
        <p:spPr>
          <a:xfrm>
            <a:off x="7240219" y="2295144"/>
            <a:ext cx="457200" cy="457200"/>
          </a:xfrm>
          <a:prstGeom prst="rect">
            <a:avLst/>
          </a:prstGeom>
        </p:spPr>
      </p:pic>
      <p:sp>
        <p:nvSpPr>
          <p:cNvPr id="56" name="Text 35"/>
          <p:cNvSpPr/>
          <p:nvPr/>
        </p:nvSpPr>
        <p:spPr>
          <a:xfrm>
            <a:off x="7240219" y="229514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3</a:t>
            </a:r>
            <a:endParaRPr lang="en-US" sz="1500" dirty="0"/>
          </a:p>
        </p:txBody>
      </p:sp>
      <p:sp>
        <p:nvSpPr>
          <p:cNvPr id="57" name="Text 36"/>
          <p:cNvSpPr txBox="1"/>
          <p:nvPr/>
        </p:nvSpPr>
        <p:spPr>
          <a:xfrm>
            <a:off x="7164324" y="2829154"/>
            <a:ext cx="609905"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品質評価</a:t>
            </a:r>
            <a:endParaRPr lang="en-US" sz="1000" dirty="0"/>
          </a:p>
        </p:txBody>
      </p:sp>
      <p:sp>
        <p:nvSpPr>
          <p:cNvPr id="58" name="Text 37"/>
          <p:cNvSpPr txBox="1"/>
          <p:nvPr/>
        </p:nvSpPr>
        <p:spPr>
          <a:xfrm>
            <a:off x="7090258" y="3105302"/>
            <a:ext cx="762610"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誤転記(幻覚)の</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許容範囲内か</a:t>
            </a:r>
            <a:endParaRPr lang="en-US" sz="800" dirty="0"/>
          </a:p>
        </p:txBody>
      </p:sp>
      <p:pic>
        <p:nvPicPr>
          <p:cNvPr id="59" name="Image 19" descr="preencoded.png">    </p:cNvPr>
          <p:cNvPicPr>
            <a:picLocks noChangeAspect="1"/>
          </p:cNvPicPr>
          <p:nvPr/>
        </p:nvPicPr>
        <p:blipFill>
          <a:blip r:embed="rId20"/>
          <a:stretch>
            <a:fillRect/>
          </a:stretch>
        </p:blipFill>
        <p:spPr>
          <a:xfrm>
            <a:off x="9986162" y="2295144"/>
            <a:ext cx="457200" cy="457200"/>
          </a:xfrm>
          <a:prstGeom prst="rect">
            <a:avLst/>
          </a:prstGeom>
        </p:spPr>
      </p:pic>
      <p:sp>
        <p:nvSpPr>
          <p:cNvPr id="60" name="Text 38"/>
          <p:cNvSpPr/>
          <p:nvPr/>
        </p:nvSpPr>
        <p:spPr>
          <a:xfrm>
            <a:off x="9986162" y="229514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4</a:t>
            </a:r>
            <a:endParaRPr lang="en-US" sz="1500" dirty="0"/>
          </a:p>
        </p:txBody>
      </p:sp>
      <p:sp>
        <p:nvSpPr>
          <p:cNvPr id="61" name="Text 39"/>
          <p:cNvSpPr txBox="1"/>
          <p:nvPr/>
        </p:nvSpPr>
        <p:spPr>
          <a:xfrm>
            <a:off x="9976104" y="2829154"/>
            <a:ext cx="476402"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最適化</a:t>
            </a:r>
            <a:endParaRPr lang="en-US" sz="1000" dirty="0"/>
          </a:p>
        </p:txBody>
      </p:sp>
      <p:sp>
        <p:nvSpPr>
          <p:cNvPr id="62" name="Text 40"/>
          <p:cNvSpPr txBox="1"/>
          <p:nvPr/>
        </p:nvSpPr>
        <p:spPr>
          <a:xfrm>
            <a:off x="9766706" y="3105302"/>
            <a:ext cx="896112"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不足ならGPU化</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またはモデル拡大</a:t>
            </a:r>
            <a:endParaRPr lang="en-US" sz="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90" r="-90" t="0" b="0"/>
          <a:stretch/>
        </p:blipFill>
        <p:spPr>
          <a:xfrm>
            <a:off x="457200" y="304495"/>
            <a:ext cx="381305" cy="304495"/>
          </a:xfrm>
          <a:prstGeom prst="rect">
            <a:avLst/>
          </a:prstGeom>
        </p:spPr>
      </p:pic>
      <p:sp>
        <p:nvSpPr>
          <p:cNvPr id="7" name="Text 4"/>
          <p:cNvSpPr txBox="1"/>
          <p:nvPr/>
        </p:nvSpPr>
        <p:spPr>
          <a:xfrm>
            <a:off x="990295" y="228600"/>
            <a:ext cx="3191256"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TTS（音声合成）概要</a:t>
            </a:r>
            <a:endParaRPr lang="en-US" sz="2400" dirty="0"/>
          </a:p>
        </p:txBody>
      </p:sp>
      <p:sp>
        <p:nvSpPr>
          <p:cNvPr id="8" name="Text 5"/>
          <p:cNvSpPr txBox="1"/>
          <p:nvPr/>
        </p:nvSpPr>
        <p:spPr>
          <a:xfrm>
            <a:off x="9000439" y="328270"/>
            <a:ext cx="2934310"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読み上げと音声クローンの分離設計</a:t>
            </a:r>
            <a:endParaRPr lang="en-US" sz="1300" dirty="0"/>
          </a:p>
        </p:txBody>
      </p:sp>
      <p:pic>
        <p:nvPicPr>
          <p:cNvPr id="9" name="Image 1" descr="preencoded.png">    </p:cNvPr>
          <p:cNvPicPr>
            <a:picLocks noChangeAspect="1"/>
          </p:cNvPicPr>
          <p:nvPr/>
        </p:nvPicPr>
        <p:blipFill>
          <a:blip r:embed="rId2"/>
          <a:srcRect l="0" r="0" t="-7" b="-7"/>
          <a:stretch/>
        </p:blipFill>
        <p:spPr>
          <a:xfrm>
            <a:off x="457200" y="1304849"/>
            <a:ext cx="11277295" cy="1097280"/>
          </a:xfrm>
          <a:prstGeom prst="rect">
            <a:avLst/>
          </a:prstGeom>
        </p:spPr>
      </p:pic>
      <p:sp>
        <p:nvSpPr>
          <p:cNvPr id="10" name="Text 6"/>
          <p:cNvSpPr txBox="1"/>
          <p:nvPr/>
        </p:nvSpPr>
        <p:spPr>
          <a:xfrm>
            <a:off x="743407" y="1533449"/>
            <a:ext cx="10849356" cy="648310"/>
          </a:xfrm>
          <a:prstGeom prst="rect">
            <a:avLst/>
          </a:prstGeom>
          <a:noFill/>
          <a:ln/>
        </p:spPr>
        <p:txBody>
          <a:bodyPr wrap="square" lIns="0" tIns="0" rIns="0" bIns="0" rtlCol="0" anchor="t"/>
          <a:lstStyle/>
          <a:p>
            <a:pPr algn="l" indent="0" marL="0">
              <a:buNone/>
            </a:pPr>
            <a:r>
              <a:rPr lang="en-US" sz="1800" b="1" dirty="0">
                <a:solidFill>
                  <a:srgbClr val="1D1D1F"/>
                </a:solidFill>
                <a:latin typeface="Noto Sans JP" pitchFamily="34" charset="0"/>
                <a:ea typeface="Noto Sans JP" pitchFamily="34" charset="-122"/>
                <a:cs typeface="Noto Sans JP" pitchFamily="34" charset="-120"/>
              </a:rPr>
              <a:t> 結論：「読み上げ」は</a:t>
            </a:r>
            <a:pPr algn="l" indent="0" marL="0">
              <a:buNone/>
            </a:pPr>
            <a:r>
              <a:rPr lang="en-US" sz="1800" b="1" dirty="0">
                <a:solidFill>
                  <a:srgbClr val="2563EB"/>
                </a:solidFill>
                <a:latin typeface="Noto Sans JP" pitchFamily="34" charset="0"/>
                <a:ea typeface="Noto Sans JP" pitchFamily="34" charset="-122"/>
                <a:cs typeface="Noto Sans JP" pitchFamily="34" charset="-120"/>
              </a:rPr>
              <a:t>軽量モデル（Piper/Kokoro）</a:t>
            </a:r>
            <a:pPr algn="l" indent="0" marL="0">
              <a:buNone/>
            </a:pPr>
            <a:r>
              <a:rPr lang="en-US" sz="1800" b="1" dirty="0">
                <a:solidFill>
                  <a:srgbClr val="1D1D1F"/>
                </a:solidFill>
                <a:latin typeface="Noto Sans JP" pitchFamily="34" charset="0"/>
                <a:ea typeface="Noto Sans JP" pitchFamily="34" charset="-122"/>
                <a:cs typeface="Noto Sans JP" pitchFamily="34" charset="-120"/>
              </a:rPr>
              <a:t>で常駐化し、 </a:t>
            </a:r>
            <a:pPr algn="l" indent="0" marL="0">
              <a:buNone/>
            </a:pPr>
            <a:endParaRPr lang="en-US" sz="1800" dirty="0"/>
          </a:p>
          <a:p>
            <a:pPr algn="l" indent="0" marL="0">
              <a:buNone/>
            </a:pPr>
            <a:r>
              <a:rPr lang="en-US" sz="1800" b="1" dirty="0">
                <a:solidFill>
                  <a:srgbClr val="1D1D1F"/>
                </a:solidFill>
                <a:latin typeface="Noto Sans JP" pitchFamily="34" charset="0"/>
                <a:ea typeface="Noto Sans JP" pitchFamily="34" charset="-122"/>
                <a:cs typeface="Noto Sans JP" pitchFamily="34" charset="-120"/>
              </a:rPr>
              <a:t> 「音声クローン」は</a:t>
            </a:r>
            <a:pPr algn="l" indent="0" marL="0">
              <a:buNone/>
            </a:pPr>
            <a:r>
              <a:rPr lang="en-US" sz="1800" b="1" dirty="0">
                <a:solidFill>
                  <a:srgbClr val="2563EB"/>
                </a:solidFill>
                <a:latin typeface="Noto Sans JP" pitchFamily="34" charset="0"/>
                <a:ea typeface="Noto Sans JP" pitchFamily="34" charset="-122"/>
                <a:cs typeface="Noto Sans JP" pitchFamily="34" charset="-120"/>
              </a:rPr>
              <a:t>高品質モデル（XTTS/StyleTTS2）</a:t>
            </a:r>
            <a:pPr algn="l" indent="0" marL="0">
              <a:buNone/>
            </a:pPr>
            <a:r>
              <a:rPr lang="en-US" sz="1800" b="1" dirty="0">
                <a:solidFill>
                  <a:srgbClr val="1D1D1F"/>
                </a:solidFill>
                <a:latin typeface="Noto Sans JP" pitchFamily="34" charset="0"/>
                <a:ea typeface="Noto Sans JP" pitchFamily="34" charset="-122"/>
                <a:cs typeface="Noto Sans JP" pitchFamily="34" charset="-120"/>
              </a:rPr>
              <a:t>で分離設計します。 </a:t>
            </a:r>
            <a:endParaRPr lang="en-US" sz="1800" dirty="0"/>
          </a:p>
        </p:txBody>
      </p:sp>
      <p:sp>
        <p:nvSpPr>
          <p:cNvPr id="11" name="Shape 7"/>
          <p:cNvSpPr/>
          <p:nvPr/>
        </p:nvSpPr>
        <p:spPr>
          <a:xfrm>
            <a:off x="457200" y="2706624"/>
            <a:ext cx="5486400" cy="3133649"/>
          </a:xfrm>
          <a:prstGeom prst="roundRect">
            <a:avLst>
              <a:gd name="adj" fmla="val 1064"/>
            </a:avLst>
          </a:prstGeom>
          <a:solidFill>
            <a:srgbClr val="FFFFFF"/>
          </a:solidFill>
          <a:ln w="12700">
            <a:solidFill>
              <a:srgbClr val="E5E5E5"/>
            </a:solidFill>
            <a:prstDash val="solid"/>
          </a:ln>
        </p:spPr>
      </p:sp>
      <p:sp>
        <p:nvSpPr>
          <p:cNvPr id="12" name="Shape 8"/>
          <p:cNvSpPr/>
          <p:nvPr/>
        </p:nvSpPr>
        <p:spPr>
          <a:xfrm>
            <a:off x="694944" y="3344875"/>
            <a:ext cx="50099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1282" r="-1282" t="0" b="0"/>
          <a:stretch/>
        </p:blipFill>
        <p:spPr>
          <a:xfrm>
            <a:off x="694944" y="2992831"/>
            <a:ext cx="219456" cy="190195"/>
          </a:xfrm>
          <a:prstGeom prst="rect">
            <a:avLst/>
          </a:prstGeom>
        </p:spPr>
      </p:pic>
      <p:sp>
        <p:nvSpPr>
          <p:cNvPr id="14" name="Text 9"/>
          <p:cNvSpPr txBox="1"/>
          <p:nvPr/>
        </p:nvSpPr>
        <p:spPr>
          <a:xfrm>
            <a:off x="1028700" y="2945282"/>
            <a:ext cx="178308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代表システムと特徴</a:t>
            </a:r>
            <a:endParaRPr lang="en-US" sz="1500" dirty="0"/>
          </a:p>
        </p:txBody>
      </p:sp>
      <p:pic>
        <p:nvPicPr>
          <p:cNvPr id="15" name="Image 3" descr="preencoded.png">    </p:cNvPr>
          <p:cNvPicPr>
            <a:picLocks noChangeAspect="1"/>
          </p:cNvPicPr>
          <p:nvPr/>
        </p:nvPicPr>
        <p:blipFill>
          <a:blip r:embed="rId4"/>
          <a:srcRect l="0" r="0" t="0" b="0"/>
          <a:stretch/>
        </p:blipFill>
        <p:spPr>
          <a:xfrm>
            <a:off x="694944" y="3516782"/>
            <a:ext cx="114300" cy="114300"/>
          </a:xfrm>
          <a:prstGeom prst="rect">
            <a:avLst/>
          </a:prstGeom>
        </p:spPr>
      </p:pic>
      <p:sp>
        <p:nvSpPr>
          <p:cNvPr id="16" name="Text 10"/>
          <p:cNvSpPr txBox="1"/>
          <p:nvPr/>
        </p:nvSpPr>
        <p:spPr>
          <a:xfrm>
            <a:off x="1095451" y="3798418"/>
            <a:ext cx="4419295" cy="219456"/>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Piper:</a:t>
            </a:r>
            <a:pPr algn="l" indent="0" marL="0">
              <a:buNone/>
            </a:pPr>
            <a:r>
              <a:rPr lang="en-US" sz="1000" dirty="0">
                <a:solidFill>
                  <a:srgbClr val="4B5563"/>
                </a:solidFill>
                <a:latin typeface="Noto Sans JP" pitchFamily="34" charset="0"/>
                <a:ea typeface="Noto Sans JP" pitchFamily="34" charset="-122"/>
                <a:cs typeface="Noto Sans JP" pitchFamily="34" charset="-120"/>
              </a:rPr>
              <a:t> "fast, local neural TTS"を標榜。省リソース・常駐向き。</a:t>
            </a:r>
            <a:endParaRPr lang="en-US" sz="1000" dirty="0"/>
          </a:p>
        </p:txBody>
      </p:sp>
      <p:pic>
        <p:nvPicPr>
          <p:cNvPr id="17" name="Image 4" descr="preencoded.png">    </p:cNvPr>
          <p:cNvPicPr>
            <a:picLocks noChangeAspect="1"/>
          </p:cNvPicPr>
          <p:nvPr/>
        </p:nvPicPr>
        <p:blipFill>
          <a:blip r:embed="rId5"/>
          <a:stretch>
            <a:fillRect/>
          </a:stretch>
        </p:blipFill>
        <p:spPr>
          <a:xfrm>
            <a:off x="4989881" y="3810305"/>
            <a:ext cx="323698" cy="200254"/>
          </a:xfrm>
          <a:prstGeom prst="rect">
            <a:avLst/>
          </a:prstGeom>
        </p:spPr>
      </p:pic>
      <p:sp>
        <p:nvSpPr>
          <p:cNvPr id="18" name="Text 11"/>
          <p:cNvSpPr/>
          <p:nvPr/>
        </p:nvSpPr>
        <p:spPr>
          <a:xfrm>
            <a:off x="4989881" y="3810305"/>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[52]</a:t>
            </a:r>
            <a:endParaRPr lang="en-US" sz="900" dirty="0"/>
          </a:p>
        </p:txBody>
      </p:sp>
      <p:sp>
        <p:nvSpPr>
          <p:cNvPr id="19" name="Text 12"/>
          <p:cNvSpPr txBox="1"/>
          <p:nvPr/>
        </p:nvSpPr>
        <p:spPr>
          <a:xfrm>
            <a:off x="1095451" y="4009644"/>
            <a:ext cx="4410151" cy="219456"/>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Kokoro:</a:t>
            </a:r>
            <a:pPr algn="l" indent="0" marL="0">
              <a:buNone/>
            </a:pPr>
            <a:r>
              <a:rPr lang="en-US" sz="1000" dirty="0">
                <a:solidFill>
                  <a:srgbClr val="4B5563"/>
                </a:solidFill>
                <a:latin typeface="Noto Sans JP" pitchFamily="34" charset="0"/>
                <a:ea typeface="Noto Sans JP" pitchFamily="34" charset="-122"/>
                <a:cs typeface="Noto Sans JP" pitchFamily="34" charset="-120"/>
              </a:rPr>
              <a:t> 82Mパラメータで高品質・高効率。</a:t>
            </a:r>
            <a:endParaRPr lang="en-US" sz="1000" dirty="0"/>
          </a:p>
        </p:txBody>
      </p:sp>
      <p:pic>
        <p:nvPicPr>
          <p:cNvPr id="20" name="Image 5" descr="preencoded.png">    </p:cNvPr>
          <p:cNvPicPr>
            <a:picLocks noChangeAspect="1"/>
          </p:cNvPicPr>
          <p:nvPr/>
        </p:nvPicPr>
        <p:blipFill>
          <a:blip r:embed="rId6"/>
          <a:stretch>
            <a:fillRect/>
          </a:stretch>
        </p:blipFill>
        <p:spPr>
          <a:xfrm>
            <a:off x="3834994" y="4021531"/>
            <a:ext cx="323698" cy="200254"/>
          </a:xfrm>
          <a:prstGeom prst="rect">
            <a:avLst/>
          </a:prstGeom>
        </p:spPr>
      </p:pic>
      <p:sp>
        <p:nvSpPr>
          <p:cNvPr id="21" name="Text 13"/>
          <p:cNvSpPr/>
          <p:nvPr/>
        </p:nvSpPr>
        <p:spPr>
          <a:xfrm>
            <a:off x="3834994" y="4021531"/>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[53]</a:t>
            </a:r>
            <a:endParaRPr lang="en-US" sz="900" dirty="0"/>
          </a:p>
        </p:txBody>
      </p:sp>
      <p:pic>
        <p:nvPicPr>
          <p:cNvPr id="22" name="Image 6" descr="preencoded.png">    </p:cNvPr>
          <p:cNvPicPr>
            <a:picLocks noChangeAspect="1"/>
          </p:cNvPicPr>
          <p:nvPr/>
        </p:nvPicPr>
        <p:blipFill>
          <a:blip r:embed="rId7"/>
          <a:srcRect l="-1911" r="-1911" t="0" b="0"/>
          <a:stretch/>
        </p:blipFill>
        <p:spPr>
          <a:xfrm>
            <a:off x="694944" y="4336085"/>
            <a:ext cx="133502" cy="114300"/>
          </a:xfrm>
          <a:prstGeom prst="rect">
            <a:avLst/>
          </a:prstGeom>
        </p:spPr>
      </p:pic>
      <p:sp>
        <p:nvSpPr>
          <p:cNvPr id="23" name="Text 14"/>
          <p:cNvSpPr txBox="1"/>
          <p:nvPr/>
        </p:nvSpPr>
        <p:spPr>
          <a:xfrm>
            <a:off x="1114654" y="4617720"/>
            <a:ext cx="3715207" cy="219456"/>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XTTS-v2:</a:t>
            </a:r>
            <a:pPr algn="l" indent="0" marL="0">
              <a:buNone/>
            </a:pPr>
            <a:r>
              <a:rPr lang="en-US" sz="1000" dirty="0">
                <a:solidFill>
                  <a:srgbClr val="4B5563"/>
                </a:solidFill>
                <a:latin typeface="Noto Sans JP" pitchFamily="34" charset="0"/>
                <a:ea typeface="Noto Sans JP" pitchFamily="34" charset="-122"/>
                <a:cs typeface="Noto Sans JP" pitchFamily="34" charset="-120"/>
              </a:rPr>
              <a:t> 数秒の参照音声で多言語クローンが可能。</a:t>
            </a:r>
            <a:endParaRPr lang="en-US" sz="1000" dirty="0"/>
          </a:p>
        </p:txBody>
      </p:sp>
      <p:pic>
        <p:nvPicPr>
          <p:cNvPr id="24" name="Image 7" descr="preencoded.png">    </p:cNvPr>
          <p:cNvPicPr>
            <a:picLocks noChangeAspect="1"/>
          </p:cNvPicPr>
          <p:nvPr/>
        </p:nvPicPr>
        <p:blipFill>
          <a:blip r:embed="rId8"/>
          <a:stretch>
            <a:fillRect/>
          </a:stretch>
        </p:blipFill>
        <p:spPr>
          <a:xfrm>
            <a:off x="4318711" y="4628693"/>
            <a:ext cx="323698" cy="200254"/>
          </a:xfrm>
          <a:prstGeom prst="rect">
            <a:avLst/>
          </a:prstGeom>
        </p:spPr>
      </p:pic>
      <p:sp>
        <p:nvSpPr>
          <p:cNvPr id="25" name="Text 15"/>
          <p:cNvSpPr/>
          <p:nvPr/>
        </p:nvSpPr>
        <p:spPr>
          <a:xfrm>
            <a:off x="4318711" y="4628693"/>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[54]</a:t>
            </a:r>
            <a:endParaRPr lang="en-US" sz="900" dirty="0"/>
          </a:p>
        </p:txBody>
      </p:sp>
      <p:sp>
        <p:nvSpPr>
          <p:cNvPr id="26" name="Text 16"/>
          <p:cNvSpPr txBox="1"/>
          <p:nvPr/>
        </p:nvSpPr>
        <p:spPr>
          <a:xfrm>
            <a:off x="1114654" y="4828946"/>
            <a:ext cx="3715207" cy="219456"/>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StyleTTS2:</a:t>
            </a:r>
            <a:pPr algn="l" indent="0" marL="0">
              <a:buNone/>
            </a:pPr>
            <a:r>
              <a:rPr lang="en-US" sz="1000" dirty="0">
                <a:solidFill>
                  <a:srgbClr val="4B5563"/>
                </a:solidFill>
                <a:latin typeface="Noto Sans JP" pitchFamily="34" charset="0"/>
                <a:ea typeface="Noto Sans JP" pitchFamily="34" charset="-122"/>
                <a:cs typeface="Noto Sans JP" pitchFamily="34" charset="-120"/>
              </a:rPr>
              <a:t> 研究系で人間レベルの自然さを追求。</a:t>
            </a:r>
            <a:endParaRPr lang="en-US" sz="1000" dirty="0"/>
          </a:p>
        </p:txBody>
      </p:sp>
      <p:pic>
        <p:nvPicPr>
          <p:cNvPr id="27" name="Image 8" descr="preencoded.png">    </p:cNvPr>
          <p:cNvPicPr>
            <a:picLocks noChangeAspect="1"/>
          </p:cNvPicPr>
          <p:nvPr/>
        </p:nvPicPr>
        <p:blipFill>
          <a:blip r:embed="rId9"/>
          <a:stretch>
            <a:fillRect/>
          </a:stretch>
        </p:blipFill>
        <p:spPr>
          <a:xfrm>
            <a:off x="4179722" y="4840834"/>
            <a:ext cx="323698" cy="200254"/>
          </a:xfrm>
          <a:prstGeom prst="rect">
            <a:avLst/>
          </a:prstGeom>
        </p:spPr>
      </p:pic>
      <p:sp>
        <p:nvSpPr>
          <p:cNvPr id="28" name="Text 17"/>
          <p:cNvSpPr/>
          <p:nvPr/>
        </p:nvSpPr>
        <p:spPr>
          <a:xfrm>
            <a:off x="4179722" y="4840834"/>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[55]</a:t>
            </a:r>
            <a:endParaRPr lang="en-US" sz="900" dirty="0"/>
          </a:p>
        </p:txBody>
      </p:sp>
      <p:pic>
        <p:nvPicPr>
          <p:cNvPr id="29" name="Image 9" descr="preencoded.png">    </p:cNvPr>
          <p:cNvPicPr>
            <a:picLocks noChangeAspect="1"/>
          </p:cNvPicPr>
          <p:nvPr/>
        </p:nvPicPr>
        <p:blipFill>
          <a:blip r:embed="rId10"/>
          <a:stretch>
            <a:fillRect/>
          </a:stretch>
        </p:blipFill>
        <p:spPr>
          <a:xfrm>
            <a:off x="694944" y="5245913"/>
            <a:ext cx="1190549" cy="276149"/>
          </a:xfrm>
          <a:prstGeom prst="rect">
            <a:avLst/>
          </a:prstGeom>
        </p:spPr>
      </p:pic>
      <p:sp>
        <p:nvSpPr>
          <p:cNvPr id="30" name="Text 18"/>
          <p:cNvSpPr/>
          <p:nvPr/>
        </p:nvSpPr>
        <p:spPr>
          <a:xfrm>
            <a:off x="694944" y="5245913"/>
            <a:ext cx="1191463"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Text-to-Speech</a:t>
            </a:r>
            <a:endParaRPr lang="en-US" sz="1000" dirty="0"/>
          </a:p>
        </p:txBody>
      </p:sp>
      <p:pic>
        <p:nvPicPr>
          <p:cNvPr id="31" name="Image 10" descr="preencoded.png">    </p:cNvPr>
          <p:cNvPicPr>
            <a:picLocks noChangeAspect="1"/>
          </p:cNvPicPr>
          <p:nvPr/>
        </p:nvPicPr>
        <p:blipFill>
          <a:blip r:embed="rId11"/>
          <a:stretch>
            <a:fillRect/>
          </a:stretch>
        </p:blipFill>
        <p:spPr>
          <a:xfrm>
            <a:off x="1958645" y="5245913"/>
            <a:ext cx="1104595" cy="276149"/>
          </a:xfrm>
          <a:prstGeom prst="rect">
            <a:avLst/>
          </a:prstGeom>
        </p:spPr>
      </p:pic>
      <p:sp>
        <p:nvSpPr>
          <p:cNvPr id="32" name="Text 19"/>
          <p:cNvSpPr/>
          <p:nvPr/>
        </p:nvSpPr>
        <p:spPr>
          <a:xfrm>
            <a:off x="1958645" y="5245913"/>
            <a:ext cx="1105510"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Voice Cloning</a:t>
            </a:r>
            <a:endParaRPr lang="en-US" sz="1000" dirty="0"/>
          </a:p>
        </p:txBody>
      </p:sp>
      <p:sp>
        <p:nvSpPr>
          <p:cNvPr id="33" name="Shape 20"/>
          <p:cNvSpPr/>
          <p:nvPr/>
        </p:nvSpPr>
        <p:spPr>
          <a:xfrm>
            <a:off x="6248095" y="2706624"/>
            <a:ext cx="5486400" cy="3133649"/>
          </a:xfrm>
          <a:prstGeom prst="roundRect">
            <a:avLst>
              <a:gd name="adj" fmla="val 1064"/>
            </a:avLst>
          </a:prstGeom>
          <a:solidFill>
            <a:srgbClr val="FFFFFF"/>
          </a:solidFill>
          <a:ln w="12700">
            <a:solidFill>
              <a:srgbClr val="E5E5E5"/>
            </a:solidFill>
            <a:prstDash val="solid"/>
          </a:ln>
        </p:spPr>
      </p:sp>
      <p:sp>
        <p:nvSpPr>
          <p:cNvPr id="34" name="Shape 21"/>
          <p:cNvSpPr/>
          <p:nvPr/>
        </p:nvSpPr>
        <p:spPr>
          <a:xfrm>
            <a:off x="6486754" y="3344875"/>
            <a:ext cx="5009998" cy="19202"/>
          </a:xfrm>
          <a:prstGeom prst="rect">
            <a:avLst/>
          </a:prstGeom>
          <a:solidFill>
            <a:srgbClr val="F5F5F7"/>
          </a:solidFill>
          <a:ln w="12700">
            <a:solidFill>
              <a:srgbClr val="F5F5F7">
                <a:alpha val="0"/>
              </a:srgbClr>
            </a:solidFill>
            <a:prstDash val="solid"/>
          </a:ln>
        </p:spPr>
      </p:sp>
      <p:pic>
        <p:nvPicPr>
          <p:cNvPr id="35" name="Image 11" descr="preencoded.png">    </p:cNvPr>
          <p:cNvPicPr>
            <a:picLocks noChangeAspect="1"/>
          </p:cNvPicPr>
          <p:nvPr/>
        </p:nvPicPr>
        <p:blipFill>
          <a:blip r:embed="rId12"/>
          <a:srcRect l="0" r="0" t="0" b="0"/>
          <a:stretch/>
        </p:blipFill>
        <p:spPr>
          <a:xfrm>
            <a:off x="6486754" y="2992831"/>
            <a:ext cx="190195" cy="190195"/>
          </a:xfrm>
          <a:prstGeom prst="rect">
            <a:avLst/>
          </a:prstGeom>
        </p:spPr>
      </p:pic>
      <p:sp>
        <p:nvSpPr>
          <p:cNvPr id="36" name="Text 22"/>
          <p:cNvSpPr txBox="1"/>
          <p:nvPr/>
        </p:nvSpPr>
        <p:spPr>
          <a:xfrm>
            <a:off x="6791249" y="2945282"/>
            <a:ext cx="217170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運用の分離とリスク管理</a:t>
            </a:r>
            <a:endParaRPr lang="en-US" sz="1500" dirty="0"/>
          </a:p>
        </p:txBody>
      </p:sp>
      <p:pic>
        <p:nvPicPr>
          <p:cNvPr id="37" name="Image 12" descr="preencoded.png">    </p:cNvPr>
          <p:cNvPicPr>
            <a:picLocks noChangeAspect="1"/>
          </p:cNvPicPr>
          <p:nvPr/>
        </p:nvPicPr>
        <p:blipFill>
          <a:blip r:embed="rId13"/>
          <a:srcRect l="-2571" r="-2571" t="0" b="0"/>
          <a:stretch/>
        </p:blipFill>
        <p:spPr>
          <a:xfrm>
            <a:off x="6486754" y="3516782"/>
            <a:ext cx="105156" cy="114300"/>
          </a:xfrm>
          <a:prstGeom prst="rect">
            <a:avLst/>
          </a:prstGeom>
        </p:spPr>
      </p:pic>
      <p:sp>
        <p:nvSpPr>
          <p:cNvPr id="38" name="Text 23"/>
          <p:cNvSpPr txBox="1"/>
          <p:nvPr/>
        </p:nvSpPr>
        <p:spPr>
          <a:xfrm>
            <a:off x="6687007" y="3760013"/>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軽量TTSを採用し、システム負荷を最小化。バックグラウンドでの安定動作を優先。</a:t>
            </a:r>
            <a:endParaRPr lang="en-US" sz="1200" dirty="0"/>
          </a:p>
        </p:txBody>
      </p:sp>
      <p:pic>
        <p:nvPicPr>
          <p:cNvPr id="39" name="Image 13" descr="preencoded.png">    </p:cNvPr>
          <p:cNvPicPr>
            <a:picLocks noChangeAspect="1"/>
          </p:cNvPicPr>
          <p:nvPr/>
        </p:nvPicPr>
        <p:blipFill>
          <a:blip r:embed="rId14"/>
          <a:srcRect l="0" r="0" t="0" b="0"/>
          <a:stretch/>
        </p:blipFill>
        <p:spPr>
          <a:xfrm>
            <a:off x="6486754" y="4362602"/>
            <a:ext cx="114300" cy="114300"/>
          </a:xfrm>
          <a:prstGeom prst="rect">
            <a:avLst/>
          </a:prstGeom>
        </p:spPr>
      </p:pic>
      <p:sp>
        <p:nvSpPr>
          <p:cNvPr id="40" name="Text 24"/>
          <p:cNvSpPr txBox="1"/>
          <p:nvPr/>
        </p:nvSpPr>
        <p:spPr>
          <a:xfrm>
            <a:off x="6696151" y="4605833"/>
            <a:ext cx="4877410"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GPUリソースを割り当て品質を最大化。ただし、法務・権利リスク管理（許諾・ログ監査）を必須要件とします。</a:t>
            </a:r>
            <a:endParaRPr lang="en-US" sz="1200" dirty="0"/>
          </a:p>
        </p:txBody>
      </p:sp>
      <p:pic>
        <p:nvPicPr>
          <p:cNvPr id="41" name="Image 14" descr="preencoded.png">    </p:cNvPr>
          <p:cNvPicPr>
            <a:picLocks noChangeAspect="1"/>
          </p:cNvPicPr>
          <p:nvPr/>
        </p:nvPicPr>
        <p:blipFill>
          <a:blip r:embed="rId15"/>
          <a:stretch>
            <a:fillRect/>
          </a:stretch>
        </p:blipFill>
        <p:spPr>
          <a:xfrm>
            <a:off x="9805111" y="4888382"/>
            <a:ext cx="323698" cy="200254"/>
          </a:xfrm>
          <a:prstGeom prst="rect">
            <a:avLst/>
          </a:prstGeom>
        </p:spPr>
      </p:pic>
      <p:sp>
        <p:nvSpPr>
          <p:cNvPr id="42" name="Text 25"/>
          <p:cNvSpPr/>
          <p:nvPr/>
        </p:nvSpPr>
        <p:spPr>
          <a:xfrm>
            <a:off x="9805111" y="4888382"/>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[56]</a:t>
            </a:r>
            <a:endParaRPr lang="en-US" sz="900" dirty="0"/>
          </a:p>
        </p:txBody>
      </p:sp>
      <p:pic>
        <p:nvPicPr>
          <p:cNvPr id="43" name="Image 15" descr="preencoded.png">    </p:cNvPr>
          <p:cNvPicPr>
            <a:picLocks noChangeAspect="1"/>
          </p:cNvPicPr>
          <p:nvPr/>
        </p:nvPicPr>
        <p:blipFill>
          <a:blip r:embed="rId16"/>
          <a:stretch>
            <a:fillRect/>
          </a:stretch>
        </p:blipFill>
        <p:spPr>
          <a:xfrm>
            <a:off x="6486754" y="5245913"/>
            <a:ext cx="1380744" cy="276149"/>
          </a:xfrm>
          <a:prstGeom prst="rect">
            <a:avLst/>
          </a:prstGeom>
        </p:spPr>
      </p:pic>
      <p:sp>
        <p:nvSpPr>
          <p:cNvPr id="44" name="Text 26"/>
          <p:cNvSpPr/>
          <p:nvPr/>
        </p:nvSpPr>
        <p:spPr>
          <a:xfrm>
            <a:off x="6486754" y="5245913"/>
            <a:ext cx="1381658"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Risk Management</a:t>
            </a:r>
            <a:endParaRPr lang="en-US" sz="1000" dirty="0"/>
          </a:p>
        </p:txBody>
      </p:sp>
      <p:pic>
        <p:nvPicPr>
          <p:cNvPr id="45" name="Image 16" descr="preencoded.png">    </p:cNvPr>
          <p:cNvPicPr>
            <a:picLocks noChangeAspect="1"/>
          </p:cNvPicPr>
          <p:nvPr/>
        </p:nvPicPr>
        <p:blipFill>
          <a:blip r:embed="rId17"/>
          <a:stretch>
            <a:fillRect/>
          </a:stretch>
        </p:blipFill>
        <p:spPr>
          <a:xfrm>
            <a:off x="7939735" y="5245913"/>
            <a:ext cx="1695298" cy="276149"/>
          </a:xfrm>
          <a:prstGeom prst="rect">
            <a:avLst/>
          </a:prstGeom>
        </p:spPr>
      </p:pic>
      <p:sp>
        <p:nvSpPr>
          <p:cNvPr id="46" name="Text 27"/>
          <p:cNvSpPr/>
          <p:nvPr/>
        </p:nvSpPr>
        <p:spPr>
          <a:xfrm>
            <a:off x="7939735" y="5245913"/>
            <a:ext cx="1696212"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Resource Optimization</a:t>
            </a:r>
            <a:endParaRPr lang="en-US" sz="1000" dirty="0"/>
          </a:p>
        </p:txBody>
      </p:sp>
      <p:sp>
        <p:nvSpPr>
          <p:cNvPr id="47" name="Shape 28"/>
          <p:cNvSpPr/>
          <p:nvPr/>
        </p:nvSpPr>
        <p:spPr>
          <a:xfrm>
            <a:off x="457200" y="6141110"/>
            <a:ext cx="11277295" cy="961949"/>
          </a:xfrm>
          <a:prstGeom prst="roundRect">
            <a:avLst>
              <a:gd name="adj" fmla="val 7529"/>
            </a:avLst>
          </a:prstGeom>
          <a:solidFill>
            <a:srgbClr val="FFF8E6"/>
          </a:solidFill>
          <a:ln w="12700">
            <a:solidFill>
              <a:srgbClr val="FFEEBA"/>
            </a:solidFill>
            <a:prstDash val="solid"/>
          </a:ln>
        </p:spPr>
      </p:sp>
      <p:pic>
        <p:nvPicPr>
          <p:cNvPr id="48" name="Image 17" descr="preencoded.png">    </p:cNvPr>
          <p:cNvPicPr>
            <a:picLocks noChangeAspect="1"/>
          </p:cNvPicPr>
          <p:nvPr/>
        </p:nvPicPr>
        <p:blipFill>
          <a:blip r:embed="rId18"/>
          <a:srcRect l="0" r="0" t="0" b="0"/>
          <a:stretch/>
        </p:blipFill>
        <p:spPr>
          <a:xfrm>
            <a:off x="619049" y="6322162"/>
            <a:ext cx="171907" cy="171907"/>
          </a:xfrm>
          <a:prstGeom prst="rect">
            <a:avLst/>
          </a:prstGeom>
        </p:spPr>
      </p:pic>
      <p:sp>
        <p:nvSpPr>
          <p:cNvPr id="49" name="Text 29"/>
          <p:cNvSpPr txBox="1"/>
          <p:nvPr/>
        </p:nvSpPr>
        <p:spPr>
          <a:xfrm>
            <a:off x="905256" y="6302959"/>
            <a:ext cx="10782605"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日本語品質への注意（Quality Assurance）</a:t>
            </a:r>
            <a:endParaRPr lang="en-US" sz="1000" dirty="0"/>
          </a:p>
        </p:txBody>
      </p:sp>
      <p:sp>
        <p:nvSpPr>
          <p:cNvPr id="50" name="Text 30"/>
          <p:cNvSpPr txBox="1"/>
          <p:nvPr/>
        </p:nvSpPr>
        <p:spPr>
          <a:xfrm>
            <a:off x="905256" y="6541618"/>
            <a:ext cx="10744200" cy="400507"/>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日本語の品質（アクセント、抑揚）は、モデルだけでなく「辞書」や「テキスト前処理」に強く依存します。業務投入前には、特定のドメイン用語を用いた事前検証が不可欠です。</a:t>
            </a:r>
            <a:endParaRPr lang="en-US" sz="1000" dirty="0"/>
          </a:p>
        </p:txBody>
      </p:sp>
      <p:sp>
        <p:nvSpPr>
          <p:cNvPr id="51" name="Shape 31"/>
          <p:cNvSpPr/>
          <p:nvPr/>
        </p:nvSpPr>
        <p:spPr>
          <a:xfrm>
            <a:off x="0" y="7484364"/>
            <a:ext cx="12191695" cy="181051"/>
          </a:xfrm>
          <a:prstGeom prst="rect">
            <a:avLst/>
          </a:prstGeom>
          <a:solidFill>
            <a:srgbClr val="FFFFFF"/>
          </a:solidFill>
          <a:ln/>
        </p:spPr>
      </p:sp>
      <p:sp>
        <p:nvSpPr>
          <p:cNvPr id="52" name="Shape 32"/>
          <p:cNvSpPr/>
          <p:nvPr/>
        </p:nvSpPr>
        <p:spPr>
          <a:xfrm>
            <a:off x="0" y="7484364"/>
            <a:ext cx="12191695" cy="9144"/>
          </a:xfrm>
          <a:prstGeom prst="rect">
            <a:avLst/>
          </a:prstGeom>
          <a:solidFill>
            <a:srgbClr val="E5E5E5"/>
          </a:solidFill>
          <a:ln w="12700">
            <a:solidFill>
              <a:srgbClr val="E5E5E5">
                <a:alpha val="0"/>
              </a:srgbClr>
            </a:solidFill>
            <a:prstDash val="solid"/>
          </a:ln>
        </p:spPr>
      </p:sp>
      <p:sp>
        <p:nvSpPr>
          <p:cNvPr id="53" name="Text 33"/>
          <p:cNvSpPr txBox="1"/>
          <p:nvPr/>
        </p:nvSpPr>
        <p:spPr>
          <a:xfrm>
            <a:off x="457200" y="7493508"/>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54" name="Text 34"/>
          <p:cNvSpPr txBox="1"/>
          <p:nvPr/>
        </p:nvSpPr>
        <p:spPr>
          <a:xfrm>
            <a:off x="11385194" y="7493508"/>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27 / 80</a:t>
            </a:r>
            <a:endParaRPr lang="en-US" sz="9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333756" cy="267005"/>
          </a:xfrm>
          <a:prstGeom prst="rect">
            <a:avLst/>
          </a:prstGeom>
        </p:spPr>
      </p:pic>
      <p:sp>
        <p:nvSpPr>
          <p:cNvPr id="6" name="Text 3"/>
          <p:cNvSpPr txBox="1"/>
          <p:nvPr/>
        </p:nvSpPr>
        <p:spPr>
          <a:xfrm>
            <a:off x="905256" y="381305"/>
            <a:ext cx="2179930"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TTS（完全版表）</a:t>
            </a:r>
            <a:endParaRPr lang="en-US" sz="2100" dirty="0"/>
          </a:p>
        </p:txBody>
      </p:sp>
      <p:sp>
        <p:nvSpPr>
          <p:cNvPr id="7" name="Text 4"/>
          <p:cNvSpPr txBox="1"/>
          <p:nvPr/>
        </p:nvSpPr>
        <p:spPr>
          <a:xfrm>
            <a:off x="7616038" y="457200"/>
            <a:ext cx="4810658"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主要モデル詳細比較：Piper / Kokoro / XTTS-v2 / StyleTTS2</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4143146"/>
          </a:xfrm>
          <a:prstGeom prst="roundRect">
            <a:avLst>
              <a:gd name="adj" fmla="val 406"/>
            </a:avLst>
          </a:prstGeom>
          <a:solidFill>
            <a:srgbClr val="FFFFFF"/>
          </a:solidFill>
          <a:ln w="12700">
            <a:solidFill>
              <a:srgbClr val="D2D2D7"/>
            </a:solidFill>
            <a:prstDash val="solid"/>
          </a:ln>
        </p:spPr>
      </p:sp>
      <p:graphicFrame>
        <p:nvGraphicFramePr>
          <p:cNvPr id="29"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4858207"/>
        </p:xfrm>
        <a:graphic>
          <a:graphicData uri="http://schemas.openxmlformats.org/drawingml/2006/table">
            <a:tbl>
              <a:tblPr/>
              <a:tblGrid>
                <a:gridCol w="2008937"/>
                <a:gridCol w="1232611"/>
                <a:gridCol w="1718158"/>
                <a:gridCol w="2396642"/>
                <a:gridCol w="2008937"/>
                <a:gridCol w="1912010"/>
              </a:tblGrid>
              <a:tr h="971641">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代表モデル/方式</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規模</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推奨量子化/形式</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得意/不得意（要点）</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ランタイム相性</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リスク/採用判断</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97164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Piper</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Fast/Local</a:t>
                      </a:r>
                      <a:pPr indent="0" marL="0">
                        <a:buNone/>
                      </a:pPr>
                      <a:r>
                        <a:rPr lang="en-US" sz="750" dirty="0">
                          <a:solidFill>
                            <a:srgbClr val="86868B"/>
                          </a:solidFill>
                          <a:latin typeface="Noto Sans JP" pitchFamily="34" charset="0"/>
                          <a:ea typeface="Noto Sans JP" pitchFamily="34" charset="-122"/>
                          <a:cs typeface="Noto Sans JP" pitchFamily="34" charset="-120"/>
                        </a:rPr>
                        <a:t>[52]</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軽量</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ローカル常駐</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TTS向き</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"fast, local neural TTS"を明示</a:t>
                      </a:r>
                      <a:pPr indent="0" marL="0">
                        <a:spcBef>
                          <a:spcPts val="975"/>
                        </a:spcBef>
                        <a:spcAft>
                          <a:spcPts val="975"/>
                        </a:spcAft>
                        <a:buNone/>
                      </a:pPr>
                      <a:endParaRPr lang="en-US" sz="1200" dirty="0"/>
                    </a:p>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省リソース環境で有利</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Win/Mac:</a:t>
                      </a:r>
                      <a:pPr indent="0" marL="0">
                        <a:buNone/>
                      </a:pPr>
                      <a:r>
                        <a:rPr lang="en-US" sz="975" dirty="0">
                          <a:solidFill>
                            <a:srgbClr val="1D1D1F"/>
                          </a:solidFill>
                          <a:latin typeface="Noto Sans JP" pitchFamily="34" charset="0"/>
                          <a:ea typeface="Noto Sans JP" pitchFamily="34" charset="-122"/>
                          <a:cs typeface="Noto Sans JP" pitchFamily="34" charset="-120"/>
                        </a:rPr>
                        <a:t> 導入容易</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EF6C00"/>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リポジトリ移転あり（運用はフォーク/移転先を確認）</a:t>
                      </a:r>
                      <a:pPr indent="0" marL="0">
                        <a:buNone/>
                      </a:pPr>
                      <a:r>
                        <a:rPr lang="en-US" sz="750" dirty="0">
                          <a:solidFill>
                            <a:srgbClr val="86868B"/>
                          </a:solidFill>
                          <a:latin typeface="Noto Sans JP" pitchFamily="34" charset="0"/>
                          <a:ea typeface="Noto Sans JP" pitchFamily="34" charset="-122"/>
                          <a:cs typeface="Noto Sans JP" pitchFamily="34" charset="-120"/>
                        </a:rPr>
                        <a:t>[52]</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97164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Kokoro</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Open Weight</a:t>
                      </a:r>
                      <a:pPr indent="0" marL="0">
                        <a:buNone/>
                      </a:pPr>
                      <a:r>
                        <a:rPr lang="en-US" sz="750" dirty="0">
                          <a:solidFill>
                            <a:srgbClr val="86868B"/>
                          </a:solidFill>
                          <a:latin typeface="Noto Sans JP" pitchFamily="34" charset="0"/>
                          <a:ea typeface="Noto Sans JP" pitchFamily="34" charset="-122"/>
                          <a:cs typeface="Noto Sans JP" pitchFamily="34" charset="-120"/>
                        </a:rPr>
                        <a:t>[53]</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82M</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軽量TTS</a:t>
                      </a:r>
                      <a:pPr indent="0" marL="0">
                        <a:buNone/>
                      </a:pPr>
                      <a:r>
                        <a:rPr lang="en-US" sz="975" dirty="0">
                          <a:solidFill>
                            <a:srgbClr val="1D1D1F"/>
                          </a:solidFill>
                          <a:latin typeface="Noto Sans JP" pitchFamily="34" charset="0"/>
                          <a:ea typeface="Noto Sans JP" pitchFamily="34" charset="-122"/>
                          <a:cs typeface="Noto Sans JP" pitchFamily="34" charset="-120"/>
                        </a:rPr>
                        <a:t>として</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使い分け</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82Mで高速・コスト効率を主張</a:t>
                      </a:r>
                      <a:pPr indent="0" marL="0">
                        <a:spcBef>
                          <a:spcPts val="975"/>
                        </a:spcBef>
                        <a:spcAft>
                          <a:spcPts val="975"/>
                        </a:spcAft>
                        <a:buNone/>
                      </a:pPr>
                      <a:endParaRPr lang="en-US" sz="1200" dirty="0"/>
                    </a:p>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Apacheライセンス重みをうたう</a:t>
                      </a:r>
                      <a:pPr indent="0" marL="0">
                        <a:buNone/>
                      </a:pPr>
                      <a:r>
                        <a:rPr lang="en-US" sz="750" dirty="0">
                          <a:solidFill>
                            <a:srgbClr val="86868B"/>
                          </a:solidFill>
                          <a:latin typeface="Noto Sans JP" pitchFamily="34" charset="0"/>
                          <a:ea typeface="Noto Sans JP" pitchFamily="34" charset="-122"/>
                          <a:cs typeface="Noto Sans JP" pitchFamily="34" charset="-120"/>
                        </a:rPr>
                        <a:t>[53]</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CPU:</a:t>
                      </a:r>
                      <a:pPr indent="0" marL="0">
                        <a:buNone/>
                      </a:pPr>
                      <a:r>
                        <a:rPr lang="en-US" sz="975" dirty="0">
                          <a:solidFill>
                            <a:srgbClr val="1D1D1F"/>
                          </a:solidFill>
                          <a:latin typeface="Noto Sans JP" pitchFamily="34" charset="0"/>
                          <a:ea typeface="Noto Sans JP" pitchFamily="34" charset="-122"/>
                          <a:cs typeface="Noto Sans JP" pitchFamily="34" charset="-120"/>
                        </a:rPr>
                        <a:t> 成立しやすい</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EF6C00"/>
                          </a:solidFill>
                          <a:latin typeface="Noto Sans JP" pitchFamily="34" charset="0"/>
                          <a:ea typeface="Noto Sans JP" pitchFamily="34" charset="-122"/>
                          <a:cs typeface="Noto Sans JP" pitchFamily="34" charset="-120"/>
                        </a:rPr>
                        <a:t>Note</a:t>
                      </a:r>
                      <a:pPr indent="0" marL="0">
                        <a:buNone/>
                      </a:pPr>
                      <a:r>
                        <a:rPr lang="en-US" sz="975" dirty="0">
                          <a:solidFill>
                            <a:srgbClr val="1D1D1F"/>
                          </a:solidFill>
                          <a:latin typeface="Noto Sans JP" pitchFamily="34" charset="0"/>
                          <a:ea typeface="Noto Sans JP" pitchFamily="34" charset="-122"/>
                          <a:cs typeface="Noto Sans JP" pitchFamily="34" charset="-120"/>
                        </a:rPr>
                        <a:t>日本語品質は声・辞書・前処理に依存（事前確認必須）</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97164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Coqui XTTS-v2</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Clone</a:t>
                      </a:r>
                      <a:pPr indent="0" marL="0">
                        <a:buNone/>
                      </a:pPr>
                      <a:r>
                        <a:rPr lang="en-US" sz="750" dirty="0">
                          <a:solidFill>
                            <a:srgbClr val="86868B"/>
                          </a:solidFill>
                          <a:latin typeface="Noto Sans JP" pitchFamily="34" charset="0"/>
                          <a:ea typeface="Noto Sans JP" pitchFamily="34" charset="-122"/>
                          <a:cs typeface="Noto Sans JP" pitchFamily="34" charset="-120"/>
                        </a:rPr>
                        <a:t>[54]</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大きめ</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GPU推奨</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音声クローン寄り</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数秒の参照音声で多言語クローンをうたう</a:t>
                      </a:r>
                      <a:pPr indent="0" marL="0">
                        <a:buNone/>
                      </a:pPr>
                      <a:r>
                        <a:rPr lang="en-US" sz="750" dirty="0">
                          <a:solidFill>
                            <a:srgbClr val="86868B"/>
                          </a:solidFill>
                          <a:latin typeface="Noto Sans JP" pitchFamily="34" charset="0"/>
                          <a:ea typeface="Noto Sans JP" pitchFamily="34" charset="-122"/>
                          <a:cs typeface="Noto Sans JP" pitchFamily="34" charset="-120"/>
                        </a:rPr>
                        <a:t>[54]</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GPU環境:</a:t>
                      </a:r>
                      <a:pPr indent="0" marL="0">
                        <a:buNone/>
                      </a:pPr>
                      <a:r>
                        <a:rPr lang="en-US" sz="975" dirty="0">
                          <a:solidFill>
                            <a:srgbClr val="1D1D1F"/>
                          </a:solidFill>
                          <a:latin typeface="Noto Sans JP" pitchFamily="34" charset="0"/>
                          <a:ea typeface="Noto Sans JP" pitchFamily="34" charset="-122"/>
                          <a:cs typeface="Noto Sans JP" pitchFamily="34" charset="-120"/>
                        </a:rPr>
                        <a:t> 実務的</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法務・倫理・権利リスク大（同意・監査が必須）</a:t>
                      </a:r>
                      <a:pPr indent="0" marL="0">
                        <a:buNone/>
                      </a:pPr>
                      <a:r>
                        <a:rPr lang="en-US" sz="750" dirty="0">
                          <a:solidFill>
                            <a:srgbClr val="86868B"/>
                          </a:solidFill>
                          <a:latin typeface="Noto Sans JP" pitchFamily="34" charset="0"/>
                          <a:ea typeface="Noto Sans JP" pitchFamily="34" charset="-122"/>
                          <a:cs typeface="Noto Sans JP" pitchFamily="34" charset="-120"/>
                        </a:rPr>
                        <a:t>[54,56]</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97164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StyleTTS2</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Research</a:t>
                      </a:r>
                      <a:pPr indent="0" marL="0">
                        <a:buNone/>
                      </a:pPr>
                      <a:r>
                        <a:rPr lang="en-US" sz="750" dirty="0">
                          <a:solidFill>
                            <a:srgbClr val="86868B"/>
                          </a:solidFill>
                          <a:latin typeface="Noto Sans JP" pitchFamily="34" charset="0"/>
                          <a:ea typeface="Noto Sans JP" pitchFamily="34" charset="-122"/>
                          <a:cs typeface="Noto Sans JP" pitchFamily="34" charset="-120"/>
                        </a:rPr>
                        <a:t>[55]</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研究系</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高品質TTS</a:t>
                      </a:r>
                      <a:pPr indent="0" marL="0">
                        <a:buNone/>
                      </a:pPr>
                      <a:r>
                        <a:rPr lang="en-US" sz="975" dirty="0">
                          <a:solidFill>
                            <a:srgbClr val="1D1D1F"/>
                          </a:solidFill>
                          <a:latin typeface="Noto Sans JP" pitchFamily="34" charset="0"/>
                          <a:ea typeface="Noto Sans JP" pitchFamily="34" charset="-122"/>
                          <a:cs typeface="Noto Sans JP" pitchFamily="34" charset="-120"/>
                        </a:rPr>
                        <a:t>志向</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"human-level"を目標とする研究系</a:t>
                      </a:r>
                      <a:pPr indent="0" marL="0">
                        <a:buNone/>
                      </a:pPr>
                      <a:r>
                        <a:rPr lang="en-US" sz="750" dirty="0">
                          <a:solidFill>
                            <a:srgbClr val="86868B"/>
                          </a:solidFill>
                          <a:latin typeface="Noto Sans JP" pitchFamily="34" charset="0"/>
                          <a:ea typeface="Noto Sans JP" pitchFamily="34" charset="-122"/>
                          <a:cs typeface="Noto Sans JP" pitchFamily="34" charset="-120"/>
                        </a:rPr>
                        <a:t>[55]</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GPU:</a:t>
                      </a:r>
                      <a:pPr indent="0" marL="0">
                        <a:buNone/>
                      </a:pPr>
                      <a:r>
                        <a:rPr lang="en-US" sz="975" dirty="0">
                          <a:solidFill>
                            <a:srgbClr val="1D1D1F"/>
                          </a:solidFill>
                          <a:latin typeface="Noto Sans JP" pitchFamily="34" charset="0"/>
                          <a:ea typeface="Noto Sans JP" pitchFamily="34" charset="-122"/>
                          <a:cs typeface="Noto Sans JP" pitchFamily="34" charset="-120"/>
                        </a:rPr>
                        <a:t> 望ましい</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EF6C00"/>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実運用は依存関係・再現性の確認が必須</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661965"/>
            <a:ext cx="11277295" cy="580644"/>
          </a:xfrm>
          <a:prstGeom prst="roundRect">
            <a:avLst>
              <a:gd name="adj" fmla="val 10327"/>
            </a:avLst>
          </a:prstGeom>
          <a:solidFill>
            <a:srgbClr val="FFF8E1"/>
          </a:solidFill>
          <a:ln/>
        </p:spPr>
      </p:sp>
      <p:sp>
        <p:nvSpPr>
          <p:cNvPr id="12" name="Shape 8"/>
          <p:cNvSpPr/>
          <p:nvPr/>
        </p:nvSpPr>
        <p:spPr>
          <a:xfrm>
            <a:off x="457200" y="5661965"/>
            <a:ext cx="38405" cy="580644"/>
          </a:xfrm>
          <a:prstGeom prst="roundRect">
            <a:avLst>
              <a:gd name="adj" fmla="val 156127"/>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0" b="0"/>
          <a:stretch/>
        </p:blipFill>
        <p:spPr>
          <a:xfrm>
            <a:off x="647395" y="5795467"/>
            <a:ext cx="152705" cy="152705"/>
          </a:xfrm>
          <a:prstGeom prst="rect">
            <a:avLst/>
          </a:prstGeom>
        </p:spPr>
      </p:pic>
      <p:sp>
        <p:nvSpPr>
          <p:cNvPr id="14" name="Text 9"/>
          <p:cNvSpPr txBox="1"/>
          <p:nvPr/>
        </p:nvSpPr>
        <p:spPr>
          <a:xfrm>
            <a:off x="914400" y="5776265"/>
            <a:ext cx="10744200" cy="352958"/>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採用判断の要点：</a:t>
            </a:r>
            <a:pPr algn="l" indent="0" marL="0">
              <a:buNone/>
            </a:pPr>
            <a:r>
              <a:rPr lang="en-US" sz="900" dirty="0">
                <a:solidFill>
                  <a:srgbClr val="5D4037"/>
                </a:solidFill>
                <a:latin typeface="Noto Sans JP" pitchFamily="34" charset="0"/>
                <a:ea typeface="Noto Sans JP" pitchFamily="34" charset="-122"/>
                <a:cs typeface="Noto Sans JP" pitchFamily="34" charset="-120"/>
              </a:rPr>
              <a:t>「読み上げ（通知・要約）」と「クローン（本人声）」は別物として分離設計します。前者はPiper/Kokoroのような軽量系、後者はXTTS等で、法務・倫理リスク管理を別レイヤに置きます。</a:t>
            </a:r>
            <a:endParaRPr lang="en-US" sz="900" dirty="0"/>
          </a:p>
        </p:txBody>
      </p:sp>
      <p:pic>
        <p:nvPicPr>
          <p:cNvPr id="15" name="Image 2" descr="preencoded.png">    </p:cNvPr>
          <p:cNvPicPr>
            <a:picLocks noChangeAspect="1"/>
          </p:cNvPicPr>
          <p:nvPr/>
        </p:nvPicPr>
        <p:blipFill>
          <a:blip r:embed="rId3"/>
          <a:stretch>
            <a:fillRect/>
          </a:stretch>
        </p:blipFill>
        <p:spPr>
          <a:xfrm>
            <a:off x="933602" y="5917082"/>
            <a:ext cx="247802" cy="161849"/>
          </a:xfrm>
          <a:prstGeom prst="rect">
            <a:avLst/>
          </a:prstGeom>
        </p:spPr>
      </p:pic>
      <p:sp>
        <p:nvSpPr>
          <p:cNvPr id="16" name="Text 10"/>
          <p:cNvSpPr/>
          <p:nvPr/>
        </p:nvSpPr>
        <p:spPr>
          <a:xfrm>
            <a:off x="933602" y="5917082"/>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86868B"/>
                </a:solidFill>
                <a:latin typeface="Noto Sans JP" pitchFamily="34" charset="0"/>
                <a:ea typeface="Noto Sans JP" pitchFamily="34" charset="-122"/>
                <a:cs typeface="Noto Sans JP" pitchFamily="34" charset="-120"/>
              </a:rPr>
              <a:t>[56]</a:t>
            </a:r>
            <a:endParaRPr lang="en-US" sz="800" dirty="0"/>
          </a:p>
        </p:txBody>
      </p:sp>
      <p:sp>
        <p:nvSpPr>
          <p:cNvPr id="17" name="Shape 11"/>
          <p:cNvSpPr/>
          <p:nvPr/>
        </p:nvSpPr>
        <p:spPr>
          <a:xfrm>
            <a:off x="0" y="6467551"/>
            <a:ext cx="12191695" cy="390449"/>
          </a:xfrm>
          <a:prstGeom prst="rect">
            <a:avLst/>
          </a:prstGeom>
          <a:solidFill>
            <a:srgbClr val="FFFFFF"/>
          </a:solidFill>
          <a:ln/>
        </p:spPr>
      </p:sp>
      <p:sp>
        <p:nvSpPr>
          <p:cNvPr id="18" name="Shape 12"/>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9" name="Text 13"/>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28 | ローカルAI 技術調査レポート 2026</a:t>
            </a:r>
            <a:endParaRPr lang="en-US" sz="900" dirty="0"/>
          </a:p>
        </p:txBody>
      </p:sp>
      <p:sp>
        <p:nvSpPr>
          <p:cNvPr id="20" name="Text 14"/>
          <p:cNvSpPr txBox="1"/>
          <p:nvPr/>
        </p:nvSpPr>
        <p:spPr>
          <a:xfrm>
            <a:off x="9357055" y="6586423"/>
            <a:ext cx="283372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[52-56]</a:t>
            </a:r>
            <a:endParaRPr lang="en-US" sz="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F5F5F7"/>
          </a:solidFill>
          <a:ln/>
        </p:spPr>
      </p:sp>
      <p:sp>
        <p:nvSpPr>
          <p:cNvPr id="5" name="Shape 3"/>
          <p:cNvSpPr/>
          <p:nvPr/>
        </p:nvSpPr>
        <p:spPr>
          <a:xfrm>
            <a:off x="0" y="75255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43230"/>
            <a:ext cx="333756" cy="267005"/>
          </a:xfrm>
          <a:prstGeom prst="rect">
            <a:avLst/>
          </a:prstGeom>
        </p:spPr>
      </p:pic>
      <p:sp>
        <p:nvSpPr>
          <p:cNvPr id="7" name="Text 4"/>
          <p:cNvSpPr txBox="1"/>
          <p:nvPr/>
        </p:nvSpPr>
        <p:spPr>
          <a:xfrm>
            <a:off x="942746" y="176479"/>
            <a:ext cx="2820010"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採用判断基準（TTS）</a:t>
            </a:r>
            <a:endParaRPr lang="en-US" sz="2100" dirty="0"/>
          </a:p>
        </p:txBody>
      </p:sp>
      <p:sp>
        <p:nvSpPr>
          <p:cNvPr id="8" name="Text 5"/>
          <p:cNvSpPr txBox="1"/>
          <p:nvPr/>
        </p:nvSpPr>
        <p:spPr>
          <a:xfrm>
            <a:off x="9448495" y="261518"/>
            <a:ext cx="2479853"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品質・コスト・リスクの分離管理</a:t>
            </a:r>
            <a:endParaRPr lang="en-US" sz="1200" dirty="0"/>
          </a:p>
        </p:txBody>
      </p:sp>
      <p:sp>
        <p:nvSpPr>
          <p:cNvPr id="9" name="Shape 6"/>
          <p:cNvSpPr/>
          <p:nvPr/>
        </p:nvSpPr>
        <p:spPr>
          <a:xfrm>
            <a:off x="0" y="761695"/>
            <a:ext cx="12191695" cy="5715000"/>
          </a:xfrm>
          <a:prstGeom prst="rect">
            <a:avLst/>
          </a:prstGeom>
          <a:solidFill>
            <a:srgbClr val="FBFBFD"/>
          </a:solidFill>
          <a:ln w="12700">
            <a:solidFill>
              <a:srgbClr val="FFFFFF">
                <a:alpha val="0"/>
              </a:srgbClr>
            </a:solidFill>
            <a:prstDash val="solid"/>
          </a:ln>
        </p:spPr>
      </p:sp>
      <p:pic>
        <p:nvPicPr>
          <p:cNvPr id="10" name="Image 1" descr="preencoded.png">    </p:cNvPr>
          <p:cNvPicPr>
            <a:picLocks noChangeAspect="1"/>
          </p:cNvPicPr>
          <p:nvPr/>
        </p:nvPicPr>
        <p:blipFill>
          <a:blip r:embed="rId2"/>
          <a:srcRect l="0" r="0" t="-20" b="-20"/>
          <a:stretch/>
        </p:blipFill>
        <p:spPr>
          <a:xfrm>
            <a:off x="457200" y="990295"/>
            <a:ext cx="11277295" cy="838505"/>
          </a:xfrm>
          <a:prstGeom prst="rect">
            <a:avLst/>
          </a:prstGeom>
        </p:spPr>
      </p:pic>
      <p:sp>
        <p:nvSpPr>
          <p:cNvPr id="11" name="Text 7"/>
          <p:cNvSpPr txBox="1"/>
          <p:nvPr/>
        </p:nvSpPr>
        <p:spPr>
          <a:xfrm>
            <a:off x="743407" y="1143000"/>
            <a:ext cx="10840212" cy="534010"/>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結論：「読み上げ（通知・要約）」と「クローン（本人声）」は別レイヤで運用すべきです。前者は軽量化し、後者は法務・倫理リスクを管理します。</a:t>
            </a:r>
            <a:endParaRPr lang="en-US" sz="1500" dirty="0"/>
          </a:p>
        </p:txBody>
      </p:sp>
      <p:sp>
        <p:nvSpPr>
          <p:cNvPr id="12" name="Shape 8"/>
          <p:cNvSpPr/>
          <p:nvPr/>
        </p:nvSpPr>
        <p:spPr>
          <a:xfrm>
            <a:off x="457200" y="2095805"/>
            <a:ext cx="11277295" cy="1485900"/>
          </a:xfrm>
          <a:prstGeom prst="roundRect">
            <a:avLst>
              <a:gd name="adj" fmla="val 4734"/>
            </a:avLst>
          </a:prstGeom>
          <a:solidFill>
            <a:srgbClr val="FFFFFF"/>
          </a:solidFill>
          <a:ln w="12700">
            <a:solidFill>
              <a:srgbClr val="E5E5E5"/>
            </a:solidFill>
            <a:prstDash val="solid"/>
          </a:ln>
        </p:spPr>
      </p:sp>
      <p:pic>
        <p:nvPicPr>
          <p:cNvPr id="13" name="Image 2" descr="preencoded.png">    </p:cNvPr>
          <p:cNvPicPr>
            <a:picLocks noChangeAspect="1"/>
          </p:cNvPicPr>
          <p:nvPr/>
        </p:nvPicPr>
        <p:blipFill>
          <a:blip r:embed="rId3"/>
          <a:srcRect l="0" r="0" t="-1087" b="-1087"/>
          <a:stretch/>
        </p:blipFill>
        <p:spPr>
          <a:xfrm>
            <a:off x="3250692" y="2615184"/>
            <a:ext cx="105156" cy="171907"/>
          </a:xfrm>
          <a:prstGeom prst="rect">
            <a:avLst/>
          </a:prstGeom>
        </p:spPr>
      </p:pic>
      <p:pic>
        <p:nvPicPr>
          <p:cNvPr id="14" name="Image 3" descr="preencoded.png">    </p:cNvPr>
          <p:cNvPicPr>
            <a:picLocks noChangeAspect="1"/>
          </p:cNvPicPr>
          <p:nvPr/>
        </p:nvPicPr>
        <p:blipFill>
          <a:blip r:embed="rId4"/>
          <a:srcRect l="0" r="0" t="-1087" b="-1087"/>
          <a:stretch/>
        </p:blipFill>
        <p:spPr>
          <a:xfrm>
            <a:off x="6043270" y="2615184"/>
            <a:ext cx="105156" cy="171907"/>
          </a:xfrm>
          <a:prstGeom prst="rect">
            <a:avLst/>
          </a:prstGeom>
        </p:spPr>
      </p:pic>
      <p:pic>
        <p:nvPicPr>
          <p:cNvPr id="15" name="Image 4" descr="preencoded.png">    </p:cNvPr>
          <p:cNvPicPr>
            <a:picLocks noChangeAspect="1"/>
          </p:cNvPicPr>
          <p:nvPr/>
        </p:nvPicPr>
        <p:blipFill>
          <a:blip r:embed="rId5"/>
          <a:srcRect l="0" r="0" t="-1087" b="-1087"/>
          <a:stretch/>
        </p:blipFill>
        <p:spPr>
          <a:xfrm>
            <a:off x="8836762" y="2615184"/>
            <a:ext cx="105156" cy="171907"/>
          </a:xfrm>
          <a:prstGeom prst="rect">
            <a:avLst/>
          </a:prstGeom>
        </p:spPr>
      </p:pic>
      <p:sp>
        <p:nvSpPr>
          <p:cNvPr id="16" name="Shape 9"/>
          <p:cNvSpPr/>
          <p:nvPr/>
        </p:nvSpPr>
        <p:spPr>
          <a:xfrm>
            <a:off x="457200" y="3882542"/>
            <a:ext cx="3638398" cy="2486254"/>
          </a:xfrm>
          <a:prstGeom prst="roundRect">
            <a:avLst>
              <a:gd name="adj" fmla="val 1691"/>
            </a:avLst>
          </a:prstGeom>
          <a:solidFill>
            <a:srgbClr val="FFFFFF"/>
          </a:solidFill>
          <a:ln w="12700">
            <a:solidFill>
              <a:srgbClr val="E5E5E5"/>
            </a:solidFill>
            <a:prstDash val="solid"/>
          </a:ln>
        </p:spPr>
      </p:sp>
      <p:sp>
        <p:nvSpPr>
          <p:cNvPr id="17" name="Shape 10"/>
          <p:cNvSpPr/>
          <p:nvPr/>
        </p:nvSpPr>
        <p:spPr>
          <a:xfrm>
            <a:off x="657454" y="4464101"/>
            <a:ext cx="3238805" cy="9144"/>
          </a:xfrm>
          <a:prstGeom prst="rect">
            <a:avLst/>
          </a:prstGeom>
          <a:solidFill>
            <a:srgbClr val="F0F0F0"/>
          </a:solidFill>
          <a:ln w="12700">
            <a:solidFill>
              <a:srgbClr val="F0F0F0">
                <a:alpha val="0"/>
              </a:srgbClr>
            </a:solidFill>
            <a:prstDash val="solid"/>
          </a:ln>
        </p:spPr>
      </p:sp>
      <p:sp>
        <p:nvSpPr>
          <p:cNvPr id="18" name="Shape 11"/>
          <p:cNvSpPr/>
          <p:nvPr/>
        </p:nvSpPr>
        <p:spPr>
          <a:xfrm>
            <a:off x="657454" y="4082796"/>
            <a:ext cx="304495" cy="304495"/>
          </a:xfrm>
          <a:prstGeom prst="roundRect">
            <a:avLst>
              <a:gd name="adj" fmla="val 75075"/>
            </a:avLst>
          </a:prstGeom>
          <a:solidFill>
            <a:srgbClr val="007AFF"/>
          </a:solidFill>
          <a:ln w="12700">
            <a:solidFill>
              <a:srgbClr val="FFFFFF">
                <a:alpha val="0"/>
              </a:srgbClr>
            </a:solidFill>
            <a:prstDash val="solid"/>
          </a:ln>
        </p:spPr>
      </p:sp>
      <p:pic>
        <p:nvPicPr>
          <p:cNvPr id="19" name="Image 5" descr="preencoded.png">    </p:cNvPr>
          <p:cNvPicPr>
            <a:picLocks noChangeAspect="1"/>
          </p:cNvPicPr>
          <p:nvPr/>
        </p:nvPicPr>
        <p:blipFill>
          <a:blip r:embed="rId6"/>
          <a:srcRect l="-837" r="-837" t="0" b="0"/>
          <a:stretch/>
        </p:blipFill>
        <p:spPr>
          <a:xfrm>
            <a:off x="733349" y="4167835"/>
            <a:ext cx="152705" cy="133502"/>
          </a:xfrm>
          <a:prstGeom prst="rect">
            <a:avLst/>
          </a:prstGeom>
        </p:spPr>
      </p:pic>
      <p:sp>
        <p:nvSpPr>
          <p:cNvPr id="20" name="Text 12"/>
          <p:cNvSpPr txBox="1"/>
          <p:nvPr/>
        </p:nvSpPr>
        <p:spPr>
          <a:xfrm>
            <a:off x="1057046" y="4120286"/>
            <a:ext cx="1600200"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分離運用（Layered）</a:t>
            </a:r>
            <a:endParaRPr lang="en-US" sz="1200" dirty="0"/>
          </a:p>
        </p:txBody>
      </p:sp>
      <p:pic>
        <p:nvPicPr>
          <p:cNvPr id="21" name="Image 6" descr="preencoded.png">    </p:cNvPr>
          <p:cNvPicPr>
            <a:picLocks noChangeAspect="1"/>
          </p:cNvPicPr>
          <p:nvPr/>
        </p:nvPicPr>
        <p:blipFill>
          <a:blip r:embed="rId7"/>
          <a:srcRect l="0" r="0" t="0" b="0"/>
          <a:stretch/>
        </p:blipFill>
        <p:spPr>
          <a:xfrm>
            <a:off x="657454" y="4646981"/>
            <a:ext cx="95098" cy="95098"/>
          </a:xfrm>
          <a:prstGeom prst="rect">
            <a:avLst/>
          </a:prstGeom>
        </p:spPr>
      </p:pic>
      <p:sp>
        <p:nvSpPr>
          <p:cNvPr id="22" name="Text 13"/>
          <p:cNvSpPr txBox="1"/>
          <p:nvPr/>
        </p:nvSpPr>
        <p:spPr>
          <a:xfrm>
            <a:off x="752551" y="47731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軽量TTSの常駐</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通知・要約読み上げはPiper/Kokoro等で省リソース化し、システムに常駐させる。 </a:t>
            </a:r>
            <a:endParaRPr lang="en-US" sz="900" dirty="0"/>
          </a:p>
        </p:txBody>
      </p:sp>
      <p:pic>
        <p:nvPicPr>
          <p:cNvPr id="23" name="Image 7" descr="preencoded.png">    </p:cNvPr>
          <p:cNvPicPr>
            <a:picLocks noChangeAspect="1"/>
          </p:cNvPicPr>
          <p:nvPr/>
        </p:nvPicPr>
        <p:blipFill>
          <a:blip r:embed="rId8"/>
          <a:srcRect l="0" r="0" t="0" b="0"/>
          <a:stretch/>
        </p:blipFill>
        <p:spPr>
          <a:xfrm>
            <a:off x="657454" y="5484571"/>
            <a:ext cx="95098" cy="95098"/>
          </a:xfrm>
          <a:prstGeom prst="rect">
            <a:avLst/>
          </a:prstGeom>
        </p:spPr>
      </p:pic>
      <p:sp>
        <p:nvSpPr>
          <p:cNvPr id="24" name="Text 14"/>
          <p:cNvSpPr txBox="1"/>
          <p:nvPr/>
        </p:nvSpPr>
        <p:spPr>
          <a:xfrm>
            <a:off x="752551" y="561075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クローンは別系統</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XTTS等はGPUリソースを消費するため、必要な時のみ呼び出す別サービスとして切り出す。 </a:t>
            </a:r>
            <a:endParaRPr lang="en-US" sz="900" dirty="0"/>
          </a:p>
        </p:txBody>
      </p:sp>
      <p:sp>
        <p:nvSpPr>
          <p:cNvPr id="25" name="Shape 15"/>
          <p:cNvSpPr/>
          <p:nvPr/>
        </p:nvSpPr>
        <p:spPr>
          <a:xfrm>
            <a:off x="4280306" y="3882542"/>
            <a:ext cx="3638398" cy="2486254"/>
          </a:xfrm>
          <a:prstGeom prst="roundRect">
            <a:avLst>
              <a:gd name="adj" fmla="val 1691"/>
            </a:avLst>
          </a:prstGeom>
          <a:solidFill>
            <a:srgbClr val="FFFFFF"/>
          </a:solidFill>
          <a:ln w="12700">
            <a:solidFill>
              <a:srgbClr val="E5E5E5"/>
            </a:solidFill>
            <a:prstDash val="solid"/>
          </a:ln>
        </p:spPr>
      </p:sp>
      <p:sp>
        <p:nvSpPr>
          <p:cNvPr id="26" name="Shape 16"/>
          <p:cNvSpPr/>
          <p:nvPr/>
        </p:nvSpPr>
        <p:spPr>
          <a:xfrm>
            <a:off x="4479646" y="4464101"/>
            <a:ext cx="3238805" cy="9144"/>
          </a:xfrm>
          <a:prstGeom prst="rect">
            <a:avLst/>
          </a:prstGeom>
          <a:solidFill>
            <a:srgbClr val="F0F0F0"/>
          </a:solidFill>
          <a:ln w="12700">
            <a:solidFill>
              <a:srgbClr val="F0F0F0">
                <a:alpha val="0"/>
              </a:srgbClr>
            </a:solidFill>
            <a:prstDash val="solid"/>
          </a:ln>
        </p:spPr>
      </p:sp>
      <p:sp>
        <p:nvSpPr>
          <p:cNvPr id="27" name="Shape 17"/>
          <p:cNvSpPr/>
          <p:nvPr/>
        </p:nvSpPr>
        <p:spPr>
          <a:xfrm>
            <a:off x="4479646" y="4082796"/>
            <a:ext cx="304495" cy="304495"/>
          </a:xfrm>
          <a:prstGeom prst="roundRect">
            <a:avLst>
              <a:gd name="adj" fmla="val 75075"/>
            </a:avLst>
          </a:prstGeom>
          <a:solidFill>
            <a:srgbClr val="FF9500"/>
          </a:solidFill>
          <a:ln w="12700">
            <a:solidFill>
              <a:srgbClr val="FFFFFF">
                <a:alpha val="0"/>
              </a:srgbClr>
            </a:solidFill>
            <a:prstDash val="solid"/>
          </a:ln>
        </p:spPr>
      </p:sp>
      <p:pic>
        <p:nvPicPr>
          <p:cNvPr id="28" name="Image 8" descr="preencoded.png">    </p:cNvPr>
          <p:cNvPicPr>
            <a:picLocks noChangeAspect="1"/>
          </p:cNvPicPr>
          <p:nvPr/>
        </p:nvPicPr>
        <p:blipFill>
          <a:blip r:embed="rId9"/>
          <a:srcRect l="0" r="0" t="0" b="0"/>
          <a:stretch/>
        </p:blipFill>
        <p:spPr>
          <a:xfrm>
            <a:off x="4565599" y="4167835"/>
            <a:ext cx="133502" cy="133502"/>
          </a:xfrm>
          <a:prstGeom prst="rect">
            <a:avLst/>
          </a:prstGeom>
        </p:spPr>
      </p:pic>
      <p:sp>
        <p:nvSpPr>
          <p:cNvPr id="29" name="Text 18"/>
          <p:cNvSpPr txBox="1"/>
          <p:nvPr/>
        </p:nvSpPr>
        <p:spPr>
          <a:xfrm>
            <a:off x="4880153" y="4120286"/>
            <a:ext cx="1965046"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リスク・コンプライアンス</a:t>
            </a:r>
            <a:endParaRPr lang="en-US" sz="1200" dirty="0"/>
          </a:p>
        </p:txBody>
      </p:sp>
      <p:pic>
        <p:nvPicPr>
          <p:cNvPr id="30" name="Image 9" descr="preencoded.png">    </p:cNvPr>
          <p:cNvPicPr>
            <a:picLocks noChangeAspect="1"/>
          </p:cNvPicPr>
          <p:nvPr/>
        </p:nvPicPr>
        <p:blipFill>
          <a:blip r:embed="rId10"/>
          <a:srcRect l="0" r="0" t="0" b="0"/>
          <a:stretch/>
        </p:blipFill>
        <p:spPr>
          <a:xfrm>
            <a:off x="4479646" y="4646981"/>
            <a:ext cx="95098" cy="95098"/>
          </a:xfrm>
          <a:prstGeom prst="rect">
            <a:avLst/>
          </a:prstGeom>
        </p:spPr>
      </p:pic>
      <p:sp>
        <p:nvSpPr>
          <p:cNvPr id="31" name="Text 19"/>
          <p:cNvSpPr txBox="1"/>
          <p:nvPr/>
        </p:nvSpPr>
        <p:spPr>
          <a:xfrm>
            <a:off x="4574743" y="47731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権利同意の必須化</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音声クローンは法務・倫理リスクが高い。業務利用時は対象者の書面同意をプロセス化する。 </a:t>
            </a:r>
            <a:endParaRPr lang="en-US" sz="900" dirty="0"/>
          </a:p>
        </p:txBody>
      </p:sp>
      <p:pic>
        <p:nvPicPr>
          <p:cNvPr id="32" name="Image 10" descr="preencoded.png">    </p:cNvPr>
          <p:cNvPicPr>
            <a:picLocks noChangeAspect="1"/>
          </p:cNvPicPr>
          <p:nvPr/>
        </p:nvPicPr>
        <p:blipFill>
          <a:blip r:embed="rId11"/>
          <a:srcRect l="0" r="0" t="0" b="0"/>
          <a:stretch/>
        </p:blipFill>
        <p:spPr>
          <a:xfrm>
            <a:off x="4479646" y="5484571"/>
            <a:ext cx="95098" cy="95098"/>
          </a:xfrm>
          <a:prstGeom prst="rect">
            <a:avLst/>
          </a:prstGeom>
        </p:spPr>
      </p:pic>
      <p:sp>
        <p:nvSpPr>
          <p:cNvPr id="33" name="Text 20"/>
          <p:cNvSpPr txBox="1"/>
          <p:nvPr/>
        </p:nvSpPr>
        <p:spPr>
          <a:xfrm>
            <a:off x="4574743" y="561075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ログ監査</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「誰が・いつ・何を」生成したかのログを保存し、不正利用を追跡可能にする</a:t>
            </a:r>
            <a:pPr algn="l" indent="0" marL="0">
              <a:buNone/>
            </a:pPr>
            <a:r>
              <a:rPr lang="en-US" sz="900" dirty="0">
                <a:solidFill>
                  <a:srgbClr val="424245"/>
                </a:solidFill>
                <a:latin typeface="Noto Sans JP" pitchFamily="34" charset="0"/>
                <a:ea typeface="Noto Sans JP" pitchFamily="34" charset="-122"/>
                <a:cs typeface="Noto Sans JP" pitchFamily="34" charset="-120"/>
              </a:rPr>
              <a:t>。 </a:t>
            </a:r>
            <a:endParaRPr lang="en-US" sz="900" dirty="0"/>
          </a:p>
        </p:txBody>
      </p:sp>
      <p:pic>
        <p:nvPicPr>
          <p:cNvPr id="34" name="Image 11" descr="preencoded.png">    </p:cNvPr>
          <p:cNvPicPr>
            <a:picLocks noChangeAspect="1"/>
          </p:cNvPicPr>
          <p:nvPr/>
        </p:nvPicPr>
        <p:blipFill>
          <a:blip r:embed="rId12"/>
          <a:stretch>
            <a:fillRect/>
          </a:stretch>
        </p:blipFill>
        <p:spPr>
          <a:xfrm>
            <a:off x="5633618" y="6001207"/>
            <a:ext cx="247802" cy="161849"/>
          </a:xfrm>
          <a:prstGeom prst="rect">
            <a:avLst/>
          </a:prstGeom>
        </p:spPr>
      </p:pic>
      <p:sp>
        <p:nvSpPr>
          <p:cNvPr id="35" name="Text 21"/>
          <p:cNvSpPr/>
          <p:nvPr/>
        </p:nvSpPr>
        <p:spPr>
          <a:xfrm>
            <a:off x="5633618" y="6001207"/>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36366"/>
                </a:solidFill>
                <a:latin typeface="Noto Sans JP" pitchFamily="34" charset="0"/>
                <a:ea typeface="Noto Sans JP" pitchFamily="34" charset="-122"/>
                <a:cs typeface="Noto Sans JP" pitchFamily="34" charset="-120"/>
              </a:rPr>
              <a:t>[56]</a:t>
            </a:r>
            <a:endParaRPr lang="en-US" sz="800" dirty="0"/>
          </a:p>
        </p:txBody>
      </p:sp>
      <p:sp>
        <p:nvSpPr>
          <p:cNvPr id="36" name="Shape 22"/>
          <p:cNvSpPr/>
          <p:nvPr/>
        </p:nvSpPr>
        <p:spPr>
          <a:xfrm>
            <a:off x="8102498" y="3882542"/>
            <a:ext cx="3638398" cy="2486254"/>
          </a:xfrm>
          <a:prstGeom prst="roundRect">
            <a:avLst>
              <a:gd name="adj" fmla="val 1691"/>
            </a:avLst>
          </a:prstGeom>
          <a:solidFill>
            <a:srgbClr val="FFFFFF"/>
          </a:solidFill>
          <a:ln w="12700">
            <a:solidFill>
              <a:srgbClr val="E5E5E5"/>
            </a:solidFill>
            <a:prstDash val="solid"/>
          </a:ln>
        </p:spPr>
      </p:sp>
      <p:sp>
        <p:nvSpPr>
          <p:cNvPr id="37" name="Shape 23"/>
          <p:cNvSpPr/>
          <p:nvPr/>
        </p:nvSpPr>
        <p:spPr>
          <a:xfrm>
            <a:off x="8302752" y="4464101"/>
            <a:ext cx="3238805" cy="9144"/>
          </a:xfrm>
          <a:prstGeom prst="rect">
            <a:avLst/>
          </a:prstGeom>
          <a:solidFill>
            <a:srgbClr val="F0F0F0"/>
          </a:solidFill>
          <a:ln w="12700">
            <a:solidFill>
              <a:srgbClr val="F0F0F0">
                <a:alpha val="0"/>
              </a:srgbClr>
            </a:solidFill>
            <a:prstDash val="solid"/>
          </a:ln>
        </p:spPr>
      </p:sp>
      <p:sp>
        <p:nvSpPr>
          <p:cNvPr id="38" name="Shape 24"/>
          <p:cNvSpPr/>
          <p:nvPr/>
        </p:nvSpPr>
        <p:spPr>
          <a:xfrm>
            <a:off x="8302752" y="4082796"/>
            <a:ext cx="304495" cy="304495"/>
          </a:xfrm>
          <a:prstGeom prst="roundRect">
            <a:avLst>
              <a:gd name="adj" fmla="val 75075"/>
            </a:avLst>
          </a:prstGeom>
          <a:solidFill>
            <a:srgbClr val="34C759"/>
          </a:solidFill>
          <a:ln w="12700">
            <a:solidFill>
              <a:srgbClr val="FFFFFF">
                <a:alpha val="0"/>
              </a:srgbClr>
            </a:solidFill>
            <a:prstDash val="solid"/>
          </a:ln>
        </p:spPr>
      </p:sp>
      <p:pic>
        <p:nvPicPr>
          <p:cNvPr id="39" name="Image 12" descr="preencoded.png">    </p:cNvPr>
          <p:cNvPicPr>
            <a:picLocks noChangeAspect="1"/>
          </p:cNvPicPr>
          <p:nvPr/>
        </p:nvPicPr>
        <p:blipFill>
          <a:blip r:embed="rId13"/>
          <a:srcRect l="-2512" r="-2512" t="0" b="0"/>
          <a:stretch/>
        </p:blipFill>
        <p:spPr>
          <a:xfrm>
            <a:off x="8402422" y="4167835"/>
            <a:ext cx="105156" cy="133502"/>
          </a:xfrm>
          <a:prstGeom prst="rect">
            <a:avLst/>
          </a:prstGeom>
        </p:spPr>
      </p:pic>
      <p:sp>
        <p:nvSpPr>
          <p:cNvPr id="40" name="Text 25"/>
          <p:cNvSpPr txBox="1"/>
          <p:nvPr/>
        </p:nvSpPr>
        <p:spPr>
          <a:xfrm>
            <a:off x="8702345" y="4120286"/>
            <a:ext cx="1209751"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品質保証（QA）</a:t>
            </a:r>
            <a:endParaRPr lang="en-US" sz="1200" dirty="0"/>
          </a:p>
        </p:txBody>
      </p:sp>
      <p:pic>
        <p:nvPicPr>
          <p:cNvPr id="41" name="Image 13" descr="preencoded.png">    </p:cNvPr>
          <p:cNvPicPr>
            <a:picLocks noChangeAspect="1"/>
          </p:cNvPicPr>
          <p:nvPr/>
        </p:nvPicPr>
        <p:blipFill>
          <a:blip r:embed="rId14"/>
          <a:srcRect l="0" r="0" t="0" b="0"/>
          <a:stretch/>
        </p:blipFill>
        <p:spPr>
          <a:xfrm>
            <a:off x="8302752" y="4646981"/>
            <a:ext cx="95098" cy="95098"/>
          </a:xfrm>
          <a:prstGeom prst="rect">
            <a:avLst/>
          </a:prstGeom>
        </p:spPr>
      </p:pic>
      <p:sp>
        <p:nvSpPr>
          <p:cNvPr id="42" name="Text 26"/>
          <p:cNvSpPr txBox="1"/>
          <p:nvPr/>
        </p:nvSpPr>
        <p:spPr>
          <a:xfrm>
            <a:off x="8397850" y="47731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日本語品質の事前試験</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モデルによりアクセントや読み間違い（数値・固有名詞）の差が大きい。 </a:t>
            </a:r>
            <a:endParaRPr lang="en-US" sz="900" dirty="0"/>
          </a:p>
        </p:txBody>
      </p:sp>
      <p:pic>
        <p:nvPicPr>
          <p:cNvPr id="43" name="Image 14" descr="preencoded.png">    </p:cNvPr>
          <p:cNvPicPr>
            <a:picLocks noChangeAspect="1"/>
          </p:cNvPicPr>
          <p:nvPr/>
        </p:nvPicPr>
        <p:blipFill>
          <a:blip r:embed="rId15"/>
          <a:srcRect l="0" r="0" t="0" b="0"/>
          <a:stretch/>
        </p:blipFill>
        <p:spPr>
          <a:xfrm>
            <a:off x="8302752" y="5484571"/>
            <a:ext cx="95098" cy="95098"/>
          </a:xfrm>
          <a:prstGeom prst="rect">
            <a:avLst/>
          </a:prstGeom>
        </p:spPr>
      </p:pic>
      <p:sp>
        <p:nvSpPr>
          <p:cNvPr id="44" name="Text 27"/>
          <p:cNvSpPr txBox="1"/>
          <p:nvPr/>
        </p:nvSpPr>
        <p:spPr>
          <a:xfrm>
            <a:off x="8397850" y="561075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辞書・前処理の標準化</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業務特有の用語はユーザー辞書や前処理ルール（正規化）でカバーする義務を課す。 </a:t>
            </a:r>
            <a:endParaRPr lang="en-US" sz="900" dirty="0"/>
          </a:p>
        </p:txBody>
      </p:sp>
      <p:pic>
        <p:nvPicPr>
          <p:cNvPr id="45" name="Image 15" descr="preencoded.png">    </p:cNvPr>
          <p:cNvPicPr>
            <a:picLocks noChangeAspect="1"/>
          </p:cNvPicPr>
          <p:nvPr/>
        </p:nvPicPr>
        <p:blipFill>
          <a:blip r:embed="rId16"/>
          <a:stretch>
            <a:fillRect/>
          </a:stretch>
        </p:blipFill>
        <p:spPr>
          <a:xfrm>
            <a:off x="0" y="6476695"/>
            <a:ext cx="12191695" cy="381305"/>
          </a:xfrm>
          <a:prstGeom prst="rect">
            <a:avLst/>
          </a:prstGeom>
        </p:spPr>
      </p:pic>
      <p:sp>
        <p:nvSpPr>
          <p:cNvPr id="46" name="Text 28"/>
          <p:cNvSpPr/>
          <p:nvPr/>
        </p:nvSpPr>
        <p:spPr>
          <a:xfrm>
            <a:off x="0" y="6476695"/>
            <a:ext cx="12192610" cy="381305"/>
          </a:xfrm>
          <a:prstGeom prst="rect">
            <a:avLst/>
          </a:prstGeom>
          <a:solidFill>
            <a:srgbClr val="FFFFFF">
              <a:alpha val="0"/>
            </a:srgbClr>
          </a:solidFill>
          <a:ln w="12700">
            <a:solidFill>
              <a:srgbClr val="E5E5E5"/>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29 | ローカルAI 技術調査レポート</a:t>
            </a:r>
            <a:endParaRPr lang="en-US" sz="900" dirty="0"/>
          </a:p>
        </p:txBody>
      </p:sp>
      <p:pic>
        <p:nvPicPr>
          <p:cNvPr id="47" name="Image 16" descr="preencoded.png">    </p:cNvPr>
          <p:cNvPicPr>
            <a:picLocks noChangeAspect="1"/>
          </p:cNvPicPr>
          <p:nvPr/>
        </p:nvPicPr>
        <p:blipFill>
          <a:blip r:embed="rId17"/>
          <a:stretch>
            <a:fillRect/>
          </a:stretch>
        </p:blipFill>
        <p:spPr>
          <a:xfrm>
            <a:off x="1677924" y="2295144"/>
            <a:ext cx="457200" cy="457200"/>
          </a:xfrm>
          <a:prstGeom prst="rect">
            <a:avLst/>
          </a:prstGeom>
        </p:spPr>
      </p:pic>
      <p:sp>
        <p:nvSpPr>
          <p:cNvPr id="48" name="Text 29"/>
          <p:cNvSpPr/>
          <p:nvPr/>
        </p:nvSpPr>
        <p:spPr>
          <a:xfrm>
            <a:off x="1677924" y="229514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1</a:t>
            </a:r>
            <a:endParaRPr lang="en-US" sz="1500" dirty="0"/>
          </a:p>
        </p:txBody>
      </p:sp>
      <p:sp>
        <p:nvSpPr>
          <p:cNvPr id="49" name="Text 30"/>
          <p:cNvSpPr txBox="1"/>
          <p:nvPr/>
        </p:nvSpPr>
        <p:spPr>
          <a:xfrm>
            <a:off x="1601114" y="2829154"/>
            <a:ext cx="609905"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用途定義</a:t>
            </a:r>
            <a:endParaRPr lang="en-US" sz="1000" dirty="0"/>
          </a:p>
        </p:txBody>
      </p:sp>
      <p:sp>
        <p:nvSpPr>
          <p:cNvPr id="50" name="Text 31"/>
          <p:cNvSpPr txBox="1"/>
          <p:nvPr/>
        </p:nvSpPr>
        <p:spPr>
          <a:xfrm>
            <a:off x="1458468" y="3105302"/>
            <a:ext cx="896112"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単なる読み上げか</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本人性の再現か</a:t>
            </a:r>
            <a:endParaRPr lang="en-US" sz="800" dirty="0"/>
          </a:p>
        </p:txBody>
      </p:sp>
      <p:pic>
        <p:nvPicPr>
          <p:cNvPr id="51" name="Image 17" descr="preencoded.png">    </p:cNvPr>
          <p:cNvPicPr>
            <a:picLocks noChangeAspect="1"/>
          </p:cNvPicPr>
          <p:nvPr/>
        </p:nvPicPr>
        <p:blipFill>
          <a:blip r:embed="rId18"/>
          <a:stretch>
            <a:fillRect/>
          </a:stretch>
        </p:blipFill>
        <p:spPr>
          <a:xfrm>
            <a:off x="4470502" y="2295144"/>
            <a:ext cx="457200" cy="457200"/>
          </a:xfrm>
          <a:prstGeom prst="rect">
            <a:avLst/>
          </a:prstGeom>
        </p:spPr>
      </p:pic>
      <p:sp>
        <p:nvSpPr>
          <p:cNvPr id="52" name="Text 32"/>
          <p:cNvSpPr/>
          <p:nvPr/>
        </p:nvSpPr>
        <p:spPr>
          <a:xfrm>
            <a:off x="4470502" y="229514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2</a:t>
            </a:r>
            <a:endParaRPr lang="en-US" sz="1500" dirty="0"/>
          </a:p>
        </p:txBody>
      </p:sp>
      <p:sp>
        <p:nvSpPr>
          <p:cNvPr id="53" name="Text 33"/>
          <p:cNvSpPr txBox="1"/>
          <p:nvPr/>
        </p:nvSpPr>
        <p:spPr>
          <a:xfrm>
            <a:off x="4327855" y="2829154"/>
            <a:ext cx="743407"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モデル選定</a:t>
            </a:r>
            <a:endParaRPr lang="en-US" sz="1000" dirty="0"/>
          </a:p>
        </p:txBody>
      </p:sp>
      <p:sp>
        <p:nvSpPr>
          <p:cNvPr id="54" name="Text 34"/>
          <p:cNvSpPr txBox="1"/>
          <p:nvPr/>
        </p:nvSpPr>
        <p:spPr>
          <a:xfrm>
            <a:off x="4337914" y="3105302"/>
            <a:ext cx="724205"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軽量(Piper) vs</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高品質(XTTS)</a:t>
            </a:r>
            <a:endParaRPr lang="en-US" sz="800" dirty="0"/>
          </a:p>
        </p:txBody>
      </p:sp>
      <p:pic>
        <p:nvPicPr>
          <p:cNvPr id="55" name="Image 18" descr="preencoded.png">    </p:cNvPr>
          <p:cNvPicPr>
            <a:picLocks noChangeAspect="1"/>
          </p:cNvPicPr>
          <p:nvPr/>
        </p:nvPicPr>
        <p:blipFill>
          <a:blip r:embed="rId19"/>
          <a:stretch>
            <a:fillRect/>
          </a:stretch>
        </p:blipFill>
        <p:spPr>
          <a:xfrm>
            <a:off x="7263994" y="2295144"/>
            <a:ext cx="457200" cy="457200"/>
          </a:xfrm>
          <a:prstGeom prst="rect">
            <a:avLst/>
          </a:prstGeom>
        </p:spPr>
      </p:pic>
      <p:sp>
        <p:nvSpPr>
          <p:cNvPr id="56" name="Text 35"/>
          <p:cNvSpPr/>
          <p:nvPr/>
        </p:nvSpPr>
        <p:spPr>
          <a:xfrm>
            <a:off x="7263994" y="229514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3</a:t>
            </a:r>
            <a:endParaRPr lang="en-US" sz="1500" dirty="0"/>
          </a:p>
        </p:txBody>
      </p:sp>
      <p:sp>
        <p:nvSpPr>
          <p:cNvPr id="57" name="Text 36"/>
          <p:cNvSpPr txBox="1"/>
          <p:nvPr/>
        </p:nvSpPr>
        <p:spPr>
          <a:xfrm>
            <a:off x="7121347" y="2829154"/>
            <a:ext cx="743407"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リスク判定</a:t>
            </a:r>
            <a:endParaRPr lang="en-US" sz="1000" dirty="0"/>
          </a:p>
        </p:txBody>
      </p:sp>
      <p:sp>
        <p:nvSpPr>
          <p:cNvPr id="58" name="Text 37"/>
          <p:cNvSpPr txBox="1"/>
          <p:nvPr/>
        </p:nvSpPr>
        <p:spPr>
          <a:xfrm>
            <a:off x="7097573" y="3105302"/>
            <a:ext cx="790956"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声の権利許諾と</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ログ監査設計</a:t>
            </a:r>
            <a:endParaRPr lang="en-US" sz="800" dirty="0"/>
          </a:p>
        </p:txBody>
      </p:sp>
      <p:pic>
        <p:nvPicPr>
          <p:cNvPr id="59" name="Image 19" descr="preencoded.png">    </p:cNvPr>
          <p:cNvPicPr>
            <a:picLocks noChangeAspect="1"/>
          </p:cNvPicPr>
          <p:nvPr/>
        </p:nvPicPr>
        <p:blipFill>
          <a:blip r:embed="rId20"/>
          <a:stretch>
            <a:fillRect/>
          </a:stretch>
        </p:blipFill>
        <p:spPr>
          <a:xfrm>
            <a:off x="10057486" y="2295144"/>
            <a:ext cx="457200" cy="457200"/>
          </a:xfrm>
          <a:prstGeom prst="rect">
            <a:avLst/>
          </a:prstGeom>
        </p:spPr>
      </p:pic>
      <p:sp>
        <p:nvSpPr>
          <p:cNvPr id="60" name="Text 38"/>
          <p:cNvSpPr/>
          <p:nvPr/>
        </p:nvSpPr>
        <p:spPr>
          <a:xfrm>
            <a:off x="10057486" y="229514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4</a:t>
            </a:r>
            <a:endParaRPr lang="en-US" sz="1500" dirty="0"/>
          </a:p>
        </p:txBody>
      </p:sp>
      <p:sp>
        <p:nvSpPr>
          <p:cNvPr id="61" name="Text 39"/>
          <p:cNvSpPr txBox="1"/>
          <p:nvPr/>
        </p:nvSpPr>
        <p:spPr>
          <a:xfrm>
            <a:off x="9913925" y="2829154"/>
            <a:ext cx="743407"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実装・運用</a:t>
            </a:r>
            <a:endParaRPr lang="en-US" sz="1000" dirty="0"/>
          </a:p>
        </p:txBody>
      </p:sp>
      <p:sp>
        <p:nvSpPr>
          <p:cNvPr id="62" name="Text 40"/>
          <p:cNvSpPr txBox="1"/>
          <p:nvPr/>
        </p:nvSpPr>
        <p:spPr>
          <a:xfrm>
            <a:off x="9800539" y="3105302"/>
            <a:ext cx="972007"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常駐(CPU) or</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オンデマンド(GPU)</a:t>
            </a:r>
            <a:endParaRPr lang="en-US" sz="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pic>
        <p:nvPicPr>
          <p:cNvPr id="4" name="Image 0" descr="preencoded.png">    </p:cNvPr>
          <p:cNvPicPr>
            <a:picLocks noChangeAspect="1"/>
          </p:cNvPicPr>
          <p:nvPr/>
        </p:nvPicPr>
        <p:blipFill>
          <a:blip r:embed="rId1"/>
          <a:srcRect l="0" r="0" t="-401" b="-401"/>
          <a:stretch/>
        </p:blipFill>
        <p:spPr>
          <a:xfrm>
            <a:off x="0" y="0"/>
            <a:ext cx="12191695" cy="57607"/>
          </a:xfrm>
          <a:prstGeom prst="rect">
            <a:avLst/>
          </a:prstGeom>
        </p:spPr>
      </p:pic>
      <p:sp>
        <p:nvSpPr>
          <p:cNvPr id="5" name="Shape 2"/>
          <p:cNvSpPr/>
          <p:nvPr/>
        </p:nvSpPr>
        <p:spPr>
          <a:xfrm>
            <a:off x="0" y="1095451"/>
            <a:ext cx="12191695" cy="9144"/>
          </a:xfrm>
          <a:prstGeom prst="rect">
            <a:avLst/>
          </a:prstGeom>
          <a:solidFill>
            <a:srgbClr val="E5E5E5"/>
          </a:solidFill>
          <a:ln w="12700">
            <a:solidFill>
              <a:srgbClr val="E5E5E5">
                <a:alpha val="0"/>
              </a:srgbClr>
            </a:solidFill>
            <a:prstDash val="solid"/>
          </a:ln>
        </p:spPr>
      </p:sp>
      <p:sp>
        <p:nvSpPr>
          <p:cNvPr id="6" name="Text 3"/>
          <p:cNvSpPr txBox="1"/>
          <p:nvPr/>
        </p:nvSpPr>
        <p:spPr>
          <a:xfrm>
            <a:off x="476402" y="286207"/>
            <a:ext cx="2436876" cy="200254"/>
          </a:xfrm>
          <a:prstGeom prst="rect">
            <a:avLst/>
          </a:prstGeom>
          <a:noFill/>
          <a:ln/>
        </p:spPr>
        <p:txBody>
          <a:bodyPr wrap="square" lIns="0" tIns="0" rIns="0" bIns="0" rtlCol="0" anchor="ctr"/>
          <a:lstStyle/>
          <a:p>
            <a:pPr algn="l" indent="0" marL="0">
              <a:buNone/>
            </a:pPr>
            <a:r>
              <a:rPr lang="en-US" sz="1000" spc="75" kern="0" dirty="0">
                <a:solidFill>
                  <a:srgbClr val="86868B"/>
                </a:solidFill>
                <a:latin typeface="Noto Sans JP" pitchFamily="34" charset="0"/>
                <a:ea typeface="Noto Sans JP" pitchFamily="34" charset="-122"/>
                <a:cs typeface="Noto Sans JP" pitchFamily="34" charset="-120"/>
              </a:rPr>
              <a:t>Local AI Technical Report</a:t>
            </a:r>
            <a:endParaRPr lang="en-US" sz="1000" dirty="0"/>
          </a:p>
        </p:txBody>
      </p:sp>
      <p:sp>
        <p:nvSpPr>
          <p:cNvPr id="7" name="Text 4"/>
          <p:cNvSpPr txBox="1"/>
          <p:nvPr/>
        </p:nvSpPr>
        <p:spPr>
          <a:xfrm>
            <a:off x="476402" y="543154"/>
            <a:ext cx="2436876"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目次（Agenda）</a:t>
            </a:r>
            <a:endParaRPr lang="en-US" sz="2400" dirty="0"/>
          </a:p>
        </p:txBody>
      </p:sp>
      <p:sp>
        <p:nvSpPr>
          <p:cNvPr id="8" name="Text 5"/>
          <p:cNvSpPr txBox="1"/>
          <p:nvPr/>
        </p:nvSpPr>
        <p:spPr>
          <a:xfrm>
            <a:off x="10440619" y="800100"/>
            <a:ext cx="1281074" cy="200254"/>
          </a:xfrm>
          <a:prstGeom prst="rect">
            <a:avLst/>
          </a:prstGeom>
          <a:noFill/>
          <a:ln/>
        </p:spPr>
        <p:txBody>
          <a:bodyPr wrap="square" lIns="0" tIns="0" rIns="0" bIns="0" rtlCol="0" anchor="ctr"/>
          <a:lstStyle/>
          <a:p>
            <a:pPr algn="r" indent="0" marL="0">
              <a:buNone/>
            </a:pPr>
            <a:r>
              <a:rPr lang="en-US" sz="1000" dirty="0">
                <a:solidFill>
                  <a:srgbClr val="86868B"/>
                </a:solidFill>
                <a:latin typeface="Noto Sans JP" pitchFamily="34" charset="0"/>
                <a:ea typeface="Noto Sans JP" pitchFamily="34" charset="-122"/>
                <a:cs typeface="Noto Sans JP" pitchFamily="34" charset="-120"/>
              </a:rPr>
              <a:t>Total 13 Chapters</a:t>
            </a:r>
            <a:endParaRPr lang="en-US" sz="1000" dirty="0"/>
          </a:p>
        </p:txBody>
      </p:sp>
      <p:sp>
        <p:nvSpPr>
          <p:cNvPr id="9" name="Text 6"/>
          <p:cNvSpPr txBox="1"/>
          <p:nvPr/>
        </p:nvSpPr>
        <p:spPr>
          <a:xfrm>
            <a:off x="590702" y="1466698"/>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01</a:t>
            </a:r>
            <a:endParaRPr lang="en-US" sz="1500" dirty="0"/>
          </a:p>
        </p:txBody>
      </p:sp>
      <p:sp>
        <p:nvSpPr>
          <p:cNvPr id="10" name="Text 7"/>
          <p:cNvSpPr txBox="1"/>
          <p:nvPr/>
        </p:nvSpPr>
        <p:spPr>
          <a:xfrm>
            <a:off x="933602" y="1466698"/>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タイトル／目的／読み方</a:t>
            </a:r>
            <a:endParaRPr lang="en-US" sz="1300" dirty="0"/>
          </a:p>
        </p:txBody>
      </p:sp>
      <p:sp>
        <p:nvSpPr>
          <p:cNvPr id="11" name="Text 8"/>
          <p:cNvSpPr txBox="1"/>
          <p:nvPr/>
        </p:nvSpPr>
        <p:spPr>
          <a:xfrm>
            <a:off x="933602" y="1691640"/>
            <a:ext cx="5048402"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レポートの目的と、概要→詳細の二層構造の活用方法。</a:t>
            </a:r>
            <a:endParaRPr lang="en-US" sz="900" dirty="0"/>
          </a:p>
        </p:txBody>
      </p:sp>
      <p:sp>
        <p:nvSpPr>
          <p:cNvPr id="12" name="Text 9"/>
          <p:cNvSpPr txBox="1"/>
          <p:nvPr/>
        </p:nvSpPr>
        <p:spPr>
          <a:xfrm>
            <a:off x="590702" y="2222906"/>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02</a:t>
            </a:r>
            <a:endParaRPr lang="en-US" sz="1500" dirty="0"/>
          </a:p>
        </p:txBody>
      </p:sp>
      <p:sp>
        <p:nvSpPr>
          <p:cNvPr id="13" name="Text 10"/>
          <p:cNvSpPr txBox="1"/>
          <p:nvPr/>
        </p:nvSpPr>
        <p:spPr>
          <a:xfrm>
            <a:off x="933602" y="2222906"/>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エグゼクティブサマリ</a:t>
            </a:r>
            <a:endParaRPr lang="en-US" sz="1300" dirty="0"/>
          </a:p>
        </p:txBody>
      </p:sp>
      <p:sp>
        <p:nvSpPr>
          <p:cNvPr id="14" name="Text 11"/>
          <p:cNvSpPr txBox="1"/>
          <p:nvPr/>
        </p:nvSpPr>
        <p:spPr>
          <a:xfrm>
            <a:off x="933602" y="2447849"/>
            <a:ext cx="5048402"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実務要点、中核技術、推奨スタックの概要を提示。</a:t>
            </a:r>
            <a:endParaRPr lang="en-US" sz="900" dirty="0"/>
          </a:p>
        </p:txBody>
      </p:sp>
      <p:sp>
        <p:nvSpPr>
          <p:cNvPr id="15" name="Text 12"/>
          <p:cNvSpPr txBox="1"/>
          <p:nvPr/>
        </p:nvSpPr>
        <p:spPr>
          <a:xfrm>
            <a:off x="590702" y="2980030"/>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03</a:t>
            </a:r>
            <a:endParaRPr lang="en-US" sz="1500" dirty="0"/>
          </a:p>
        </p:txBody>
      </p:sp>
      <p:sp>
        <p:nvSpPr>
          <p:cNvPr id="16" name="Text 13"/>
          <p:cNvSpPr txBox="1"/>
          <p:nvPr/>
        </p:nvSpPr>
        <p:spPr>
          <a:xfrm>
            <a:off x="933602" y="2980030"/>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ローカルAIの定義・前提</a:t>
            </a:r>
            <a:endParaRPr lang="en-US" sz="1300" dirty="0"/>
          </a:p>
        </p:txBody>
      </p:sp>
      <p:sp>
        <p:nvSpPr>
          <p:cNvPr id="17" name="Text 14"/>
          <p:cNvSpPr txBox="1"/>
          <p:nvPr/>
        </p:nvSpPr>
        <p:spPr>
          <a:xfrm>
            <a:off x="933602" y="3204972"/>
            <a:ext cx="5048402"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オンデバイス／ローカルLAN推論の定義と範囲。</a:t>
            </a:r>
            <a:endParaRPr lang="en-US" sz="900" dirty="0"/>
          </a:p>
        </p:txBody>
      </p:sp>
      <p:sp>
        <p:nvSpPr>
          <p:cNvPr id="18" name="Text 15"/>
          <p:cNvSpPr txBox="1"/>
          <p:nvPr/>
        </p:nvSpPr>
        <p:spPr>
          <a:xfrm>
            <a:off x="590702" y="3736238"/>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04</a:t>
            </a:r>
            <a:endParaRPr lang="en-US" sz="1500" dirty="0"/>
          </a:p>
        </p:txBody>
      </p:sp>
      <p:sp>
        <p:nvSpPr>
          <p:cNvPr id="19" name="Text 16"/>
          <p:cNvSpPr txBox="1"/>
          <p:nvPr/>
        </p:nvSpPr>
        <p:spPr>
          <a:xfrm>
            <a:off x="933602" y="3736238"/>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ローカルAIランドスケープ</a:t>
            </a:r>
            <a:endParaRPr lang="en-US" sz="1300" dirty="0"/>
          </a:p>
        </p:txBody>
      </p:sp>
      <p:sp>
        <p:nvSpPr>
          <p:cNvPr id="20" name="Text 17"/>
          <p:cNvSpPr txBox="1"/>
          <p:nvPr/>
        </p:nvSpPr>
        <p:spPr>
          <a:xfrm>
            <a:off x="933602" y="3961181"/>
            <a:ext cx="5048402"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LLMからAgentまで、技術スタックの全体像を図解。</a:t>
            </a:r>
            <a:endParaRPr lang="en-US" sz="900" dirty="0"/>
          </a:p>
        </p:txBody>
      </p:sp>
      <p:sp>
        <p:nvSpPr>
          <p:cNvPr id="21" name="Text 18"/>
          <p:cNvSpPr txBox="1"/>
          <p:nvPr/>
        </p:nvSpPr>
        <p:spPr>
          <a:xfrm>
            <a:off x="590702" y="4492447"/>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05</a:t>
            </a:r>
            <a:endParaRPr lang="en-US" sz="1500" dirty="0"/>
          </a:p>
        </p:txBody>
      </p:sp>
      <p:sp>
        <p:nvSpPr>
          <p:cNvPr id="22" name="Text 19"/>
          <p:cNvSpPr txBox="1"/>
          <p:nvPr/>
        </p:nvSpPr>
        <p:spPr>
          <a:xfrm>
            <a:off x="933602" y="4492447"/>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特徴軸（評価軸）の定義</a:t>
            </a:r>
            <a:endParaRPr lang="en-US" sz="1300" dirty="0"/>
          </a:p>
        </p:txBody>
      </p:sp>
      <p:sp>
        <p:nvSpPr>
          <p:cNvPr id="23" name="Text 20"/>
          <p:cNvSpPr txBox="1"/>
          <p:nvPr/>
        </p:nvSpPr>
        <p:spPr>
          <a:xfrm>
            <a:off x="933602" y="4717390"/>
            <a:ext cx="5048402"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指示追従、JSON堅牢性、メモリ効率などの評価基準。</a:t>
            </a:r>
            <a:endParaRPr lang="en-US" sz="900" dirty="0"/>
          </a:p>
        </p:txBody>
      </p:sp>
      <p:sp>
        <p:nvSpPr>
          <p:cNvPr id="24" name="Text 21"/>
          <p:cNvSpPr txBox="1"/>
          <p:nvPr/>
        </p:nvSpPr>
        <p:spPr>
          <a:xfrm>
            <a:off x="590702" y="5249570"/>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06</a:t>
            </a:r>
            <a:endParaRPr lang="en-US" sz="1500" dirty="0"/>
          </a:p>
        </p:txBody>
      </p:sp>
      <p:sp>
        <p:nvSpPr>
          <p:cNvPr id="25" name="Text 22"/>
          <p:cNvSpPr txBox="1"/>
          <p:nvPr/>
        </p:nvSpPr>
        <p:spPr>
          <a:xfrm>
            <a:off x="933602" y="5249570"/>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カテゴリ別モデルカタログ</a:t>
            </a:r>
            <a:endParaRPr lang="en-US" sz="1300" dirty="0"/>
          </a:p>
        </p:txBody>
      </p:sp>
      <p:sp>
        <p:nvSpPr>
          <p:cNvPr id="26" name="Text 23"/>
          <p:cNvSpPr txBox="1"/>
          <p:nvPr/>
        </p:nvSpPr>
        <p:spPr>
          <a:xfrm>
            <a:off x="933602" y="5474513"/>
            <a:ext cx="4972507"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LLM/VLM/ASR/TTS等の代表モデルと採用判断。</a:t>
            </a:r>
            <a:endParaRPr lang="en-US" sz="900" dirty="0"/>
          </a:p>
        </p:txBody>
      </p:sp>
      <p:sp>
        <p:nvSpPr>
          <p:cNvPr id="27" name="Text 24"/>
          <p:cNvSpPr txBox="1"/>
          <p:nvPr/>
        </p:nvSpPr>
        <p:spPr>
          <a:xfrm>
            <a:off x="590702" y="6005779"/>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07</a:t>
            </a:r>
            <a:endParaRPr lang="en-US" sz="1500" dirty="0"/>
          </a:p>
        </p:txBody>
      </p:sp>
      <p:sp>
        <p:nvSpPr>
          <p:cNvPr id="28" name="Text 25"/>
          <p:cNvSpPr txBox="1"/>
          <p:nvPr/>
        </p:nvSpPr>
        <p:spPr>
          <a:xfrm>
            <a:off x="933602" y="6005779"/>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メモリ設計のコア</a:t>
            </a:r>
            <a:endParaRPr lang="en-US" sz="1300" dirty="0"/>
          </a:p>
        </p:txBody>
      </p:sp>
      <p:sp>
        <p:nvSpPr>
          <p:cNvPr id="29" name="Text 26"/>
          <p:cNvSpPr txBox="1"/>
          <p:nvPr/>
        </p:nvSpPr>
        <p:spPr>
          <a:xfrm>
            <a:off x="933602" y="6230722"/>
            <a:ext cx="5048402"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重み理論値、KVキャッシュ、最適化技術の詳解。</a:t>
            </a:r>
            <a:endParaRPr lang="en-US" sz="900" dirty="0"/>
          </a:p>
        </p:txBody>
      </p:sp>
      <p:sp>
        <p:nvSpPr>
          <p:cNvPr id="30" name="Text 27"/>
          <p:cNvSpPr txBox="1"/>
          <p:nvPr/>
        </p:nvSpPr>
        <p:spPr>
          <a:xfrm>
            <a:off x="6400800" y="1466698"/>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08</a:t>
            </a:r>
            <a:endParaRPr lang="en-US" sz="1500" dirty="0"/>
          </a:p>
        </p:txBody>
      </p:sp>
      <p:sp>
        <p:nvSpPr>
          <p:cNvPr id="31" name="Text 28"/>
          <p:cNvSpPr txBox="1"/>
          <p:nvPr/>
        </p:nvSpPr>
        <p:spPr>
          <a:xfrm>
            <a:off x="6743700" y="1466698"/>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Tier定義と“現実ライン”</a:t>
            </a:r>
            <a:endParaRPr lang="en-US" sz="1300" dirty="0"/>
          </a:p>
        </p:txBody>
      </p:sp>
      <p:sp>
        <p:nvSpPr>
          <p:cNvPr id="32" name="Text 29"/>
          <p:cNvSpPr txBox="1"/>
          <p:nvPr/>
        </p:nvSpPr>
        <p:spPr>
          <a:xfrm>
            <a:off x="6743700" y="1691640"/>
            <a:ext cx="4972507"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Apple Silicon / Windows GPU / CPUごとの実用ライン。</a:t>
            </a:r>
            <a:endParaRPr lang="en-US" sz="900" dirty="0"/>
          </a:p>
        </p:txBody>
      </p:sp>
      <p:sp>
        <p:nvSpPr>
          <p:cNvPr id="33" name="Text 30"/>
          <p:cNvSpPr txBox="1"/>
          <p:nvPr/>
        </p:nvSpPr>
        <p:spPr>
          <a:xfrm>
            <a:off x="6400800" y="2222906"/>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09</a:t>
            </a:r>
            <a:endParaRPr lang="en-US" sz="1500" dirty="0"/>
          </a:p>
        </p:txBody>
      </p:sp>
      <p:sp>
        <p:nvSpPr>
          <p:cNvPr id="34" name="Text 31"/>
          <p:cNvSpPr txBox="1"/>
          <p:nvPr/>
        </p:nvSpPr>
        <p:spPr>
          <a:xfrm>
            <a:off x="6743700" y="2222906"/>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ユースケース別推奨スタック</a:t>
            </a:r>
            <a:endParaRPr lang="en-US" sz="1300" dirty="0"/>
          </a:p>
        </p:txBody>
      </p:sp>
      <p:sp>
        <p:nvSpPr>
          <p:cNvPr id="35" name="Text 32"/>
          <p:cNvSpPr txBox="1"/>
          <p:nvPr/>
        </p:nvSpPr>
        <p:spPr>
          <a:xfrm>
            <a:off x="6743700" y="2447849"/>
            <a:ext cx="5048402"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低コスト／高品質／ハード制約別の構成案（6ケース）。</a:t>
            </a:r>
            <a:endParaRPr lang="en-US" sz="900" dirty="0"/>
          </a:p>
        </p:txBody>
      </p:sp>
      <p:sp>
        <p:nvSpPr>
          <p:cNvPr id="36" name="Text 33"/>
          <p:cNvSpPr txBox="1"/>
          <p:nvPr/>
        </p:nvSpPr>
        <p:spPr>
          <a:xfrm>
            <a:off x="6400800" y="2980030"/>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10</a:t>
            </a:r>
            <a:endParaRPr lang="en-US" sz="1500" dirty="0"/>
          </a:p>
        </p:txBody>
      </p:sp>
      <p:sp>
        <p:nvSpPr>
          <p:cNvPr id="37" name="Text 34"/>
          <p:cNvSpPr txBox="1"/>
          <p:nvPr/>
        </p:nvSpPr>
        <p:spPr>
          <a:xfrm>
            <a:off x="6743700" y="2980030"/>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測定と比較の方法</a:t>
            </a:r>
            <a:endParaRPr lang="en-US" sz="1300" dirty="0"/>
          </a:p>
        </p:txBody>
      </p:sp>
      <p:sp>
        <p:nvSpPr>
          <p:cNvPr id="38" name="Text 35"/>
          <p:cNvSpPr txBox="1"/>
          <p:nvPr/>
        </p:nvSpPr>
        <p:spPr>
          <a:xfrm>
            <a:off x="6743700" y="3204972"/>
            <a:ext cx="5048402"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再現可能なベンチマーク手順と指標（tok/s, TTFT等）。</a:t>
            </a:r>
            <a:endParaRPr lang="en-US" sz="900" dirty="0"/>
          </a:p>
        </p:txBody>
      </p:sp>
      <p:sp>
        <p:nvSpPr>
          <p:cNvPr id="39" name="Text 36"/>
          <p:cNvSpPr txBox="1"/>
          <p:nvPr/>
        </p:nvSpPr>
        <p:spPr>
          <a:xfrm>
            <a:off x="6400800" y="3736238"/>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11</a:t>
            </a:r>
            <a:endParaRPr lang="en-US" sz="1500" dirty="0"/>
          </a:p>
        </p:txBody>
      </p:sp>
      <p:sp>
        <p:nvSpPr>
          <p:cNvPr id="40" name="Text 37"/>
          <p:cNvSpPr txBox="1"/>
          <p:nvPr/>
        </p:nvSpPr>
        <p:spPr>
          <a:xfrm>
            <a:off x="6743700" y="3736238"/>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リスク／コンプライアンス</a:t>
            </a:r>
            <a:endParaRPr lang="en-US" sz="1300" dirty="0"/>
          </a:p>
        </p:txBody>
      </p:sp>
      <p:sp>
        <p:nvSpPr>
          <p:cNvPr id="41" name="Text 38"/>
          <p:cNvSpPr txBox="1"/>
          <p:nvPr/>
        </p:nvSpPr>
        <p:spPr>
          <a:xfrm>
            <a:off x="6743700" y="3961181"/>
            <a:ext cx="5048402"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ライセンス条件、商用利用、セキュリティリスク。</a:t>
            </a:r>
            <a:endParaRPr lang="en-US" sz="900" dirty="0"/>
          </a:p>
        </p:txBody>
      </p:sp>
      <p:sp>
        <p:nvSpPr>
          <p:cNvPr id="42" name="Text 39"/>
          <p:cNvSpPr txBox="1"/>
          <p:nvPr/>
        </p:nvSpPr>
        <p:spPr>
          <a:xfrm>
            <a:off x="6400800" y="4492447"/>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12</a:t>
            </a:r>
            <a:endParaRPr lang="en-US" sz="1500" dirty="0"/>
          </a:p>
        </p:txBody>
      </p:sp>
      <p:sp>
        <p:nvSpPr>
          <p:cNvPr id="43" name="Text 40"/>
          <p:cNvSpPr txBox="1"/>
          <p:nvPr/>
        </p:nvSpPr>
        <p:spPr>
          <a:xfrm>
            <a:off x="6743700" y="4492447"/>
            <a:ext cx="5048402"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まとめ（意思決定フロー）</a:t>
            </a:r>
            <a:endParaRPr lang="en-US" sz="1300" dirty="0"/>
          </a:p>
        </p:txBody>
      </p:sp>
      <p:sp>
        <p:nvSpPr>
          <p:cNvPr id="44" name="Text 41"/>
          <p:cNvSpPr txBox="1"/>
          <p:nvPr/>
        </p:nvSpPr>
        <p:spPr>
          <a:xfrm>
            <a:off x="6743700" y="4717390"/>
            <a:ext cx="5048402"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モデル選定と環境構築のための意思決定チャート。</a:t>
            </a:r>
            <a:endParaRPr lang="en-US" sz="900" dirty="0"/>
          </a:p>
        </p:txBody>
      </p:sp>
      <p:sp>
        <p:nvSpPr>
          <p:cNvPr id="45" name="Text 42"/>
          <p:cNvSpPr txBox="1"/>
          <p:nvPr/>
        </p:nvSpPr>
        <p:spPr>
          <a:xfrm>
            <a:off x="6400800" y="5249570"/>
            <a:ext cx="419710" cy="228600"/>
          </a:xfrm>
          <a:prstGeom prst="rect">
            <a:avLst/>
          </a:prstGeom>
          <a:noFill/>
          <a:ln/>
        </p:spPr>
        <p:txBody>
          <a:bodyPr wrap="square" lIns="0" tIns="0" rIns="0" bIns="0" rtlCol="0" anchor="ctr"/>
          <a:lstStyle/>
          <a:p>
            <a:pPr algn="l" indent="0" marL="0">
              <a:buNone/>
            </a:pPr>
            <a:r>
              <a:rPr lang="en-US" sz="1500" b="1" dirty="0">
                <a:solidFill>
                  <a:srgbClr val="007AFF"/>
                </a:solidFill>
                <a:latin typeface="Noto Sans JP" pitchFamily="34" charset="0"/>
                <a:ea typeface="Noto Sans JP" pitchFamily="34" charset="-122"/>
                <a:cs typeface="Noto Sans JP" pitchFamily="34" charset="-120"/>
              </a:rPr>
              <a:t>13</a:t>
            </a:r>
            <a:endParaRPr lang="en-US" sz="1500" dirty="0"/>
          </a:p>
        </p:txBody>
      </p:sp>
      <p:sp>
        <p:nvSpPr>
          <p:cNvPr id="46" name="Text 43"/>
          <p:cNvSpPr txBox="1"/>
          <p:nvPr/>
        </p:nvSpPr>
        <p:spPr>
          <a:xfrm>
            <a:off x="6743700" y="5249570"/>
            <a:ext cx="4972507" cy="210312"/>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References</a:t>
            </a:r>
            <a:endParaRPr lang="en-US" sz="1300" dirty="0"/>
          </a:p>
        </p:txBody>
      </p:sp>
      <p:sp>
        <p:nvSpPr>
          <p:cNvPr id="47" name="Text 44"/>
          <p:cNvSpPr txBox="1"/>
          <p:nvPr/>
        </p:nvSpPr>
        <p:spPr>
          <a:xfrm>
            <a:off x="6743700" y="5474513"/>
            <a:ext cx="5048402" cy="181051"/>
          </a:xfrm>
          <a:prstGeom prst="rect">
            <a:avLst/>
          </a:prstGeom>
          <a:noFill/>
          <a:ln/>
        </p:spPr>
        <p:txBody>
          <a:bodyPr wrap="square" lIns="0" tIns="0" rIns="0" bIns="0" rtlCol="0" anchor="ctr"/>
          <a:lstStyle/>
          <a:p>
            <a:pPr algn="l" indent="0" marL="0">
              <a:buNone/>
            </a:pPr>
            <a:r>
              <a:rPr lang="en-US" sz="900" dirty="0">
                <a:solidFill>
                  <a:srgbClr val="6E6E73"/>
                </a:solidFill>
                <a:latin typeface="Noto Sans JP" pitchFamily="34" charset="0"/>
                <a:ea typeface="Noto Sans JP" pitchFamily="34" charset="-122"/>
                <a:cs typeface="Noto Sans JP" pitchFamily="34" charset="-120"/>
              </a:rPr>
              <a:t>一次情報源および参照URL一覧。</a:t>
            </a:r>
            <a:endParaRPr lang="en-US" sz="900" dirty="0"/>
          </a:p>
        </p:txBody>
      </p:sp>
      <p:pic>
        <p:nvPicPr>
          <p:cNvPr id="48" name="Image 1" descr="preencoded.png">    </p:cNvPr>
          <p:cNvPicPr>
            <a:picLocks noChangeAspect="1"/>
          </p:cNvPicPr>
          <p:nvPr/>
        </p:nvPicPr>
        <p:blipFill>
          <a:blip r:embed="rId2"/>
          <a:srcRect l="0" r="0" t="-15" b="-15"/>
          <a:stretch/>
        </p:blipFill>
        <p:spPr>
          <a:xfrm>
            <a:off x="476402" y="6258154"/>
            <a:ext cx="4045306" cy="362102"/>
          </a:xfrm>
          <a:prstGeom prst="rect">
            <a:avLst/>
          </a:prstGeom>
        </p:spPr>
      </p:pic>
      <p:sp>
        <p:nvSpPr>
          <p:cNvPr id="49" name="Text 45"/>
          <p:cNvSpPr txBox="1"/>
          <p:nvPr/>
        </p:nvSpPr>
        <p:spPr>
          <a:xfrm>
            <a:off x="837590" y="6353251"/>
            <a:ext cx="3734410" cy="171907"/>
          </a:xfrm>
          <a:prstGeom prst="rect">
            <a:avLst/>
          </a:prstGeom>
          <a:noFill/>
          <a:ln/>
        </p:spPr>
        <p:txBody>
          <a:bodyPr wrap="square" lIns="0" tIns="0" rIns="0" bIns="0" rtlCol="0" anchor="ctr"/>
          <a:lstStyle/>
          <a:p>
            <a:pPr algn="l" indent="0" marL="0">
              <a:buNone/>
            </a:pPr>
            <a:r>
              <a:rPr lang="en-US" sz="900" dirty="0">
                <a:solidFill>
                  <a:srgbClr val="0056B3"/>
                </a:solidFill>
                <a:latin typeface="Noto Sans JP" pitchFamily="34" charset="0"/>
                <a:ea typeface="Noto Sans JP" pitchFamily="34" charset="-122"/>
                <a:cs typeface="Noto Sans JP" pitchFamily="34" charset="-120"/>
              </a:rPr>
              <a:t>各章は「概要（要点）」→「詳細（完全版）」の順で構成されています</a:t>
            </a:r>
            <a:endParaRPr lang="en-US" sz="900" dirty="0"/>
          </a:p>
        </p:txBody>
      </p:sp>
      <p:pic>
        <p:nvPicPr>
          <p:cNvPr id="50" name="Image 2" descr="preencoded.png">    </p:cNvPr>
          <p:cNvPicPr>
            <a:picLocks noChangeAspect="1"/>
          </p:cNvPicPr>
          <p:nvPr/>
        </p:nvPicPr>
        <p:blipFill>
          <a:blip r:embed="rId3"/>
          <a:srcRect l="0" r="0" t="0" b="0"/>
          <a:stretch/>
        </p:blipFill>
        <p:spPr>
          <a:xfrm>
            <a:off x="647395" y="6386170"/>
            <a:ext cx="114300" cy="114300"/>
          </a:xfrm>
          <a:prstGeom prst="rect">
            <a:avLst/>
          </a:prstGeom>
        </p:spPr>
      </p:pic>
      <p:sp>
        <p:nvSpPr>
          <p:cNvPr id="51" name="Text 46"/>
          <p:cNvSpPr txBox="1"/>
          <p:nvPr/>
        </p:nvSpPr>
        <p:spPr>
          <a:xfrm>
            <a:off x="11560759" y="6495898"/>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3</a:t>
            </a:r>
            <a:endParaRPr lang="en-US" sz="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50" r="-50" t="0" b="0"/>
          <a:stretch/>
        </p:blipFill>
        <p:spPr>
          <a:xfrm>
            <a:off x="457200" y="304495"/>
            <a:ext cx="342900" cy="304495"/>
          </a:xfrm>
          <a:prstGeom prst="rect">
            <a:avLst/>
          </a:prstGeom>
        </p:spPr>
      </p:pic>
      <p:sp>
        <p:nvSpPr>
          <p:cNvPr id="7" name="Text 4"/>
          <p:cNvSpPr txBox="1"/>
          <p:nvPr/>
        </p:nvSpPr>
        <p:spPr>
          <a:xfrm>
            <a:off x="952805" y="228600"/>
            <a:ext cx="4688129"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Embedding / Reranker 概要</a:t>
            </a:r>
            <a:endParaRPr lang="en-US" sz="2400" dirty="0"/>
          </a:p>
        </p:txBody>
      </p:sp>
      <p:sp>
        <p:nvSpPr>
          <p:cNvPr id="8" name="Text 5"/>
          <p:cNvSpPr txBox="1"/>
          <p:nvPr/>
        </p:nvSpPr>
        <p:spPr>
          <a:xfrm>
            <a:off x="10028225" y="328270"/>
            <a:ext cx="1851660"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検索・RAG基盤モデル</a:t>
            </a:r>
            <a:endParaRPr lang="en-US" sz="1300" dirty="0"/>
          </a:p>
        </p:txBody>
      </p:sp>
      <p:pic>
        <p:nvPicPr>
          <p:cNvPr id="9" name="Image 1" descr="preencoded.png">    </p:cNvPr>
          <p:cNvPicPr>
            <a:picLocks noChangeAspect="1"/>
          </p:cNvPicPr>
          <p:nvPr/>
        </p:nvPicPr>
        <p:blipFill>
          <a:blip r:embed="rId2"/>
          <a:srcRect l="-11" r="-11" t="0" b="0"/>
          <a:stretch/>
        </p:blipFill>
        <p:spPr>
          <a:xfrm>
            <a:off x="457200" y="1304849"/>
            <a:ext cx="11277295" cy="967435"/>
          </a:xfrm>
          <a:prstGeom prst="rect">
            <a:avLst/>
          </a:prstGeom>
        </p:spPr>
      </p:pic>
      <p:sp>
        <p:nvSpPr>
          <p:cNvPr id="10" name="Text 6"/>
          <p:cNvSpPr txBox="1"/>
          <p:nvPr/>
        </p:nvSpPr>
        <p:spPr>
          <a:xfrm>
            <a:off x="743407" y="1495044"/>
            <a:ext cx="10842041" cy="590702"/>
          </a:xfrm>
          <a:prstGeom prst="rect">
            <a:avLst/>
          </a:prstGeom>
          <a:noFill/>
          <a:ln/>
        </p:spPr>
        <p:txBody>
          <a:bodyPr wrap="square" lIns="0" tIns="0" rIns="0" bIns="0" rtlCol="0" anchor="t"/>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 結論：RAGシステムの品質上限は</a:t>
            </a:r>
            <a:pPr algn="l" indent="0" marL="0">
              <a:buNone/>
            </a:pPr>
            <a:r>
              <a:rPr lang="en-US" sz="1600" b="1" dirty="0">
                <a:solidFill>
                  <a:srgbClr val="2563EB"/>
                </a:solidFill>
                <a:latin typeface="Noto Sans JP" pitchFamily="34" charset="0"/>
                <a:ea typeface="Noto Sans JP" pitchFamily="34" charset="-122"/>
                <a:cs typeface="Noto Sans JP" pitchFamily="34" charset="-120"/>
              </a:rPr>
              <a:t>Embeddingの検索精度</a:t>
            </a:r>
            <a:pPr algn="l" indent="0" marL="0">
              <a:buNone/>
            </a:pPr>
            <a:r>
              <a:rPr lang="en-US" sz="1600" b="1" dirty="0">
                <a:solidFill>
                  <a:srgbClr val="1D1D1F"/>
                </a:solidFill>
                <a:latin typeface="Noto Sans JP" pitchFamily="34" charset="0"/>
                <a:ea typeface="Noto Sans JP" pitchFamily="34" charset="-122"/>
                <a:cs typeface="Noto Sans JP" pitchFamily="34" charset="-120"/>
              </a:rPr>
              <a:t>で決まります。 </a:t>
            </a:r>
            <a:pPr algn="l" indent="0" marL="0">
              <a:buNone/>
            </a:pPr>
            <a:endParaRPr lang="en-US" sz="1600" dirty="0"/>
          </a:p>
          <a:p>
            <a:pPr algn="l" indent="0" marL="0">
              <a:buNone/>
            </a:pPr>
            <a:r>
              <a:rPr lang="en-US" sz="1600" b="1" dirty="0">
                <a:solidFill>
                  <a:srgbClr val="1D1D1F"/>
                </a:solidFill>
                <a:latin typeface="Noto Sans JP" pitchFamily="34" charset="0"/>
                <a:ea typeface="Noto Sans JP" pitchFamily="34" charset="-122"/>
                <a:cs typeface="Noto Sans JP" pitchFamily="34" charset="-120"/>
              </a:rPr>
              <a:t> まずBGE-M3等でRecallを確保し、RerankerでPrecisionを向上させる二段構えが定石です。 </a:t>
            </a:r>
            <a:endParaRPr lang="en-US" sz="1600" dirty="0"/>
          </a:p>
        </p:txBody>
      </p:sp>
      <p:sp>
        <p:nvSpPr>
          <p:cNvPr id="11" name="Shape 7"/>
          <p:cNvSpPr/>
          <p:nvPr/>
        </p:nvSpPr>
        <p:spPr>
          <a:xfrm>
            <a:off x="457200" y="2500884"/>
            <a:ext cx="5486400" cy="3200400"/>
          </a:xfrm>
          <a:prstGeom prst="roundRect">
            <a:avLst>
              <a:gd name="adj" fmla="val 1020"/>
            </a:avLst>
          </a:prstGeom>
          <a:solidFill>
            <a:srgbClr val="FFFFFF"/>
          </a:solidFill>
          <a:ln w="12700">
            <a:solidFill>
              <a:srgbClr val="E5E5E5"/>
            </a:solidFill>
            <a:prstDash val="solid"/>
          </a:ln>
        </p:spPr>
      </p:sp>
      <p:sp>
        <p:nvSpPr>
          <p:cNvPr id="12" name="Shape 8"/>
          <p:cNvSpPr/>
          <p:nvPr/>
        </p:nvSpPr>
        <p:spPr>
          <a:xfrm>
            <a:off x="694944" y="3139135"/>
            <a:ext cx="50099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1648" r="-1648" t="0" b="0"/>
          <a:stretch/>
        </p:blipFill>
        <p:spPr>
          <a:xfrm>
            <a:off x="694944" y="2787091"/>
            <a:ext cx="171907" cy="190195"/>
          </a:xfrm>
          <a:prstGeom prst="rect">
            <a:avLst/>
          </a:prstGeom>
        </p:spPr>
      </p:pic>
      <p:sp>
        <p:nvSpPr>
          <p:cNvPr id="14" name="Text 9"/>
          <p:cNvSpPr txBox="1"/>
          <p:nvPr/>
        </p:nvSpPr>
        <p:spPr>
          <a:xfrm>
            <a:off x="981151" y="2739542"/>
            <a:ext cx="2486254"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Embedding (ベクトル検索)</a:t>
            </a:r>
            <a:endParaRPr lang="en-US" sz="1500" dirty="0"/>
          </a:p>
        </p:txBody>
      </p:sp>
      <p:pic>
        <p:nvPicPr>
          <p:cNvPr id="15" name="Image 3" descr="preencoded.png">    </p:cNvPr>
          <p:cNvPicPr>
            <a:picLocks noChangeAspect="1"/>
          </p:cNvPicPr>
          <p:nvPr/>
        </p:nvPicPr>
        <p:blipFill>
          <a:blip r:embed="rId4"/>
          <a:stretch>
            <a:fillRect/>
          </a:stretch>
        </p:blipFill>
        <p:spPr>
          <a:xfrm>
            <a:off x="694944" y="3311042"/>
            <a:ext cx="771754" cy="267005"/>
          </a:xfrm>
          <a:prstGeom prst="rect">
            <a:avLst/>
          </a:prstGeom>
        </p:spPr>
      </p:pic>
      <p:sp>
        <p:nvSpPr>
          <p:cNvPr id="16" name="Text 10"/>
          <p:cNvSpPr/>
          <p:nvPr/>
        </p:nvSpPr>
        <p:spPr>
          <a:xfrm>
            <a:off x="694944" y="3311042"/>
            <a:ext cx="771754"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Retrieval</a:t>
            </a:r>
            <a:endParaRPr lang="en-US" sz="900" dirty="0"/>
          </a:p>
        </p:txBody>
      </p:sp>
      <p:pic>
        <p:nvPicPr>
          <p:cNvPr id="17" name="Image 4" descr="preencoded.png">    </p:cNvPr>
          <p:cNvPicPr>
            <a:picLocks noChangeAspect="1"/>
          </p:cNvPicPr>
          <p:nvPr/>
        </p:nvPicPr>
        <p:blipFill>
          <a:blip r:embed="rId5"/>
          <a:stretch>
            <a:fillRect/>
          </a:stretch>
        </p:blipFill>
        <p:spPr>
          <a:xfrm>
            <a:off x="1516990" y="3311042"/>
            <a:ext cx="819302" cy="267005"/>
          </a:xfrm>
          <a:prstGeom prst="rect">
            <a:avLst/>
          </a:prstGeom>
        </p:spPr>
      </p:pic>
      <p:sp>
        <p:nvSpPr>
          <p:cNvPr id="18" name="Text 11"/>
          <p:cNvSpPr/>
          <p:nvPr/>
        </p:nvSpPr>
        <p:spPr>
          <a:xfrm>
            <a:off x="1516990" y="3311042"/>
            <a:ext cx="819302"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Vector DB</a:t>
            </a:r>
            <a:endParaRPr lang="en-US" sz="900" dirty="0"/>
          </a:p>
        </p:txBody>
      </p:sp>
      <p:pic>
        <p:nvPicPr>
          <p:cNvPr id="19" name="Image 5" descr="preencoded.png">    </p:cNvPr>
          <p:cNvPicPr>
            <a:picLocks noChangeAspect="1"/>
          </p:cNvPicPr>
          <p:nvPr/>
        </p:nvPicPr>
        <p:blipFill>
          <a:blip r:embed="rId6"/>
          <a:srcRect l="-2571" r="-2571" t="0" b="0"/>
          <a:stretch/>
        </p:blipFill>
        <p:spPr>
          <a:xfrm>
            <a:off x="694944" y="3858768"/>
            <a:ext cx="105156" cy="114300"/>
          </a:xfrm>
          <a:prstGeom prst="rect">
            <a:avLst/>
          </a:prstGeom>
        </p:spPr>
      </p:pic>
      <p:sp>
        <p:nvSpPr>
          <p:cNvPr id="20" name="Text 12"/>
          <p:cNvSpPr txBox="1"/>
          <p:nvPr/>
        </p:nvSpPr>
        <p:spPr>
          <a:xfrm>
            <a:off x="895198" y="4101998"/>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Multi-Functionality / Multi-Linguality / Multi-Granularityを特徴とし、多言語・多用途で強力なベースラインとなります。</a:t>
            </a:r>
            <a:endParaRPr lang="en-US" sz="1200" dirty="0"/>
          </a:p>
        </p:txBody>
      </p:sp>
      <p:pic>
        <p:nvPicPr>
          <p:cNvPr id="21" name="Image 6" descr="preencoded.png">    </p:cNvPr>
          <p:cNvPicPr>
            <a:picLocks noChangeAspect="1"/>
          </p:cNvPicPr>
          <p:nvPr/>
        </p:nvPicPr>
        <p:blipFill>
          <a:blip r:embed="rId7"/>
          <a:stretch>
            <a:fillRect/>
          </a:stretch>
        </p:blipFill>
        <p:spPr>
          <a:xfrm>
            <a:off x="4734763" y="4384548"/>
            <a:ext cx="323698" cy="200254"/>
          </a:xfrm>
          <a:prstGeom prst="rect">
            <a:avLst/>
          </a:prstGeom>
        </p:spPr>
      </p:pic>
      <p:sp>
        <p:nvSpPr>
          <p:cNvPr id="22" name="Text 13"/>
          <p:cNvSpPr/>
          <p:nvPr/>
        </p:nvSpPr>
        <p:spPr>
          <a:xfrm>
            <a:off x="4734763" y="4384548"/>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[58]</a:t>
            </a:r>
            <a:endParaRPr lang="en-US" sz="900" dirty="0"/>
          </a:p>
        </p:txBody>
      </p:sp>
      <p:pic>
        <p:nvPicPr>
          <p:cNvPr id="23" name="Image 7" descr="preencoded.png">    </p:cNvPr>
          <p:cNvPicPr>
            <a:picLocks noChangeAspect="1"/>
          </p:cNvPicPr>
          <p:nvPr/>
        </p:nvPicPr>
        <p:blipFill>
          <a:blip r:embed="rId8"/>
          <a:srcRect l="-2571" r="-2571" t="0" b="0"/>
          <a:stretch/>
        </p:blipFill>
        <p:spPr>
          <a:xfrm>
            <a:off x="694944" y="4722876"/>
            <a:ext cx="105156" cy="114300"/>
          </a:xfrm>
          <a:prstGeom prst="rect">
            <a:avLst/>
          </a:prstGeom>
        </p:spPr>
      </p:pic>
      <p:sp>
        <p:nvSpPr>
          <p:cNvPr id="24" name="Text 14"/>
          <p:cNvSpPr txBox="1"/>
          <p:nvPr/>
        </p:nvSpPr>
        <p:spPr>
          <a:xfrm>
            <a:off x="895198" y="4967021"/>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多言語検索の定番モデル。日本語を含む多言語環境での実績が豊富です。</a:t>
            </a:r>
            <a:endParaRPr lang="en-US" sz="1200" dirty="0"/>
          </a:p>
        </p:txBody>
      </p:sp>
      <p:pic>
        <p:nvPicPr>
          <p:cNvPr id="25" name="Image 8" descr="preencoded.png">    </p:cNvPr>
          <p:cNvPicPr>
            <a:picLocks noChangeAspect="1"/>
          </p:cNvPicPr>
          <p:nvPr/>
        </p:nvPicPr>
        <p:blipFill>
          <a:blip r:embed="rId9"/>
          <a:stretch>
            <a:fillRect/>
          </a:stretch>
        </p:blipFill>
        <p:spPr>
          <a:xfrm>
            <a:off x="1241755" y="5249570"/>
            <a:ext cx="523951" cy="200254"/>
          </a:xfrm>
          <a:prstGeom prst="rect">
            <a:avLst/>
          </a:prstGeom>
        </p:spPr>
      </p:pic>
      <p:sp>
        <p:nvSpPr>
          <p:cNvPr id="26" name="Text 15"/>
          <p:cNvSpPr/>
          <p:nvPr/>
        </p:nvSpPr>
        <p:spPr>
          <a:xfrm>
            <a:off x="1241755" y="5249570"/>
            <a:ext cx="52395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[59][60]</a:t>
            </a:r>
            <a:endParaRPr lang="en-US" sz="900" dirty="0"/>
          </a:p>
        </p:txBody>
      </p:sp>
      <p:sp>
        <p:nvSpPr>
          <p:cNvPr id="27" name="Shape 16"/>
          <p:cNvSpPr/>
          <p:nvPr/>
        </p:nvSpPr>
        <p:spPr>
          <a:xfrm>
            <a:off x="6248095" y="2500884"/>
            <a:ext cx="5486400" cy="3200400"/>
          </a:xfrm>
          <a:prstGeom prst="roundRect">
            <a:avLst>
              <a:gd name="adj" fmla="val 1020"/>
            </a:avLst>
          </a:prstGeom>
          <a:solidFill>
            <a:srgbClr val="FFFFFF"/>
          </a:solidFill>
          <a:ln w="12700">
            <a:solidFill>
              <a:srgbClr val="E5E5E5"/>
            </a:solidFill>
            <a:prstDash val="solid"/>
          </a:ln>
        </p:spPr>
      </p:sp>
      <p:sp>
        <p:nvSpPr>
          <p:cNvPr id="28" name="Shape 17"/>
          <p:cNvSpPr/>
          <p:nvPr/>
        </p:nvSpPr>
        <p:spPr>
          <a:xfrm>
            <a:off x="6486754" y="3139135"/>
            <a:ext cx="5009998" cy="19202"/>
          </a:xfrm>
          <a:prstGeom prst="rect">
            <a:avLst/>
          </a:prstGeom>
          <a:solidFill>
            <a:srgbClr val="F5F5F7"/>
          </a:solidFill>
          <a:ln w="12700">
            <a:solidFill>
              <a:srgbClr val="F5F5F7">
                <a:alpha val="0"/>
              </a:srgbClr>
            </a:solidFill>
            <a:prstDash val="solid"/>
          </a:ln>
        </p:spPr>
      </p:sp>
      <p:pic>
        <p:nvPicPr>
          <p:cNvPr id="29" name="Image 9" descr="preencoded.png">    </p:cNvPr>
          <p:cNvPicPr>
            <a:picLocks noChangeAspect="1"/>
          </p:cNvPicPr>
          <p:nvPr/>
        </p:nvPicPr>
        <p:blipFill>
          <a:blip r:embed="rId10"/>
          <a:srcRect l="0" r="0" t="0" b="0"/>
          <a:stretch/>
        </p:blipFill>
        <p:spPr>
          <a:xfrm>
            <a:off x="6486754" y="2787091"/>
            <a:ext cx="190195" cy="190195"/>
          </a:xfrm>
          <a:prstGeom prst="rect">
            <a:avLst/>
          </a:prstGeom>
        </p:spPr>
      </p:pic>
      <p:sp>
        <p:nvSpPr>
          <p:cNvPr id="30" name="Text 18"/>
          <p:cNvSpPr txBox="1"/>
          <p:nvPr/>
        </p:nvSpPr>
        <p:spPr>
          <a:xfrm>
            <a:off x="6791249" y="2739542"/>
            <a:ext cx="2067458"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Reranker (再順位付け)</a:t>
            </a:r>
            <a:endParaRPr lang="en-US" sz="1500" dirty="0"/>
          </a:p>
        </p:txBody>
      </p:sp>
      <p:pic>
        <p:nvPicPr>
          <p:cNvPr id="31" name="Image 10" descr="preencoded.png">    </p:cNvPr>
          <p:cNvPicPr>
            <a:picLocks noChangeAspect="1"/>
          </p:cNvPicPr>
          <p:nvPr/>
        </p:nvPicPr>
        <p:blipFill>
          <a:blip r:embed="rId11"/>
          <a:stretch>
            <a:fillRect/>
          </a:stretch>
        </p:blipFill>
        <p:spPr>
          <a:xfrm>
            <a:off x="6486754" y="3311042"/>
            <a:ext cx="790956" cy="267005"/>
          </a:xfrm>
          <a:prstGeom prst="rect">
            <a:avLst/>
          </a:prstGeom>
        </p:spPr>
      </p:pic>
      <p:sp>
        <p:nvSpPr>
          <p:cNvPr id="32" name="Text 19"/>
          <p:cNvSpPr/>
          <p:nvPr/>
        </p:nvSpPr>
        <p:spPr>
          <a:xfrm>
            <a:off x="6486754" y="3311042"/>
            <a:ext cx="790956"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Precision</a:t>
            </a:r>
            <a:endParaRPr lang="en-US" sz="900" dirty="0"/>
          </a:p>
        </p:txBody>
      </p:sp>
      <p:pic>
        <p:nvPicPr>
          <p:cNvPr id="33" name="Image 11" descr="preencoded.png">    </p:cNvPr>
          <p:cNvPicPr>
            <a:picLocks noChangeAspect="1"/>
          </p:cNvPicPr>
          <p:nvPr/>
        </p:nvPicPr>
        <p:blipFill>
          <a:blip r:embed="rId12"/>
          <a:stretch>
            <a:fillRect/>
          </a:stretch>
        </p:blipFill>
        <p:spPr>
          <a:xfrm>
            <a:off x="7328002" y="3311042"/>
            <a:ext cx="1095451" cy="267005"/>
          </a:xfrm>
          <a:prstGeom prst="rect">
            <a:avLst/>
          </a:prstGeom>
        </p:spPr>
      </p:pic>
      <p:sp>
        <p:nvSpPr>
          <p:cNvPr id="34" name="Text 20"/>
          <p:cNvSpPr/>
          <p:nvPr/>
        </p:nvSpPr>
        <p:spPr>
          <a:xfrm>
            <a:off x="7328002" y="3311042"/>
            <a:ext cx="1095451"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Cross-Encoder</a:t>
            </a:r>
            <a:endParaRPr lang="en-US" sz="900" dirty="0"/>
          </a:p>
        </p:txBody>
      </p:sp>
      <p:pic>
        <p:nvPicPr>
          <p:cNvPr id="35" name="Image 12" descr="preencoded.png">    </p:cNvPr>
          <p:cNvPicPr>
            <a:picLocks noChangeAspect="1"/>
          </p:cNvPicPr>
          <p:nvPr/>
        </p:nvPicPr>
        <p:blipFill>
          <a:blip r:embed="rId13"/>
          <a:srcRect l="-2571" r="-2571" t="0" b="0"/>
          <a:stretch/>
        </p:blipFill>
        <p:spPr>
          <a:xfrm>
            <a:off x="6486754" y="3858768"/>
            <a:ext cx="105156" cy="114300"/>
          </a:xfrm>
          <a:prstGeom prst="rect">
            <a:avLst/>
          </a:prstGeom>
        </p:spPr>
      </p:pic>
      <p:sp>
        <p:nvSpPr>
          <p:cNvPr id="36" name="Text 21"/>
          <p:cNvSpPr txBox="1"/>
          <p:nvPr/>
        </p:nvSpPr>
        <p:spPr>
          <a:xfrm>
            <a:off x="6687007" y="4101998"/>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クエリと文書をペアで入力し、関連度スコアを直接出力します。計算コストは高いですが、検索精度を大幅に引き上げます。</a:t>
            </a:r>
            <a:endParaRPr lang="en-US" sz="1200" dirty="0"/>
          </a:p>
        </p:txBody>
      </p:sp>
      <p:pic>
        <p:nvPicPr>
          <p:cNvPr id="37" name="Image 13" descr="preencoded.png">    </p:cNvPr>
          <p:cNvPicPr>
            <a:picLocks noChangeAspect="1"/>
          </p:cNvPicPr>
          <p:nvPr/>
        </p:nvPicPr>
        <p:blipFill>
          <a:blip r:embed="rId14"/>
          <a:stretch>
            <a:fillRect/>
          </a:stretch>
        </p:blipFill>
        <p:spPr>
          <a:xfrm>
            <a:off x="10531145" y="4384548"/>
            <a:ext cx="523951" cy="200254"/>
          </a:xfrm>
          <a:prstGeom prst="rect">
            <a:avLst/>
          </a:prstGeom>
        </p:spPr>
      </p:pic>
      <p:sp>
        <p:nvSpPr>
          <p:cNvPr id="38" name="Text 22"/>
          <p:cNvSpPr/>
          <p:nvPr/>
        </p:nvSpPr>
        <p:spPr>
          <a:xfrm>
            <a:off x="10531145" y="4384548"/>
            <a:ext cx="52395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[61][62]</a:t>
            </a:r>
            <a:endParaRPr lang="en-US" sz="900" dirty="0"/>
          </a:p>
        </p:txBody>
      </p:sp>
      <p:pic>
        <p:nvPicPr>
          <p:cNvPr id="39" name="Image 14" descr="preencoded.png">    </p:cNvPr>
          <p:cNvPicPr>
            <a:picLocks noChangeAspect="1"/>
          </p:cNvPicPr>
          <p:nvPr/>
        </p:nvPicPr>
        <p:blipFill>
          <a:blip r:embed="rId15"/>
          <a:srcRect l="-2571" r="-2571" t="0" b="0"/>
          <a:stretch/>
        </p:blipFill>
        <p:spPr>
          <a:xfrm>
            <a:off x="6486754" y="4722876"/>
            <a:ext cx="105156" cy="114300"/>
          </a:xfrm>
          <a:prstGeom prst="rect">
            <a:avLst/>
          </a:prstGeom>
        </p:spPr>
      </p:pic>
      <p:sp>
        <p:nvSpPr>
          <p:cNvPr id="40" name="Text 23"/>
          <p:cNvSpPr txBox="1"/>
          <p:nvPr/>
        </p:nvSpPr>
        <p:spPr>
          <a:xfrm>
            <a:off x="6687007" y="4967021"/>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Embedding検索で広めに取得した候補（Top-K）を絞り込み、LLMへのコンテキスト汚染を防ぎます。</a:t>
            </a:r>
            <a:endParaRPr lang="en-US" sz="1200" dirty="0"/>
          </a:p>
        </p:txBody>
      </p:sp>
      <p:sp>
        <p:nvSpPr>
          <p:cNvPr id="41" name="Shape 24"/>
          <p:cNvSpPr/>
          <p:nvPr/>
        </p:nvSpPr>
        <p:spPr>
          <a:xfrm>
            <a:off x="457200" y="5921654"/>
            <a:ext cx="11277295" cy="961949"/>
          </a:xfrm>
          <a:prstGeom prst="roundRect">
            <a:avLst>
              <a:gd name="adj" fmla="val 7529"/>
            </a:avLst>
          </a:prstGeom>
          <a:solidFill>
            <a:srgbClr val="FFF8E6"/>
          </a:solidFill>
          <a:ln w="12700">
            <a:solidFill>
              <a:srgbClr val="FFEEBA"/>
            </a:solidFill>
            <a:prstDash val="solid"/>
          </a:ln>
        </p:spPr>
      </p:sp>
      <p:pic>
        <p:nvPicPr>
          <p:cNvPr id="42" name="Image 15" descr="preencoded.png">    </p:cNvPr>
          <p:cNvPicPr>
            <a:picLocks noChangeAspect="1"/>
          </p:cNvPicPr>
          <p:nvPr/>
        </p:nvPicPr>
        <p:blipFill>
          <a:blip r:embed="rId16"/>
          <a:srcRect l="0" r="0" t="0" b="0"/>
          <a:stretch/>
        </p:blipFill>
        <p:spPr>
          <a:xfrm>
            <a:off x="619049" y="6102706"/>
            <a:ext cx="171907" cy="171907"/>
          </a:xfrm>
          <a:prstGeom prst="rect">
            <a:avLst/>
          </a:prstGeom>
        </p:spPr>
      </p:pic>
      <p:sp>
        <p:nvSpPr>
          <p:cNvPr id="43" name="Text 25"/>
          <p:cNvSpPr txBox="1"/>
          <p:nvPr/>
        </p:nvSpPr>
        <p:spPr>
          <a:xfrm>
            <a:off x="905256" y="6083503"/>
            <a:ext cx="10782605"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運用上の設計含意（Operational Design）</a:t>
            </a:r>
            <a:endParaRPr lang="en-US" sz="1000" dirty="0"/>
          </a:p>
        </p:txBody>
      </p:sp>
      <p:sp>
        <p:nvSpPr>
          <p:cNvPr id="44" name="Text 26"/>
          <p:cNvSpPr txBox="1"/>
          <p:nvPr/>
        </p:nvSpPr>
        <p:spPr>
          <a:xfrm>
            <a:off x="905256" y="6321247"/>
            <a:ext cx="10744200" cy="400507"/>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ローカル運用では、リソース競合を避けるため「Embedding化（前計算）」を夜間バッチ等で済ませておくことが推奨されます。これにより、日中の推論時には実時間負荷をLLMの応答生成に集中させることが可能になります。</a:t>
            </a:r>
            <a:endParaRPr lang="en-US" sz="1000" dirty="0"/>
          </a:p>
        </p:txBody>
      </p:sp>
      <p:sp>
        <p:nvSpPr>
          <p:cNvPr id="45" name="Shape 27"/>
          <p:cNvSpPr/>
          <p:nvPr/>
        </p:nvSpPr>
        <p:spPr>
          <a:xfrm>
            <a:off x="0" y="7263994"/>
            <a:ext cx="12191695" cy="181051"/>
          </a:xfrm>
          <a:prstGeom prst="rect">
            <a:avLst/>
          </a:prstGeom>
          <a:solidFill>
            <a:srgbClr val="FFFFFF"/>
          </a:solidFill>
          <a:ln/>
        </p:spPr>
      </p:sp>
      <p:sp>
        <p:nvSpPr>
          <p:cNvPr id="46" name="Shape 28"/>
          <p:cNvSpPr/>
          <p:nvPr/>
        </p:nvSpPr>
        <p:spPr>
          <a:xfrm>
            <a:off x="0" y="7263994"/>
            <a:ext cx="12191695" cy="9144"/>
          </a:xfrm>
          <a:prstGeom prst="rect">
            <a:avLst/>
          </a:prstGeom>
          <a:solidFill>
            <a:srgbClr val="E5E5E5"/>
          </a:solidFill>
          <a:ln w="12700">
            <a:solidFill>
              <a:srgbClr val="E5E5E5">
                <a:alpha val="0"/>
              </a:srgbClr>
            </a:solidFill>
            <a:prstDash val="solid"/>
          </a:ln>
        </p:spPr>
      </p:sp>
      <p:sp>
        <p:nvSpPr>
          <p:cNvPr id="47" name="Text 29"/>
          <p:cNvSpPr txBox="1"/>
          <p:nvPr/>
        </p:nvSpPr>
        <p:spPr>
          <a:xfrm>
            <a:off x="457200" y="7274052"/>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48" name="Text 30"/>
          <p:cNvSpPr txBox="1"/>
          <p:nvPr/>
        </p:nvSpPr>
        <p:spPr>
          <a:xfrm>
            <a:off x="11385194" y="7274052"/>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30 / 80</a:t>
            </a:r>
            <a:endParaRPr lang="en-US"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267005" cy="267005"/>
          </a:xfrm>
          <a:prstGeom prst="rect">
            <a:avLst/>
          </a:prstGeom>
        </p:spPr>
      </p:pic>
      <p:sp>
        <p:nvSpPr>
          <p:cNvPr id="6" name="Text 3"/>
          <p:cNvSpPr txBox="1"/>
          <p:nvPr/>
        </p:nvSpPr>
        <p:spPr>
          <a:xfrm>
            <a:off x="838505" y="381305"/>
            <a:ext cx="4524451"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Embedding/Reranker（完全版表）</a:t>
            </a:r>
            <a:endParaRPr lang="en-US" sz="2100" dirty="0"/>
          </a:p>
        </p:txBody>
      </p:sp>
      <p:sp>
        <p:nvSpPr>
          <p:cNvPr id="7" name="Text 4"/>
          <p:cNvSpPr txBox="1"/>
          <p:nvPr/>
        </p:nvSpPr>
        <p:spPr>
          <a:xfrm>
            <a:off x="7642555" y="457200"/>
            <a:ext cx="4777740"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検索・RAG基盤：BGE-M3 / multilingual-e5 / bge-reranker</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3752698"/>
          </a:xfrm>
          <a:prstGeom prst="roundRect">
            <a:avLst>
              <a:gd name="adj" fmla="val 495"/>
            </a:avLst>
          </a:prstGeom>
          <a:solidFill>
            <a:srgbClr val="FFFFFF"/>
          </a:solidFill>
          <a:ln w="12700">
            <a:solidFill>
              <a:srgbClr val="D2D2D7"/>
            </a:solidFill>
            <a:prstDash val="solid"/>
          </a:ln>
        </p:spPr>
      </p:sp>
      <p:graphicFrame>
        <p:nvGraphicFramePr>
          <p:cNvPr id="32"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3734410"/>
        </p:xfrm>
        <a:graphic>
          <a:graphicData uri="http://schemas.openxmlformats.org/drawingml/2006/table">
            <a:tbl>
              <a:tblPr/>
              <a:tblGrid>
                <a:gridCol w="2008937"/>
                <a:gridCol w="1426464"/>
                <a:gridCol w="1718158"/>
                <a:gridCol w="2202790"/>
                <a:gridCol w="2008937"/>
                <a:gridCol w="1912010"/>
              </a:tblGrid>
              <a:tr h="933603">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代表モデル</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規模</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推奨量子化/形式</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得意/不得意（要点）</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ランタイム相性</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リスク/採用判断</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933603">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BGE-M3</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BAAI</a:t>
                      </a:r>
                      <a:pPr indent="0" marL="0">
                        <a:buNone/>
                      </a:pPr>
                      <a:r>
                        <a:rPr lang="en-US" sz="750" dirty="0">
                          <a:solidFill>
                            <a:srgbClr val="86868B"/>
                          </a:solidFill>
                          <a:latin typeface="Noto Sans JP" pitchFamily="34" charset="0"/>
                          <a:ea typeface="Noto Sans JP" pitchFamily="34" charset="-122"/>
                          <a:cs typeface="Noto Sans JP" pitchFamily="34" charset="-120"/>
                        </a:rPr>
                        <a:t>[58]</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Model Card</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参照</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FP16/INT8</a:t>
                      </a:r>
                      <a:pPr indent="0" marL="0">
                        <a:buNone/>
                      </a:pPr>
                      <a:r>
                        <a:rPr lang="en-US" sz="975" dirty="0">
                          <a:solidFill>
                            <a:srgbClr val="1D1D1F"/>
                          </a:solidFill>
                          <a:latin typeface="Noto Sans JP" pitchFamily="34" charset="0"/>
                          <a:ea typeface="Noto Sans JP" pitchFamily="34" charset="-122"/>
                          <a:cs typeface="Noto Sans JP" pitchFamily="34" charset="-120"/>
                        </a:rPr>
                        <a:t>で安定運用</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必要なら量子化</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特徴</a:t>
                      </a:r>
                      <a:pPr indent="0" marL="0">
                        <a:buNone/>
                      </a:pPr>
                      <a:r>
                        <a:rPr lang="en-US" sz="975" dirty="0">
                          <a:solidFill>
                            <a:srgbClr val="1D1D1F"/>
                          </a:solidFill>
                          <a:latin typeface="Noto Sans JP" pitchFamily="34" charset="0"/>
                          <a:ea typeface="Noto Sans JP" pitchFamily="34" charset="-122"/>
                          <a:cs typeface="Noto Sans JP" pitchFamily="34" charset="-120"/>
                        </a:rPr>
                        <a:t>Multi-Functionality</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Multi-Linguality</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Multi-Granularityを明示</a:t>
                      </a:r>
                      <a:pPr indent="0" marL="0">
                        <a:buNone/>
                      </a:pPr>
                      <a:r>
                        <a:rPr lang="en-US" sz="750" dirty="0">
                          <a:solidFill>
                            <a:srgbClr val="86868B"/>
                          </a:solidFill>
                          <a:latin typeface="Noto Sans JP" pitchFamily="34" charset="0"/>
                          <a:ea typeface="Noto Sans JP" pitchFamily="34" charset="-122"/>
                          <a:cs typeface="Noto Sans JP" pitchFamily="34" charset="-120"/>
                        </a:rPr>
                        <a:t>[58]</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CPU/GPU/ONNX</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等で運用可能</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（環境依存）</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推奨</a:t>
                      </a:r>
                      <a:pPr indent="0" marL="0">
                        <a:buNone/>
                      </a:pPr>
                      <a:r>
                        <a:rPr lang="en-US" sz="975" dirty="0">
                          <a:solidFill>
                            <a:srgbClr val="1D1D1F"/>
                          </a:solidFill>
                          <a:latin typeface="Noto Sans JP" pitchFamily="34" charset="0"/>
                          <a:ea typeface="Noto Sans JP" pitchFamily="34" charset="-122"/>
                          <a:cs typeface="Noto Sans JP" pitchFamily="34" charset="-120"/>
                        </a:rPr>
                        <a:t>RAGはEmbedding品質が上限を決めるため、まずここを堅くする</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933603">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multilingual-e5</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Intfloat</a:t>
                      </a:r>
                      <a:pPr indent="0" marL="0">
                        <a:buNone/>
                      </a:pPr>
                      <a:r>
                        <a:rPr lang="en-US" sz="750" dirty="0">
                          <a:solidFill>
                            <a:srgbClr val="86868B"/>
                          </a:solidFill>
                          <a:latin typeface="Noto Sans JP" pitchFamily="34" charset="0"/>
                          <a:ea typeface="Noto Sans JP" pitchFamily="34" charset="-122"/>
                          <a:cs typeface="Noto Sans JP" pitchFamily="34" charset="-120"/>
                        </a:rPr>
                        <a:t>[59-60]</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large</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large-instruct</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large</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多言語検索用途で定番</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実績</a:t>
                      </a:r>
                      <a:pPr indent="0" marL="0">
                        <a:buNone/>
                      </a:pPr>
                      <a:r>
                        <a:rPr lang="en-US" sz="975" dirty="0">
                          <a:solidFill>
                            <a:srgbClr val="1D1D1F"/>
                          </a:solidFill>
                          <a:latin typeface="Noto Sans JP" pitchFamily="34" charset="0"/>
                          <a:ea typeface="Noto Sans JP" pitchFamily="34" charset="-122"/>
                          <a:cs typeface="Noto Sans JP" pitchFamily="34" charset="-120"/>
                        </a:rPr>
                        <a:t>技術報告が示され、使用例が明確</a:t>
                      </a:r>
                      <a:pPr indent="0" marL="0">
                        <a:buNone/>
                      </a:pPr>
                      <a:r>
                        <a:rPr lang="en-US" sz="750" dirty="0">
                          <a:solidFill>
                            <a:srgbClr val="86868B"/>
                          </a:solidFill>
                          <a:latin typeface="Noto Sans JP" pitchFamily="34" charset="0"/>
                          <a:ea typeface="Noto Sans JP" pitchFamily="34" charset="-122"/>
                          <a:cs typeface="Noto Sans JP" pitchFamily="34" charset="-120"/>
                        </a:rPr>
                        <a:t>[60]</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transformers / ONNX</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候補</a:t>
                      </a:r>
                      <a:pPr indent="0" marL="0">
                        <a:buNone/>
                      </a:pPr>
                      <a:r>
                        <a:rPr lang="en-US" sz="975" dirty="0">
                          <a:solidFill>
                            <a:srgbClr val="1D1D1F"/>
                          </a:solidFill>
                          <a:latin typeface="Noto Sans JP" pitchFamily="34" charset="0"/>
                          <a:ea typeface="Noto Sans JP" pitchFamily="34" charset="-122"/>
                          <a:cs typeface="Noto Sans JP" pitchFamily="34" charset="-120"/>
                        </a:rPr>
                        <a:t>日本語含む多言語を要するなら有力候補</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933603">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bge-reranker</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BAAI</a:t>
                      </a:r>
                      <a:pPr indent="0" marL="0">
                        <a:buNone/>
                      </a:pPr>
                      <a:r>
                        <a:rPr lang="en-US" sz="750" dirty="0">
                          <a:solidFill>
                            <a:srgbClr val="86868B"/>
                          </a:solidFill>
                          <a:latin typeface="Noto Sans JP" pitchFamily="34" charset="0"/>
                          <a:ea typeface="Noto Sans JP" pitchFamily="34" charset="-122"/>
                          <a:cs typeface="Noto Sans JP" pitchFamily="34" charset="-120"/>
                        </a:rPr>
                        <a:t>[61-62]</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278M</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560M等</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large/v2等</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RAGの“再ランキング”で精度向上</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機能</a:t>
                      </a:r>
                      <a:pPr indent="0" marL="0">
                        <a:buNone/>
                      </a:pPr>
                      <a:r>
                        <a:rPr lang="en-US" sz="975" dirty="0">
                          <a:solidFill>
                            <a:srgbClr val="1D1D1F"/>
                          </a:solidFill>
                          <a:latin typeface="Noto Sans JP" pitchFamily="34" charset="0"/>
                          <a:ea typeface="Noto Sans JP" pitchFamily="34" charset="-122"/>
                          <a:cs typeface="Noto Sans JP" pitchFamily="34" charset="-120"/>
                        </a:rPr>
                        <a:t>「クエリ＋文書を入力しスコアを直接出す」とモデルカードで説明</a:t>
                      </a:r>
                      <a:pPr indent="0" marL="0">
                        <a:buNone/>
                      </a:pPr>
                      <a:r>
                        <a:rPr lang="en-US" sz="750" dirty="0">
                          <a:solidFill>
                            <a:srgbClr val="86868B"/>
                          </a:solidFill>
                          <a:latin typeface="Noto Sans JP" pitchFamily="34" charset="0"/>
                          <a:ea typeface="Noto Sans JP" pitchFamily="34" charset="-122"/>
                          <a:cs typeface="Noto Sans JP" pitchFamily="34" charset="-120"/>
                        </a:rPr>
                        <a:t>[62]</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CPU/GPU</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（遅延要件次第）</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rerankerはレイテンシを増やすため、p95要件で採否を判断</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r>
            </a:tbl>
          </a:graphicData>
        </a:graphic>
      </p:graphicFrame>
      <p:sp>
        <p:nvSpPr>
          <p:cNvPr id="11" name="Shape 7"/>
          <p:cNvSpPr/>
          <p:nvPr/>
        </p:nvSpPr>
        <p:spPr>
          <a:xfrm>
            <a:off x="457200" y="5690311"/>
            <a:ext cx="11277295" cy="552298"/>
          </a:xfrm>
          <a:prstGeom prst="roundRect">
            <a:avLst>
              <a:gd name="adj" fmla="val 11418"/>
            </a:avLst>
          </a:prstGeom>
          <a:solidFill>
            <a:srgbClr val="FFF8E1"/>
          </a:solidFill>
          <a:ln/>
        </p:spPr>
      </p:sp>
      <p:sp>
        <p:nvSpPr>
          <p:cNvPr id="12" name="Shape 8"/>
          <p:cNvSpPr/>
          <p:nvPr/>
        </p:nvSpPr>
        <p:spPr>
          <a:xfrm>
            <a:off x="457200" y="5690311"/>
            <a:ext cx="38405" cy="552298"/>
          </a:xfrm>
          <a:prstGeom prst="roundRect">
            <a:avLst>
              <a:gd name="adj" fmla="val 164203"/>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0" b="0"/>
          <a:stretch/>
        </p:blipFill>
        <p:spPr>
          <a:xfrm>
            <a:off x="647395" y="5823814"/>
            <a:ext cx="152705" cy="152705"/>
          </a:xfrm>
          <a:prstGeom prst="rect">
            <a:avLst/>
          </a:prstGeom>
        </p:spPr>
      </p:pic>
      <p:sp>
        <p:nvSpPr>
          <p:cNvPr id="14" name="Text 9"/>
          <p:cNvSpPr txBox="1"/>
          <p:nvPr/>
        </p:nvSpPr>
        <p:spPr>
          <a:xfrm>
            <a:off x="914400" y="5804611"/>
            <a:ext cx="10744200" cy="324612"/>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採用判断の要点：</a:t>
            </a:r>
            <a:pPr algn="l" indent="0" marL="0">
              <a:buNone/>
            </a:pPr>
            <a:r>
              <a:rPr lang="en-US" sz="900" dirty="0">
                <a:solidFill>
                  <a:srgbClr val="5D4037"/>
                </a:solidFill>
                <a:latin typeface="Noto Sans JP" pitchFamily="34" charset="0"/>
                <a:ea typeface="Noto Sans JP" pitchFamily="34" charset="-122"/>
                <a:cs typeface="Noto Sans JP" pitchFamily="34" charset="-120"/>
              </a:rPr>
              <a:t>RAGの失敗の多くは「検索外れ」「上位が弱い」「文脈過多」です。EmbeddingでRecallを確保し、rerankerでPrecisionを上げる二段構えが実務的推奨です。ローカル運用では、Embeddingの前計算（夜間バッチ）により実時間の負荷をLLM応答に集中させる設計が有効です。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31 | ローカルAI 技術調査レポート 2026</a:t>
            </a:r>
            <a:endParaRPr lang="en-US" sz="900" dirty="0"/>
          </a:p>
        </p:txBody>
      </p:sp>
      <p:sp>
        <p:nvSpPr>
          <p:cNvPr id="18" name="Text 13"/>
          <p:cNvSpPr txBox="1"/>
          <p:nvPr/>
        </p:nvSpPr>
        <p:spPr>
          <a:xfrm>
            <a:off x="9357055" y="6586423"/>
            <a:ext cx="283372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[58-62]</a:t>
            </a:r>
            <a:endParaRPr lang="en-US" sz="9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F5F5F7"/>
          </a:solidFill>
          <a:ln/>
        </p:spPr>
      </p:sp>
      <p:sp>
        <p:nvSpPr>
          <p:cNvPr id="5" name="Shape 3"/>
          <p:cNvSpPr/>
          <p:nvPr/>
        </p:nvSpPr>
        <p:spPr>
          <a:xfrm>
            <a:off x="0" y="75255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43230"/>
            <a:ext cx="267005" cy="267005"/>
          </a:xfrm>
          <a:prstGeom prst="rect">
            <a:avLst/>
          </a:prstGeom>
        </p:spPr>
      </p:pic>
      <p:sp>
        <p:nvSpPr>
          <p:cNvPr id="7" name="Text 4"/>
          <p:cNvSpPr txBox="1"/>
          <p:nvPr/>
        </p:nvSpPr>
        <p:spPr>
          <a:xfrm>
            <a:off x="875995" y="176479"/>
            <a:ext cx="5340096"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採用判断基準（Embedding / Reranker）</a:t>
            </a:r>
            <a:endParaRPr lang="en-US" sz="2100" dirty="0"/>
          </a:p>
        </p:txBody>
      </p:sp>
      <p:sp>
        <p:nvSpPr>
          <p:cNvPr id="8" name="Text 5"/>
          <p:cNvSpPr txBox="1"/>
          <p:nvPr/>
        </p:nvSpPr>
        <p:spPr>
          <a:xfrm>
            <a:off x="8686800" y="261518"/>
            <a:ext cx="3248863"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検索精度と運用安定化のための二段構え設計</a:t>
            </a:r>
            <a:endParaRPr lang="en-US" sz="1200" dirty="0"/>
          </a:p>
        </p:txBody>
      </p:sp>
      <p:sp>
        <p:nvSpPr>
          <p:cNvPr id="9" name="Shape 6"/>
          <p:cNvSpPr/>
          <p:nvPr/>
        </p:nvSpPr>
        <p:spPr>
          <a:xfrm>
            <a:off x="0" y="761695"/>
            <a:ext cx="12191695" cy="5715000"/>
          </a:xfrm>
          <a:prstGeom prst="rect">
            <a:avLst/>
          </a:prstGeom>
          <a:solidFill>
            <a:srgbClr val="FBFBFD"/>
          </a:solidFill>
          <a:ln w="12700">
            <a:solidFill>
              <a:srgbClr val="FFFFFF">
                <a:alpha val="0"/>
              </a:srgbClr>
            </a:solidFill>
            <a:prstDash val="solid"/>
          </a:ln>
        </p:spPr>
      </p:sp>
      <p:pic>
        <p:nvPicPr>
          <p:cNvPr id="10" name="Image 1" descr="preencoded.png">    </p:cNvPr>
          <p:cNvPicPr>
            <a:picLocks noChangeAspect="1"/>
          </p:cNvPicPr>
          <p:nvPr/>
        </p:nvPicPr>
        <p:blipFill>
          <a:blip r:embed="rId2"/>
          <a:srcRect l="0" r="0" t="-1" b="-1"/>
          <a:stretch/>
        </p:blipFill>
        <p:spPr>
          <a:xfrm>
            <a:off x="457200" y="990295"/>
            <a:ext cx="11277295" cy="571500"/>
          </a:xfrm>
          <a:prstGeom prst="rect">
            <a:avLst/>
          </a:prstGeom>
        </p:spPr>
      </p:pic>
      <p:sp>
        <p:nvSpPr>
          <p:cNvPr id="11" name="Text 7"/>
          <p:cNvSpPr txBox="1"/>
          <p:nvPr/>
        </p:nvSpPr>
        <p:spPr>
          <a:xfrm>
            <a:off x="743407" y="1143000"/>
            <a:ext cx="10877702" cy="267005"/>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結論：Embeddingで網羅性(Recall)を確保し、Rerankerで精度(Precision)を上げる「二段構え」が実務的な最適解です。</a:t>
            </a:r>
            <a:endParaRPr lang="en-US" sz="1500" dirty="0"/>
          </a:p>
        </p:txBody>
      </p:sp>
      <p:sp>
        <p:nvSpPr>
          <p:cNvPr id="12" name="Shape 8"/>
          <p:cNvSpPr/>
          <p:nvPr/>
        </p:nvSpPr>
        <p:spPr>
          <a:xfrm>
            <a:off x="457200" y="1828800"/>
            <a:ext cx="11277295" cy="1762049"/>
          </a:xfrm>
          <a:prstGeom prst="roundRect">
            <a:avLst>
              <a:gd name="adj" fmla="val 3366"/>
            </a:avLst>
          </a:prstGeom>
          <a:solidFill>
            <a:srgbClr val="FFFFFF"/>
          </a:solidFill>
          <a:ln w="12700">
            <a:solidFill>
              <a:srgbClr val="E5E5E5"/>
            </a:solidFill>
            <a:prstDash val="solid"/>
          </a:ln>
        </p:spPr>
      </p:sp>
      <p:pic>
        <p:nvPicPr>
          <p:cNvPr id="13" name="Image 2" descr="preencoded.png">    </p:cNvPr>
          <p:cNvPicPr>
            <a:picLocks noChangeAspect="1"/>
          </p:cNvPicPr>
          <p:nvPr/>
        </p:nvPicPr>
        <p:blipFill>
          <a:blip r:embed="rId3"/>
          <a:srcRect l="-1923" r="-1923" t="0" b="0"/>
          <a:stretch/>
        </p:blipFill>
        <p:spPr>
          <a:xfrm>
            <a:off x="4200754" y="2446934"/>
            <a:ext cx="123444" cy="190195"/>
          </a:xfrm>
          <a:prstGeom prst="rect">
            <a:avLst/>
          </a:prstGeom>
        </p:spPr>
      </p:pic>
      <p:pic>
        <p:nvPicPr>
          <p:cNvPr id="14" name="Image 3" descr="preencoded.png">    </p:cNvPr>
          <p:cNvPicPr>
            <a:picLocks noChangeAspect="1"/>
          </p:cNvPicPr>
          <p:nvPr/>
        </p:nvPicPr>
        <p:blipFill>
          <a:blip r:embed="rId4"/>
          <a:srcRect l="-1923" r="-1923" t="0" b="0"/>
          <a:stretch/>
        </p:blipFill>
        <p:spPr>
          <a:xfrm>
            <a:off x="7867498" y="2446934"/>
            <a:ext cx="123444" cy="190195"/>
          </a:xfrm>
          <a:prstGeom prst="rect">
            <a:avLst/>
          </a:prstGeom>
        </p:spPr>
      </p:pic>
      <p:sp>
        <p:nvSpPr>
          <p:cNvPr id="15" name="Shape 9"/>
          <p:cNvSpPr/>
          <p:nvPr/>
        </p:nvSpPr>
        <p:spPr>
          <a:xfrm>
            <a:off x="457200" y="3893515"/>
            <a:ext cx="3638398" cy="2505456"/>
          </a:xfrm>
          <a:prstGeom prst="roundRect">
            <a:avLst>
              <a:gd name="adj" fmla="val 1665"/>
            </a:avLst>
          </a:prstGeom>
          <a:solidFill>
            <a:srgbClr val="FFFFFF"/>
          </a:solidFill>
          <a:ln w="12700">
            <a:solidFill>
              <a:srgbClr val="E5E5E5"/>
            </a:solidFill>
            <a:prstDash val="solid"/>
          </a:ln>
        </p:spPr>
      </p:sp>
      <p:sp>
        <p:nvSpPr>
          <p:cNvPr id="16" name="Shape 10"/>
          <p:cNvSpPr/>
          <p:nvPr/>
        </p:nvSpPr>
        <p:spPr>
          <a:xfrm>
            <a:off x="657454" y="4475074"/>
            <a:ext cx="3238805" cy="9144"/>
          </a:xfrm>
          <a:prstGeom prst="rect">
            <a:avLst/>
          </a:prstGeom>
          <a:solidFill>
            <a:srgbClr val="F0F0F0"/>
          </a:solidFill>
          <a:ln w="12700">
            <a:solidFill>
              <a:srgbClr val="F0F0F0">
                <a:alpha val="0"/>
              </a:srgbClr>
            </a:solidFill>
            <a:prstDash val="solid"/>
          </a:ln>
        </p:spPr>
      </p:sp>
      <p:sp>
        <p:nvSpPr>
          <p:cNvPr id="17" name="Shape 11"/>
          <p:cNvSpPr/>
          <p:nvPr/>
        </p:nvSpPr>
        <p:spPr>
          <a:xfrm>
            <a:off x="657454" y="4093769"/>
            <a:ext cx="304495" cy="304495"/>
          </a:xfrm>
          <a:prstGeom prst="roundRect">
            <a:avLst>
              <a:gd name="adj" fmla="val 75075"/>
            </a:avLst>
          </a:prstGeom>
          <a:solidFill>
            <a:srgbClr val="007AFF"/>
          </a:solidFill>
          <a:ln w="12700">
            <a:solidFill>
              <a:srgbClr val="FFFFFF">
                <a:alpha val="0"/>
              </a:srgbClr>
            </a:solidFill>
            <a:prstDash val="solid"/>
          </a:ln>
        </p:spPr>
      </p:sp>
      <p:pic>
        <p:nvPicPr>
          <p:cNvPr id="18" name="Image 4" descr="preencoded.png">    </p:cNvPr>
          <p:cNvPicPr>
            <a:picLocks noChangeAspect="1"/>
          </p:cNvPicPr>
          <p:nvPr/>
        </p:nvPicPr>
        <p:blipFill>
          <a:blip r:embed="rId5"/>
          <a:srcRect l="0" r="0" t="0" b="0"/>
          <a:stretch/>
        </p:blipFill>
        <p:spPr>
          <a:xfrm>
            <a:off x="743407" y="4179722"/>
            <a:ext cx="133502" cy="133502"/>
          </a:xfrm>
          <a:prstGeom prst="rect">
            <a:avLst/>
          </a:prstGeom>
        </p:spPr>
      </p:pic>
      <p:sp>
        <p:nvSpPr>
          <p:cNvPr id="19" name="Text 12"/>
          <p:cNvSpPr txBox="1"/>
          <p:nvPr/>
        </p:nvSpPr>
        <p:spPr>
          <a:xfrm>
            <a:off x="1057046" y="4132174"/>
            <a:ext cx="1000354"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運用の安定化</a:t>
            </a:r>
            <a:endParaRPr lang="en-US" sz="1200" dirty="0"/>
          </a:p>
        </p:txBody>
      </p:sp>
      <p:pic>
        <p:nvPicPr>
          <p:cNvPr id="20" name="Image 5" descr="preencoded.png">    </p:cNvPr>
          <p:cNvPicPr>
            <a:picLocks noChangeAspect="1"/>
          </p:cNvPicPr>
          <p:nvPr/>
        </p:nvPicPr>
        <p:blipFill>
          <a:blip r:embed="rId6"/>
          <a:srcRect l="0" r="0" t="0" b="0"/>
          <a:stretch/>
        </p:blipFill>
        <p:spPr>
          <a:xfrm>
            <a:off x="657454" y="4657954"/>
            <a:ext cx="95098" cy="95098"/>
          </a:xfrm>
          <a:prstGeom prst="rect">
            <a:avLst/>
          </a:prstGeom>
        </p:spPr>
      </p:pic>
      <p:sp>
        <p:nvSpPr>
          <p:cNvPr id="21" name="Text 13"/>
          <p:cNvSpPr txBox="1"/>
          <p:nvPr/>
        </p:nvSpPr>
        <p:spPr>
          <a:xfrm>
            <a:off x="752551" y="4784141"/>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前計算（夜間バッチ）</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検索対象文書のEmbedding化やOCR処理は夜間にバッチ実行し、日中の計算資源をLLMの応答生成に集中させる。 </a:t>
            </a:r>
            <a:endParaRPr lang="en-US" sz="900" dirty="0"/>
          </a:p>
        </p:txBody>
      </p:sp>
      <p:pic>
        <p:nvPicPr>
          <p:cNvPr id="22" name="Image 6" descr="preencoded.png">    </p:cNvPr>
          <p:cNvPicPr>
            <a:picLocks noChangeAspect="1"/>
          </p:cNvPicPr>
          <p:nvPr/>
        </p:nvPicPr>
        <p:blipFill>
          <a:blip r:embed="rId7"/>
          <a:srcRect l="0" r="0" t="0" b="0"/>
          <a:stretch/>
        </p:blipFill>
        <p:spPr>
          <a:xfrm>
            <a:off x="657454" y="5515661"/>
            <a:ext cx="95098" cy="95098"/>
          </a:xfrm>
          <a:prstGeom prst="rect">
            <a:avLst/>
          </a:prstGeom>
        </p:spPr>
      </p:pic>
      <p:sp>
        <p:nvSpPr>
          <p:cNvPr id="23" name="Text 14"/>
          <p:cNvSpPr txBox="1"/>
          <p:nvPr/>
        </p:nvSpPr>
        <p:spPr>
          <a:xfrm>
            <a:off x="752551" y="564184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インデックス更新</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頻繁な更新が必要ない場合は、静的インデックスとして管理し、運用負荷を下げる。 </a:t>
            </a:r>
            <a:endParaRPr lang="en-US" sz="900" dirty="0"/>
          </a:p>
        </p:txBody>
      </p:sp>
      <p:sp>
        <p:nvSpPr>
          <p:cNvPr id="24" name="Shape 15"/>
          <p:cNvSpPr/>
          <p:nvPr/>
        </p:nvSpPr>
        <p:spPr>
          <a:xfrm>
            <a:off x="4280306" y="3893515"/>
            <a:ext cx="3638398" cy="2505456"/>
          </a:xfrm>
          <a:prstGeom prst="roundRect">
            <a:avLst>
              <a:gd name="adj" fmla="val 1665"/>
            </a:avLst>
          </a:prstGeom>
          <a:solidFill>
            <a:srgbClr val="FFFFFF"/>
          </a:solidFill>
          <a:ln w="12700">
            <a:solidFill>
              <a:srgbClr val="E5E5E5"/>
            </a:solidFill>
            <a:prstDash val="solid"/>
          </a:ln>
        </p:spPr>
      </p:sp>
      <p:sp>
        <p:nvSpPr>
          <p:cNvPr id="25" name="Shape 16"/>
          <p:cNvSpPr/>
          <p:nvPr/>
        </p:nvSpPr>
        <p:spPr>
          <a:xfrm>
            <a:off x="4479646" y="4475074"/>
            <a:ext cx="3238805" cy="9144"/>
          </a:xfrm>
          <a:prstGeom prst="rect">
            <a:avLst/>
          </a:prstGeom>
          <a:solidFill>
            <a:srgbClr val="F0F0F0"/>
          </a:solidFill>
          <a:ln w="12700">
            <a:solidFill>
              <a:srgbClr val="F0F0F0">
                <a:alpha val="0"/>
              </a:srgbClr>
            </a:solidFill>
            <a:prstDash val="solid"/>
          </a:ln>
        </p:spPr>
      </p:sp>
      <p:sp>
        <p:nvSpPr>
          <p:cNvPr id="26" name="Shape 17"/>
          <p:cNvSpPr/>
          <p:nvPr/>
        </p:nvSpPr>
        <p:spPr>
          <a:xfrm>
            <a:off x="4479646" y="4093769"/>
            <a:ext cx="304495" cy="304495"/>
          </a:xfrm>
          <a:prstGeom prst="roundRect">
            <a:avLst>
              <a:gd name="adj" fmla="val 75075"/>
            </a:avLst>
          </a:prstGeom>
          <a:solidFill>
            <a:srgbClr val="FF3B30"/>
          </a:solidFill>
          <a:ln w="12700">
            <a:solidFill>
              <a:srgbClr val="FFFFFF">
                <a:alpha val="0"/>
              </a:srgbClr>
            </a:solidFill>
            <a:prstDash val="solid"/>
          </a:ln>
        </p:spPr>
      </p:sp>
      <p:pic>
        <p:nvPicPr>
          <p:cNvPr id="27" name="Image 7" descr="preencoded.png">    </p:cNvPr>
          <p:cNvPicPr>
            <a:picLocks noChangeAspect="1"/>
          </p:cNvPicPr>
          <p:nvPr/>
        </p:nvPicPr>
        <p:blipFill>
          <a:blip r:embed="rId8"/>
          <a:srcRect l="0" r="0" t="0" b="0"/>
          <a:stretch/>
        </p:blipFill>
        <p:spPr>
          <a:xfrm>
            <a:off x="4565599" y="4179722"/>
            <a:ext cx="133502" cy="133502"/>
          </a:xfrm>
          <a:prstGeom prst="rect">
            <a:avLst/>
          </a:prstGeom>
        </p:spPr>
      </p:pic>
      <p:sp>
        <p:nvSpPr>
          <p:cNvPr id="28" name="Text 18"/>
          <p:cNvSpPr txBox="1"/>
          <p:nvPr/>
        </p:nvSpPr>
        <p:spPr>
          <a:xfrm>
            <a:off x="4880153" y="4132174"/>
            <a:ext cx="1645920"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失敗パターンと回避策</a:t>
            </a:r>
            <a:endParaRPr lang="en-US" sz="1200" dirty="0"/>
          </a:p>
        </p:txBody>
      </p:sp>
      <p:pic>
        <p:nvPicPr>
          <p:cNvPr id="29" name="Image 8" descr="preencoded.png">    </p:cNvPr>
          <p:cNvPicPr>
            <a:picLocks noChangeAspect="1"/>
          </p:cNvPicPr>
          <p:nvPr/>
        </p:nvPicPr>
        <p:blipFill>
          <a:blip r:embed="rId9"/>
          <a:srcRect l="0" r="0" t="0" b="0"/>
          <a:stretch/>
        </p:blipFill>
        <p:spPr>
          <a:xfrm>
            <a:off x="4479646" y="4657954"/>
            <a:ext cx="95098" cy="95098"/>
          </a:xfrm>
          <a:prstGeom prst="rect">
            <a:avLst/>
          </a:prstGeom>
        </p:spPr>
      </p:pic>
      <p:sp>
        <p:nvSpPr>
          <p:cNvPr id="30" name="Text 19"/>
          <p:cNvSpPr txBox="1"/>
          <p:nvPr/>
        </p:nvSpPr>
        <p:spPr>
          <a:xfrm>
            <a:off x="4574743" y="4784141"/>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検索が外れる（Recall不足）</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回避策：文書の前処理（チャンク分割）を見直す、またはHybrid検索（キーワード検索併用）を導入する。 </a:t>
            </a:r>
            <a:endParaRPr lang="en-US" sz="900" dirty="0"/>
          </a:p>
        </p:txBody>
      </p:sp>
      <p:pic>
        <p:nvPicPr>
          <p:cNvPr id="31" name="Image 9" descr="preencoded.png">    </p:cNvPr>
          <p:cNvPicPr>
            <a:picLocks noChangeAspect="1"/>
          </p:cNvPicPr>
          <p:nvPr/>
        </p:nvPicPr>
        <p:blipFill>
          <a:blip r:embed="rId10"/>
          <a:srcRect l="0" r="0" t="0" b="0"/>
          <a:stretch/>
        </p:blipFill>
        <p:spPr>
          <a:xfrm>
            <a:off x="4479646" y="5515661"/>
            <a:ext cx="95098" cy="95098"/>
          </a:xfrm>
          <a:prstGeom prst="rect">
            <a:avLst/>
          </a:prstGeom>
        </p:spPr>
      </p:pic>
      <p:sp>
        <p:nvSpPr>
          <p:cNvPr id="32" name="Text 20"/>
          <p:cNvSpPr txBox="1"/>
          <p:nvPr/>
        </p:nvSpPr>
        <p:spPr>
          <a:xfrm>
            <a:off x="4574743" y="564184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上位文書の関連度が弱い</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回避策：Rerankerを導入して上位の並び順を補正し、LLMに渡すノイズを減らす。 </a:t>
            </a:r>
            <a:endParaRPr lang="en-US" sz="900" dirty="0"/>
          </a:p>
        </p:txBody>
      </p:sp>
      <p:sp>
        <p:nvSpPr>
          <p:cNvPr id="33" name="Shape 21"/>
          <p:cNvSpPr/>
          <p:nvPr/>
        </p:nvSpPr>
        <p:spPr>
          <a:xfrm>
            <a:off x="8102498" y="3893515"/>
            <a:ext cx="3638398" cy="2505456"/>
          </a:xfrm>
          <a:prstGeom prst="roundRect">
            <a:avLst>
              <a:gd name="adj" fmla="val 1665"/>
            </a:avLst>
          </a:prstGeom>
          <a:solidFill>
            <a:srgbClr val="FFFFFF"/>
          </a:solidFill>
          <a:ln w="12700">
            <a:solidFill>
              <a:srgbClr val="E5E5E5"/>
            </a:solidFill>
            <a:prstDash val="solid"/>
          </a:ln>
        </p:spPr>
      </p:sp>
      <p:sp>
        <p:nvSpPr>
          <p:cNvPr id="34" name="Shape 22"/>
          <p:cNvSpPr/>
          <p:nvPr/>
        </p:nvSpPr>
        <p:spPr>
          <a:xfrm>
            <a:off x="8302752" y="4475074"/>
            <a:ext cx="3238805" cy="9144"/>
          </a:xfrm>
          <a:prstGeom prst="rect">
            <a:avLst/>
          </a:prstGeom>
          <a:solidFill>
            <a:srgbClr val="F0F0F0"/>
          </a:solidFill>
          <a:ln w="12700">
            <a:solidFill>
              <a:srgbClr val="F0F0F0">
                <a:alpha val="0"/>
              </a:srgbClr>
            </a:solidFill>
            <a:prstDash val="solid"/>
          </a:ln>
        </p:spPr>
      </p:sp>
      <p:sp>
        <p:nvSpPr>
          <p:cNvPr id="35" name="Shape 23"/>
          <p:cNvSpPr/>
          <p:nvPr/>
        </p:nvSpPr>
        <p:spPr>
          <a:xfrm>
            <a:off x="8302752" y="4093769"/>
            <a:ext cx="304495" cy="304495"/>
          </a:xfrm>
          <a:prstGeom prst="roundRect">
            <a:avLst>
              <a:gd name="adj" fmla="val 75075"/>
            </a:avLst>
          </a:prstGeom>
          <a:solidFill>
            <a:srgbClr val="34C759"/>
          </a:solidFill>
          <a:ln w="12700">
            <a:solidFill>
              <a:srgbClr val="FFFFFF">
                <a:alpha val="0"/>
              </a:srgbClr>
            </a:solidFill>
            <a:prstDash val="solid"/>
          </a:ln>
        </p:spPr>
      </p:sp>
      <p:pic>
        <p:nvPicPr>
          <p:cNvPr id="36" name="Image 10" descr="preencoded.png">    </p:cNvPr>
          <p:cNvPicPr>
            <a:picLocks noChangeAspect="1"/>
          </p:cNvPicPr>
          <p:nvPr/>
        </p:nvPicPr>
        <p:blipFill>
          <a:blip r:embed="rId11"/>
          <a:srcRect l="0" r="0" t="0" b="0"/>
          <a:stretch/>
        </p:blipFill>
        <p:spPr>
          <a:xfrm>
            <a:off x="8388706" y="4179722"/>
            <a:ext cx="133502" cy="133502"/>
          </a:xfrm>
          <a:prstGeom prst="rect">
            <a:avLst/>
          </a:prstGeom>
        </p:spPr>
      </p:pic>
      <p:sp>
        <p:nvSpPr>
          <p:cNvPr id="37" name="Text 24"/>
          <p:cNvSpPr txBox="1"/>
          <p:nvPr/>
        </p:nvSpPr>
        <p:spPr>
          <a:xfrm>
            <a:off x="8702345" y="4132174"/>
            <a:ext cx="848563"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文脈長対策</a:t>
            </a:r>
            <a:endParaRPr lang="en-US" sz="1200" dirty="0"/>
          </a:p>
        </p:txBody>
      </p:sp>
      <p:pic>
        <p:nvPicPr>
          <p:cNvPr id="38" name="Image 11" descr="preencoded.png">    </p:cNvPr>
          <p:cNvPicPr>
            <a:picLocks noChangeAspect="1"/>
          </p:cNvPicPr>
          <p:nvPr/>
        </p:nvPicPr>
        <p:blipFill>
          <a:blip r:embed="rId12"/>
          <a:srcRect l="0" r="0" t="0" b="0"/>
          <a:stretch/>
        </p:blipFill>
        <p:spPr>
          <a:xfrm>
            <a:off x="8302752" y="4657954"/>
            <a:ext cx="95098" cy="95098"/>
          </a:xfrm>
          <a:prstGeom prst="rect">
            <a:avLst/>
          </a:prstGeom>
        </p:spPr>
      </p:pic>
      <p:sp>
        <p:nvSpPr>
          <p:cNvPr id="39" name="Text 25"/>
          <p:cNvSpPr txBox="1"/>
          <p:nvPr/>
        </p:nvSpPr>
        <p:spPr>
          <a:xfrm>
            <a:off x="8397850" y="4784141"/>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文脈が長すぎる失敗</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検索結果を詰め込みすぎるとLLMの「Lost in the Middle」現象やメモリ枯渇を招く。 </a:t>
            </a:r>
            <a:endParaRPr lang="en-US" sz="900" dirty="0"/>
          </a:p>
        </p:txBody>
      </p:sp>
      <p:pic>
        <p:nvPicPr>
          <p:cNvPr id="40" name="Image 12" descr="preencoded.png">    </p:cNvPr>
          <p:cNvPicPr>
            <a:picLocks noChangeAspect="1"/>
          </p:cNvPicPr>
          <p:nvPr/>
        </p:nvPicPr>
        <p:blipFill>
          <a:blip r:embed="rId13"/>
          <a:srcRect l="0" r="0" t="0" b="0"/>
          <a:stretch/>
        </p:blipFill>
        <p:spPr>
          <a:xfrm>
            <a:off x="8302752" y="5515661"/>
            <a:ext cx="95098" cy="95098"/>
          </a:xfrm>
          <a:prstGeom prst="rect">
            <a:avLst/>
          </a:prstGeom>
        </p:spPr>
      </p:pic>
      <p:sp>
        <p:nvSpPr>
          <p:cNvPr id="41" name="Text 26"/>
          <p:cNvSpPr txBox="1"/>
          <p:nvPr/>
        </p:nvSpPr>
        <p:spPr>
          <a:xfrm>
            <a:off x="8397850" y="564184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Rerankerでの絞り込み</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Rerankerでスコアの低い文書を大胆にカットし、LLMには「確度の高い少数精鋭」のコンテキストを渡す。 </a:t>
            </a:r>
            <a:endParaRPr lang="en-US" sz="900" dirty="0"/>
          </a:p>
        </p:txBody>
      </p:sp>
      <p:pic>
        <p:nvPicPr>
          <p:cNvPr id="42" name="Image 13" descr="preencoded.png">    </p:cNvPr>
          <p:cNvPicPr>
            <a:picLocks noChangeAspect="1"/>
          </p:cNvPicPr>
          <p:nvPr/>
        </p:nvPicPr>
        <p:blipFill>
          <a:blip r:embed="rId14"/>
          <a:stretch>
            <a:fillRect/>
          </a:stretch>
        </p:blipFill>
        <p:spPr>
          <a:xfrm>
            <a:off x="0" y="6476695"/>
            <a:ext cx="12191695" cy="381305"/>
          </a:xfrm>
          <a:prstGeom prst="rect">
            <a:avLst/>
          </a:prstGeom>
        </p:spPr>
      </p:pic>
      <p:sp>
        <p:nvSpPr>
          <p:cNvPr id="43" name="Text 27"/>
          <p:cNvSpPr/>
          <p:nvPr/>
        </p:nvSpPr>
        <p:spPr>
          <a:xfrm>
            <a:off x="0" y="6476695"/>
            <a:ext cx="12192610" cy="381305"/>
          </a:xfrm>
          <a:prstGeom prst="rect">
            <a:avLst/>
          </a:prstGeom>
          <a:solidFill>
            <a:srgbClr val="FFFFFF">
              <a:alpha val="0"/>
            </a:srgbClr>
          </a:solidFill>
          <a:ln w="12700">
            <a:solidFill>
              <a:srgbClr val="E5E5E5"/>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32 | ローカルAI 技術調査レポート</a:t>
            </a:r>
            <a:endParaRPr lang="en-US" sz="900" dirty="0"/>
          </a:p>
        </p:txBody>
      </p:sp>
      <p:pic>
        <p:nvPicPr>
          <p:cNvPr id="44" name="Image 14" descr="preencoded.png">    </p:cNvPr>
          <p:cNvPicPr>
            <a:picLocks noChangeAspect="1"/>
          </p:cNvPicPr>
          <p:nvPr/>
        </p:nvPicPr>
        <p:blipFill>
          <a:blip r:embed="rId15"/>
          <a:stretch>
            <a:fillRect/>
          </a:stretch>
        </p:blipFill>
        <p:spPr>
          <a:xfrm>
            <a:off x="2162556" y="2029054"/>
            <a:ext cx="533095" cy="533095"/>
          </a:xfrm>
          <a:prstGeom prst="rect">
            <a:avLst/>
          </a:prstGeom>
        </p:spPr>
      </p:pic>
      <p:sp>
        <p:nvSpPr>
          <p:cNvPr id="45" name="Text 28"/>
          <p:cNvSpPr/>
          <p:nvPr/>
        </p:nvSpPr>
        <p:spPr>
          <a:xfrm>
            <a:off x="2162556" y="2029054"/>
            <a:ext cx="534010" cy="5340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800" b="1" dirty="0">
                <a:solidFill>
                  <a:srgbClr val="FFFFFF"/>
                </a:solidFill>
                <a:latin typeface="Noto Sans JP" pitchFamily="34" charset="0"/>
                <a:ea typeface="Noto Sans JP" pitchFamily="34" charset="-122"/>
                <a:cs typeface="Noto Sans JP" pitchFamily="34" charset="-120"/>
              </a:rPr>
              <a:t>1</a:t>
            </a:r>
            <a:endParaRPr lang="en-US" sz="1800" dirty="0"/>
          </a:p>
        </p:txBody>
      </p:sp>
      <p:sp>
        <p:nvSpPr>
          <p:cNvPr id="46" name="Text 29"/>
          <p:cNvSpPr txBox="1"/>
          <p:nvPr/>
        </p:nvSpPr>
        <p:spPr>
          <a:xfrm>
            <a:off x="1961388" y="2638044"/>
            <a:ext cx="943661" cy="228600"/>
          </a:xfrm>
          <a:prstGeom prst="rect">
            <a:avLst/>
          </a:prstGeom>
          <a:noFill/>
          <a:ln/>
        </p:spPr>
        <p:txBody>
          <a:bodyPr wrap="square" lIns="0" tIns="0" rIns="0" bIns="0" rtlCol="0" anchor="ctr"/>
          <a:lstStyle/>
          <a:p>
            <a:pPr algn="ctr" indent="0" marL="0">
              <a:buNone/>
            </a:pPr>
            <a:r>
              <a:rPr lang="en-US" sz="1200" b="1" dirty="0">
                <a:solidFill>
                  <a:srgbClr val="1D1D1F"/>
                </a:solidFill>
                <a:latin typeface="Noto Sans JP" pitchFamily="34" charset="0"/>
                <a:ea typeface="Noto Sans JP" pitchFamily="34" charset="-122"/>
                <a:cs typeface="Noto Sans JP" pitchFamily="34" charset="-120"/>
              </a:rPr>
              <a:t>Embedding</a:t>
            </a:r>
            <a:endParaRPr lang="en-US" sz="1200" dirty="0"/>
          </a:p>
        </p:txBody>
      </p:sp>
      <p:sp>
        <p:nvSpPr>
          <p:cNvPr id="47" name="Text 30"/>
          <p:cNvSpPr txBox="1"/>
          <p:nvPr/>
        </p:nvSpPr>
        <p:spPr>
          <a:xfrm>
            <a:off x="1733702" y="2943454"/>
            <a:ext cx="1390802" cy="448056"/>
          </a:xfrm>
          <a:prstGeom prst="rect">
            <a:avLst/>
          </a:prstGeom>
          <a:noFill/>
          <a:ln/>
        </p:spPr>
        <p:txBody>
          <a:bodyPr wrap="square" lIns="0" tIns="0" rIns="0" bIns="0" rtlCol="0" anchor="t"/>
          <a:lstStyle/>
          <a:p>
            <a:pPr algn="ctr" indent="0" marL="0">
              <a:buNone/>
            </a:pPr>
            <a:r>
              <a:rPr lang="en-US" sz="900" dirty="0">
                <a:solidFill>
                  <a:srgbClr val="6E6E73"/>
                </a:solidFill>
                <a:latin typeface="Noto Sans JP" pitchFamily="34" charset="0"/>
                <a:ea typeface="Noto Sans JP" pitchFamily="34" charset="-122"/>
                <a:cs typeface="Noto Sans JP" pitchFamily="34" charset="-120"/>
              </a:rPr>
              <a:t>広く候補を取得 (Recall重視)</a:t>
            </a:r>
            <a:pPr algn="ctr" indent="0" marL="0">
              <a:buNone/>
            </a:pPr>
            <a:endParaRPr lang="en-US" sz="900" dirty="0"/>
          </a:p>
          <a:p>
            <a:pPr algn="ctr" indent="0" marL="0">
              <a:buNone/>
            </a:pPr>
            <a:r>
              <a:rPr lang="en-US" sz="900" dirty="0">
                <a:solidFill>
                  <a:srgbClr val="6E6E73"/>
                </a:solidFill>
                <a:latin typeface="Noto Sans JP" pitchFamily="34" charset="0"/>
                <a:ea typeface="Noto Sans JP" pitchFamily="34" charset="-122"/>
                <a:cs typeface="Noto Sans JP" pitchFamily="34" charset="-120"/>
              </a:rPr>
              <a:t>BGE-M3 / E5</a:t>
            </a:r>
            <a:endParaRPr lang="en-US" sz="900" dirty="0"/>
          </a:p>
        </p:txBody>
      </p:sp>
      <p:pic>
        <p:nvPicPr>
          <p:cNvPr id="48" name="Image 15" descr="preencoded.png">    </p:cNvPr>
          <p:cNvPicPr>
            <a:picLocks noChangeAspect="1"/>
          </p:cNvPicPr>
          <p:nvPr/>
        </p:nvPicPr>
        <p:blipFill>
          <a:blip r:embed="rId16"/>
          <a:stretch>
            <a:fillRect/>
          </a:stretch>
        </p:blipFill>
        <p:spPr>
          <a:xfrm>
            <a:off x="5829300" y="2029054"/>
            <a:ext cx="533095" cy="533095"/>
          </a:xfrm>
          <a:prstGeom prst="rect">
            <a:avLst/>
          </a:prstGeom>
        </p:spPr>
      </p:pic>
      <p:sp>
        <p:nvSpPr>
          <p:cNvPr id="49" name="Text 31"/>
          <p:cNvSpPr/>
          <p:nvPr/>
        </p:nvSpPr>
        <p:spPr>
          <a:xfrm>
            <a:off x="5829300" y="2029054"/>
            <a:ext cx="534010" cy="5340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800" b="1" dirty="0">
                <a:solidFill>
                  <a:srgbClr val="FFFFFF"/>
                </a:solidFill>
                <a:latin typeface="Noto Sans JP" pitchFamily="34" charset="0"/>
                <a:ea typeface="Noto Sans JP" pitchFamily="34" charset="-122"/>
                <a:cs typeface="Noto Sans JP" pitchFamily="34" charset="-120"/>
              </a:rPr>
              <a:t>2</a:t>
            </a:r>
            <a:endParaRPr lang="en-US" sz="1800" dirty="0"/>
          </a:p>
        </p:txBody>
      </p:sp>
      <p:sp>
        <p:nvSpPr>
          <p:cNvPr id="50" name="Text 32"/>
          <p:cNvSpPr txBox="1"/>
          <p:nvPr/>
        </p:nvSpPr>
        <p:spPr>
          <a:xfrm>
            <a:off x="5706770" y="2638044"/>
            <a:ext cx="783641" cy="228600"/>
          </a:xfrm>
          <a:prstGeom prst="rect">
            <a:avLst/>
          </a:prstGeom>
          <a:noFill/>
          <a:ln/>
        </p:spPr>
        <p:txBody>
          <a:bodyPr wrap="square" lIns="0" tIns="0" rIns="0" bIns="0" rtlCol="0" anchor="ctr"/>
          <a:lstStyle/>
          <a:p>
            <a:pPr algn="ctr" indent="0" marL="0">
              <a:buNone/>
            </a:pPr>
            <a:r>
              <a:rPr lang="en-US" sz="1200" b="1" dirty="0">
                <a:solidFill>
                  <a:srgbClr val="1D1D1F"/>
                </a:solidFill>
                <a:latin typeface="Noto Sans JP" pitchFamily="34" charset="0"/>
                <a:ea typeface="Noto Sans JP" pitchFamily="34" charset="-122"/>
                <a:cs typeface="Noto Sans JP" pitchFamily="34" charset="-120"/>
              </a:rPr>
              <a:t>Reranker</a:t>
            </a:r>
            <a:endParaRPr lang="en-US" sz="1200" dirty="0"/>
          </a:p>
        </p:txBody>
      </p:sp>
      <p:sp>
        <p:nvSpPr>
          <p:cNvPr id="51" name="Text 33"/>
          <p:cNvSpPr txBox="1"/>
          <p:nvPr/>
        </p:nvSpPr>
        <p:spPr>
          <a:xfrm>
            <a:off x="5400446" y="2943454"/>
            <a:ext cx="1390802" cy="448056"/>
          </a:xfrm>
          <a:prstGeom prst="rect">
            <a:avLst/>
          </a:prstGeom>
          <a:noFill/>
          <a:ln/>
        </p:spPr>
        <p:txBody>
          <a:bodyPr wrap="square" lIns="0" tIns="0" rIns="0" bIns="0" rtlCol="0" anchor="t"/>
          <a:lstStyle/>
          <a:p>
            <a:pPr algn="ctr" indent="0" marL="0">
              <a:buNone/>
            </a:pPr>
            <a:r>
              <a:rPr lang="en-US" sz="900" dirty="0">
                <a:solidFill>
                  <a:srgbClr val="6E6E73"/>
                </a:solidFill>
                <a:latin typeface="Noto Sans JP" pitchFamily="34" charset="0"/>
                <a:ea typeface="Noto Sans JP" pitchFamily="34" charset="-122"/>
                <a:cs typeface="Noto Sans JP" pitchFamily="34" charset="-120"/>
              </a:rPr>
              <a:t>上位を厳選 (Precision重視)</a:t>
            </a:r>
            <a:pPr algn="ctr" indent="0" marL="0">
              <a:buNone/>
            </a:pPr>
            <a:endParaRPr lang="en-US" sz="900" dirty="0"/>
          </a:p>
          <a:p>
            <a:pPr algn="ctr" indent="0" marL="0">
              <a:buNone/>
            </a:pPr>
            <a:r>
              <a:rPr lang="en-US" sz="900" dirty="0">
                <a:solidFill>
                  <a:srgbClr val="6E6E73"/>
                </a:solidFill>
                <a:latin typeface="Noto Sans JP" pitchFamily="34" charset="0"/>
                <a:ea typeface="Noto Sans JP" pitchFamily="34" charset="-122"/>
                <a:cs typeface="Noto Sans JP" pitchFamily="34" charset="-120"/>
              </a:rPr>
              <a:t>bge-reranker</a:t>
            </a:r>
            <a:endParaRPr lang="en-US" sz="900" dirty="0"/>
          </a:p>
        </p:txBody>
      </p:sp>
      <p:pic>
        <p:nvPicPr>
          <p:cNvPr id="52" name="Image 16" descr="preencoded.png">    </p:cNvPr>
          <p:cNvPicPr>
            <a:picLocks noChangeAspect="1"/>
          </p:cNvPicPr>
          <p:nvPr/>
        </p:nvPicPr>
        <p:blipFill>
          <a:blip r:embed="rId17"/>
          <a:stretch>
            <a:fillRect/>
          </a:stretch>
        </p:blipFill>
        <p:spPr>
          <a:xfrm>
            <a:off x="9496044" y="2103120"/>
            <a:ext cx="533095" cy="533095"/>
          </a:xfrm>
          <a:prstGeom prst="rect">
            <a:avLst/>
          </a:prstGeom>
        </p:spPr>
      </p:pic>
      <p:sp>
        <p:nvSpPr>
          <p:cNvPr id="53" name="Text 34"/>
          <p:cNvSpPr/>
          <p:nvPr/>
        </p:nvSpPr>
        <p:spPr>
          <a:xfrm>
            <a:off x="9496044" y="2103120"/>
            <a:ext cx="534010" cy="5340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800" b="1" dirty="0">
                <a:solidFill>
                  <a:srgbClr val="FFFFFF"/>
                </a:solidFill>
                <a:latin typeface="Noto Sans JP" pitchFamily="34" charset="0"/>
                <a:ea typeface="Noto Sans JP" pitchFamily="34" charset="-122"/>
                <a:cs typeface="Noto Sans JP" pitchFamily="34" charset="-120"/>
              </a:rPr>
              <a:t>3</a:t>
            </a:r>
            <a:endParaRPr lang="en-US" sz="1800" dirty="0"/>
          </a:p>
        </p:txBody>
      </p:sp>
      <p:sp>
        <p:nvSpPr>
          <p:cNvPr id="54" name="Text 35"/>
          <p:cNvSpPr txBox="1"/>
          <p:nvPr/>
        </p:nvSpPr>
        <p:spPr>
          <a:xfrm>
            <a:off x="9419234" y="2713025"/>
            <a:ext cx="695858" cy="228600"/>
          </a:xfrm>
          <a:prstGeom prst="rect">
            <a:avLst/>
          </a:prstGeom>
          <a:noFill/>
          <a:ln/>
        </p:spPr>
        <p:txBody>
          <a:bodyPr wrap="square" lIns="0" tIns="0" rIns="0" bIns="0" rtlCol="0" anchor="ctr"/>
          <a:lstStyle/>
          <a:p>
            <a:pPr algn="ctr" indent="0" marL="0">
              <a:buNone/>
            </a:pPr>
            <a:r>
              <a:rPr lang="en-US" sz="1200" b="1" dirty="0">
                <a:solidFill>
                  <a:srgbClr val="1D1D1F"/>
                </a:solidFill>
                <a:latin typeface="Noto Sans JP" pitchFamily="34" charset="0"/>
                <a:ea typeface="Noto Sans JP" pitchFamily="34" charset="-122"/>
                <a:cs typeface="Noto Sans JP" pitchFamily="34" charset="-120"/>
              </a:rPr>
              <a:t>LLM生成</a:t>
            </a:r>
            <a:endParaRPr lang="en-US" sz="1200" dirty="0"/>
          </a:p>
        </p:txBody>
      </p:sp>
      <p:sp>
        <p:nvSpPr>
          <p:cNvPr id="55" name="Text 36"/>
          <p:cNvSpPr txBox="1"/>
          <p:nvPr/>
        </p:nvSpPr>
        <p:spPr>
          <a:xfrm>
            <a:off x="9163202" y="3017520"/>
            <a:ext cx="1209751" cy="305410"/>
          </a:xfrm>
          <a:prstGeom prst="rect">
            <a:avLst/>
          </a:prstGeom>
          <a:noFill/>
          <a:ln/>
        </p:spPr>
        <p:txBody>
          <a:bodyPr wrap="square" lIns="0" tIns="0" rIns="0" bIns="0" rtlCol="0" anchor="t"/>
          <a:lstStyle/>
          <a:p>
            <a:pPr algn="ctr" indent="0" marL="0">
              <a:buNone/>
            </a:pPr>
            <a:r>
              <a:rPr lang="en-US" sz="900" dirty="0">
                <a:solidFill>
                  <a:srgbClr val="6E6E73"/>
                </a:solidFill>
                <a:latin typeface="Noto Sans JP" pitchFamily="34" charset="0"/>
                <a:ea typeface="Noto Sans JP" pitchFamily="34" charset="-122"/>
                <a:cs typeface="Noto Sans JP" pitchFamily="34" charset="-120"/>
              </a:rPr>
              <a:t>精度の高い文脈で回答</a:t>
            </a:r>
            <a:pPr algn="ctr" indent="0" marL="0">
              <a:buNone/>
            </a:pPr>
            <a:endParaRPr lang="en-US" sz="900" dirty="0"/>
          </a:p>
          <a:p>
            <a:pPr algn="ctr" indent="0" marL="0">
              <a:buNone/>
            </a:pPr>
            <a:r>
              <a:rPr lang="en-US" sz="900" dirty="0">
                <a:solidFill>
                  <a:srgbClr val="6E6E73"/>
                </a:solidFill>
                <a:latin typeface="Noto Sans JP" pitchFamily="34" charset="0"/>
                <a:ea typeface="Noto Sans JP" pitchFamily="34" charset="-122"/>
                <a:cs typeface="Noto Sans JP" pitchFamily="34" charset="-120"/>
              </a:rPr>
              <a:t>(幻覚抑制)</a:t>
            </a:r>
            <a:endParaRPr lang="en-US" sz="9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50" r="-50" t="0" b="0"/>
          <a:stretch/>
        </p:blipFill>
        <p:spPr>
          <a:xfrm>
            <a:off x="457200" y="304495"/>
            <a:ext cx="228600" cy="304495"/>
          </a:xfrm>
          <a:prstGeom prst="rect">
            <a:avLst/>
          </a:prstGeom>
        </p:spPr>
      </p:pic>
      <p:sp>
        <p:nvSpPr>
          <p:cNvPr id="7" name="Text 4"/>
          <p:cNvSpPr txBox="1"/>
          <p:nvPr/>
        </p:nvSpPr>
        <p:spPr>
          <a:xfrm>
            <a:off x="838505" y="228600"/>
            <a:ext cx="4121201"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OCR / Document AI 概要</a:t>
            </a:r>
            <a:endParaRPr lang="en-US" sz="2400" dirty="0"/>
          </a:p>
        </p:txBody>
      </p:sp>
      <p:sp>
        <p:nvSpPr>
          <p:cNvPr id="8" name="Text 5"/>
          <p:cNvSpPr txBox="1"/>
          <p:nvPr/>
        </p:nvSpPr>
        <p:spPr>
          <a:xfrm>
            <a:off x="8305495" y="328270"/>
            <a:ext cx="3620110"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スキャン品質と構造化要件に基づく手法選択</a:t>
            </a:r>
            <a:endParaRPr lang="en-US" sz="1300" dirty="0"/>
          </a:p>
        </p:txBody>
      </p:sp>
      <p:pic>
        <p:nvPicPr>
          <p:cNvPr id="9" name="Image 1" descr="preencoded.png">    </p:cNvPr>
          <p:cNvPicPr>
            <a:picLocks noChangeAspect="1"/>
          </p:cNvPicPr>
          <p:nvPr/>
        </p:nvPicPr>
        <p:blipFill>
          <a:blip r:embed="rId2"/>
          <a:srcRect l="0" r="0" t="-7" b="-7"/>
          <a:stretch/>
        </p:blipFill>
        <p:spPr>
          <a:xfrm>
            <a:off x="457200" y="1304849"/>
            <a:ext cx="11277295" cy="1097280"/>
          </a:xfrm>
          <a:prstGeom prst="rect">
            <a:avLst/>
          </a:prstGeom>
        </p:spPr>
      </p:pic>
      <p:sp>
        <p:nvSpPr>
          <p:cNvPr id="10" name="Text 6"/>
          <p:cNvSpPr txBox="1"/>
          <p:nvPr/>
        </p:nvSpPr>
        <p:spPr>
          <a:xfrm>
            <a:off x="743407" y="1533449"/>
            <a:ext cx="10849356" cy="648310"/>
          </a:xfrm>
          <a:prstGeom prst="rect">
            <a:avLst/>
          </a:prstGeom>
          <a:noFill/>
          <a:ln/>
        </p:spPr>
        <p:txBody>
          <a:bodyPr wrap="square" lIns="0" tIns="0" rIns="0" bIns="0" rtlCol="0" anchor="t"/>
          <a:lstStyle/>
          <a:p>
            <a:pPr algn="l" indent="0" marL="0">
              <a:buNone/>
            </a:pPr>
            <a:r>
              <a:rPr lang="en-US" sz="1800" b="1" dirty="0">
                <a:solidFill>
                  <a:srgbClr val="1D1D1F"/>
                </a:solidFill>
                <a:latin typeface="Noto Sans JP" pitchFamily="34" charset="0"/>
                <a:ea typeface="Noto Sans JP" pitchFamily="34" charset="-122"/>
                <a:cs typeface="Noto Sans JP" pitchFamily="34" charset="-120"/>
              </a:rPr>
              <a:t> 結論：スキャン品質やレイアウトの複雑度に応じて、 </a:t>
            </a:r>
            <a:pPr algn="l" indent="0" marL="0">
              <a:buNone/>
            </a:pPr>
            <a:endParaRPr lang="en-US" sz="1800" dirty="0"/>
          </a:p>
          <a:p>
            <a:pPr algn="l" indent="0" marL="0">
              <a:buNone/>
            </a:pPr>
            <a:r>
              <a:rPr lang="en-US" sz="1800" b="1" dirty="0">
                <a:solidFill>
                  <a:srgbClr val="2563EB"/>
                </a:solidFill>
                <a:latin typeface="Noto Sans JP" pitchFamily="34" charset="0"/>
                <a:ea typeface="Noto Sans JP" pitchFamily="34" charset="-122"/>
                <a:cs typeface="Noto Sans JP" pitchFamily="34" charset="-120"/>
              </a:rPr>
              <a:t>古典的OCR</a:t>
            </a:r>
            <a:pPr algn="l" indent="0" marL="0">
              <a:buNone/>
            </a:pPr>
            <a:r>
              <a:rPr lang="en-US" sz="1800" b="1" dirty="0">
                <a:solidFill>
                  <a:srgbClr val="1D1D1F"/>
                </a:solidFill>
                <a:latin typeface="Noto Sans JP" pitchFamily="34" charset="0"/>
                <a:ea typeface="Noto Sans JP" pitchFamily="34" charset="-122"/>
                <a:cs typeface="Noto Sans JP" pitchFamily="34" charset="-120"/>
              </a:rPr>
              <a:t>と</a:t>
            </a:r>
            <a:pPr algn="l" indent="0" marL="0">
              <a:buNone/>
            </a:pPr>
            <a:r>
              <a:rPr lang="en-US" sz="1800" b="1" dirty="0">
                <a:solidFill>
                  <a:srgbClr val="2563EB"/>
                </a:solidFill>
                <a:latin typeface="Noto Sans JP" pitchFamily="34" charset="0"/>
                <a:ea typeface="Noto Sans JP" pitchFamily="34" charset="-122"/>
                <a:cs typeface="Noto Sans JP" pitchFamily="34" charset="-120"/>
              </a:rPr>
              <a:t>OCR-free（Doc理解）</a:t>
            </a:r>
            <a:pPr algn="l" indent="0" marL="0">
              <a:buNone/>
            </a:pPr>
            <a:r>
              <a:rPr lang="en-US" sz="1800" b="1" dirty="0">
                <a:solidFill>
                  <a:srgbClr val="1D1D1F"/>
                </a:solidFill>
                <a:latin typeface="Noto Sans JP" pitchFamily="34" charset="0"/>
                <a:ea typeface="Noto Sans JP" pitchFamily="34" charset="-122"/>
                <a:cs typeface="Noto Sans JP" pitchFamily="34" charset="-120"/>
              </a:rPr>
              <a:t>を使い分けるハイブリッド戦略が推奨されます。 </a:t>
            </a:r>
            <a:endParaRPr lang="en-US" sz="1800" dirty="0"/>
          </a:p>
        </p:txBody>
      </p:sp>
      <p:sp>
        <p:nvSpPr>
          <p:cNvPr id="11" name="Shape 7"/>
          <p:cNvSpPr/>
          <p:nvPr/>
        </p:nvSpPr>
        <p:spPr>
          <a:xfrm>
            <a:off x="457200" y="2706624"/>
            <a:ext cx="5486400" cy="3400654"/>
          </a:xfrm>
          <a:prstGeom prst="roundRect">
            <a:avLst>
              <a:gd name="adj" fmla="val 904"/>
            </a:avLst>
          </a:prstGeom>
          <a:solidFill>
            <a:srgbClr val="FFFFFF"/>
          </a:solidFill>
          <a:ln w="12700">
            <a:solidFill>
              <a:srgbClr val="E5E5E5"/>
            </a:solidFill>
            <a:prstDash val="solid"/>
          </a:ln>
        </p:spPr>
      </p:sp>
      <p:sp>
        <p:nvSpPr>
          <p:cNvPr id="12" name="Shape 8"/>
          <p:cNvSpPr/>
          <p:nvPr/>
        </p:nvSpPr>
        <p:spPr>
          <a:xfrm>
            <a:off x="694944" y="3344875"/>
            <a:ext cx="50099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1282" r="-1282" t="0" b="0"/>
          <a:stretch/>
        </p:blipFill>
        <p:spPr>
          <a:xfrm>
            <a:off x="694944" y="2992831"/>
            <a:ext cx="219456" cy="190195"/>
          </a:xfrm>
          <a:prstGeom prst="rect">
            <a:avLst/>
          </a:prstGeom>
        </p:spPr>
      </p:pic>
      <p:sp>
        <p:nvSpPr>
          <p:cNvPr id="14" name="Text 9"/>
          <p:cNvSpPr txBox="1"/>
          <p:nvPr/>
        </p:nvSpPr>
        <p:spPr>
          <a:xfrm>
            <a:off x="1028700" y="2945282"/>
            <a:ext cx="236281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代表的なシステム・モデル</a:t>
            </a:r>
            <a:endParaRPr lang="en-US" sz="1500" dirty="0"/>
          </a:p>
        </p:txBody>
      </p:sp>
      <p:pic>
        <p:nvPicPr>
          <p:cNvPr id="15" name="Image 3" descr="preencoded.png">    </p:cNvPr>
          <p:cNvPicPr>
            <a:picLocks noChangeAspect="1"/>
          </p:cNvPicPr>
          <p:nvPr/>
        </p:nvPicPr>
        <p:blipFill>
          <a:blip r:embed="rId4"/>
          <a:srcRect l="0" r="0" t="0" b="0"/>
          <a:stretch/>
        </p:blipFill>
        <p:spPr>
          <a:xfrm>
            <a:off x="694944" y="3516782"/>
            <a:ext cx="133502" cy="133502"/>
          </a:xfrm>
          <a:prstGeom prst="rect">
            <a:avLst/>
          </a:prstGeom>
        </p:spPr>
      </p:pic>
      <p:sp>
        <p:nvSpPr>
          <p:cNvPr id="16" name="Text 10"/>
          <p:cNvSpPr txBox="1"/>
          <p:nvPr/>
        </p:nvSpPr>
        <p:spPr>
          <a:xfrm>
            <a:off x="923544" y="3516782"/>
            <a:ext cx="4181551" cy="247802"/>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Tesseract OCR</a:t>
            </a:r>
            <a:endParaRPr lang="en-US" sz="1200" dirty="0"/>
          </a:p>
        </p:txBody>
      </p:sp>
      <p:pic>
        <p:nvPicPr>
          <p:cNvPr id="17" name="Image 4" descr="preencoded.png">    </p:cNvPr>
          <p:cNvPicPr>
            <a:picLocks noChangeAspect="1"/>
          </p:cNvPicPr>
          <p:nvPr/>
        </p:nvPicPr>
        <p:blipFill>
          <a:blip r:embed="rId5"/>
          <a:stretch>
            <a:fillRect/>
          </a:stretch>
        </p:blipFill>
        <p:spPr>
          <a:xfrm>
            <a:off x="2040026" y="3555187"/>
            <a:ext cx="333756" cy="200254"/>
          </a:xfrm>
          <a:prstGeom prst="rect">
            <a:avLst/>
          </a:prstGeom>
        </p:spPr>
      </p:pic>
      <p:sp>
        <p:nvSpPr>
          <p:cNvPr id="18" name="Text 11"/>
          <p:cNvSpPr/>
          <p:nvPr/>
        </p:nvSpPr>
        <p:spPr>
          <a:xfrm>
            <a:off x="2040026" y="3555187"/>
            <a:ext cx="333756"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[64]</a:t>
            </a:r>
            <a:endParaRPr lang="en-US" sz="900" dirty="0"/>
          </a:p>
        </p:txBody>
      </p:sp>
      <p:sp>
        <p:nvSpPr>
          <p:cNvPr id="19" name="Text 12"/>
          <p:cNvSpPr txBox="1"/>
          <p:nvPr/>
        </p:nvSpPr>
        <p:spPr>
          <a:xfrm>
            <a:off x="923544" y="3798418"/>
            <a:ext cx="4258361" cy="191110"/>
          </a:xfrm>
          <a:prstGeom prst="rect">
            <a:avLst/>
          </a:prstGeom>
          <a:noFill/>
          <a:ln/>
        </p:spPr>
        <p:txBody>
          <a:bodyPr wrap="square" lIns="0" tIns="0" rIns="0" bIns="0" rtlCol="0" anchor="ctr"/>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古典的OCR＋LSTM。単純なテキスト化のデファクトスタンダード。</a:t>
            </a:r>
            <a:endParaRPr lang="en-US" sz="1000" dirty="0"/>
          </a:p>
        </p:txBody>
      </p:sp>
      <p:pic>
        <p:nvPicPr>
          <p:cNvPr id="20" name="Image 5" descr="preencoded.png">    </p:cNvPr>
          <p:cNvPicPr>
            <a:picLocks noChangeAspect="1"/>
          </p:cNvPicPr>
          <p:nvPr/>
        </p:nvPicPr>
        <p:blipFill>
          <a:blip r:embed="rId6"/>
          <a:srcRect l="0" r="0" t="0" b="0"/>
          <a:stretch/>
        </p:blipFill>
        <p:spPr>
          <a:xfrm>
            <a:off x="694944" y="4141318"/>
            <a:ext cx="133502" cy="133502"/>
          </a:xfrm>
          <a:prstGeom prst="rect">
            <a:avLst/>
          </a:prstGeom>
        </p:spPr>
      </p:pic>
      <p:sp>
        <p:nvSpPr>
          <p:cNvPr id="21" name="Text 13"/>
          <p:cNvSpPr txBox="1"/>
          <p:nvPr/>
        </p:nvSpPr>
        <p:spPr>
          <a:xfrm>
            <a:off x="923544" y="4141318"/>
            <a:ext cx="4114800" cy="247802"/>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PaddleOCR</a:t>
            </a:r>
            <a:endParaRPr lang="en-US" sz="1200" dirty="0"/>
          </a:p>
        </p:txBody>
      </p:sp>
      <p:pic>
        <p:nvPicPr>
          <p:cNvPr id="22" name="Image 6" descr="preencoded.png">    </p:cNvPr>
          <p:cNvPicPr>
            <a:picLocks noChangeAspect="1"/>
          </p:cNvPicPr>
          <p:nvPr/>
        </p:nvPicPr>
        <p:blipFill>
          <a:blip r:embed="rId7"/>
          <a:stretch>
            <a:fillRect/>
          </a:stretch>
        </p:blipFill>
        <p:spPr>
          <a:xfrm>
            <a:off x="1819656" y="4179722"/>
            <a:ext cx="333756" cy="200254"/>
          </a:xfrm>
          <a:prstGeom prst="rect">
            <a:avLst/>
          </a:prstGeom>
        </p:spPr>
      </p:pic>
      <p:sp>
        <p:nvSpPr>
          <p:cNvPr id="23" name="Text 14"/>
          <p:cNvSpPr/>
          <p:nvPr/>
        </p:nvSpPr>
        <p:spPr>
          <a:xfrm>
            <a:off x="1819656" y="4179722"/>
            <a:ext cx="333756"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[66]</a:t>
            </a:r>
            <a:endParaRPr lang="en-US" sz="900" dirty="0"/>
          </a:p>
        </p:txBody>
      </p:sp>
      <p:sp>
        <p:nvSpPr>
          <p:cNvPr id="24" name="Text 15"/>
          <p:cNvSpPr txBox="1"/>
          <p:nvPr/>
        </p:nvSpPr>
        <p:spPr>
          <a:xfrm>
            <a:off x="923544" y="4422953"/>
            <a:ext cx="4191610" cy="191110"/>
          </a:xfrm>
          <a:prstGeom prst="rect">
            <a:avLst/>
          </a:prstGeom>
          <a:noFill/>
          <a:ln/>
        </p:spPr>
        <p:txBody>
          <a:bodyPr wrap="square" lIns="0" tIns="0" rIns="0" bIns="0" rtlCol="0" anchor="ctr"/>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高精度かつ多機能。表構造や縦書きなど複雑なレイアウトに強い。</a:t>
            </a:r>
            <a:endParaRPr lang="en-US" sz="1000" dirty="0"/>
          </a:p>
        </p:txBody>
      </p:sp>
      <p:pic>
        <p:nvPicPr>
          <p:cNvPr id="25" name="Image 7" descr="preencoded.png">    </p:cNvPr>
          <p:cNvPicPr>
            <a:picLocks noChangeAspect="1"/>
          </p:cNvPicPr>
          <p:nvPr/>
        </p:nvPicPr>
        <p:blipFill>
          <a:blip r:embed="rId8"/>
          <a:srcRect l="0" r="0" t="0" b="0"/>
          <a:stretch/>
        </p:blipFill>
        <p:spPr>
          <a:xfrm>
            <a:off x="694944" y="4765853"/>
            <a:ext cx="133502" cy="133502"/>
          </a:xfrm>
          <a:prstGeom prst="rect">
            <a:avLst/>
          </a:prstGeom>
        </p:spPr>
      </p:pic>
      <p:sp>
        <p:nvSpPr>
          <p:cNvPr id="26" name="Text 16"/>
          <p:cNvSpPr txBox="1"/>
          <p:nvPr/>
        </p:nvSpPr>
        <p:spPr>
          <a:xfrm>
            <a:off x="923544" y="4765853"/>
            <a:ext cx="3553358" cy="247802"/>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Donut (OCR-free)</a:t>
            </a:r>
            <a:endParaRPr lang="en-US" sz="1200" dirty="0"/>
          </a:p>
        </p:txBody>
      </p:sp>
      <p:pic>
        <p:nvPicPr>
          <p:cNvPr id="27" name="Image 8" descr="preencoded.png">    </p:cNvPr>
          <p:cNvPicPr>
            <a:picLocks noChangeAspect="1"/>
          </p:cNvPicPr>
          <p:nvPr/>
        </p:nvPicPr>
        <p:blipFill>
          <a:blip r:embed="rId9"/>
          <a:stretch>
            <a:fillRect/>
          </a:stretch>
        </p:blipFill>
        <p:spPr>
          <a:xfrm>
            <a:off x="2264054" y="4804258"/>
            <a:ext cx="333756" cy="200254"/>
          </a:xfrm>
          <a:prstGeom prst="rect">
            <a:avLst/>
          </a:prstGeom>
        </p:spPr>
      </p:pic>
      <p:sp>
        <p:nvSpPr>
          <p:cNvPr id="28" name="Text 17"/>
          <p:cNvSpPr/>
          <p:nvPr/>
        </p:nvSpPr>
        <p:spPr>
          <a:xfrm>
            <a:off x="2264054" y="4804258"/>
            <a:ext cx="333756"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[68]</a:t>
            </a:r>
            <a:endParaRPr lang="en-US" sz="900" dirty="0"/>
          </a:p>
        </p:txBody>
      </p:sp>
      <p:sp>
        <p:nvSpPr>
          <p:cNvPr id="29" name="Text 18"/>
          <p:cNvSpPr txBox="1"/>
          <p:nvPr/>
        </p:nvSpPr>
        <p:spPr>
          <a:xfrm>
            <a:off x="923544" y="5048402"/>
            <a:ext cx="3629254" cy="191110"/>
          </a:xfrm>
          <a:prstGeom prst="rect">
            <a:avLst/>
          </a:prstGeom>
          <a:noFill/>
          <a:ln/>
        </p:spPr>
        <p:txBody>
          <a:bodyPr wrap="square" lIns="0" tIns="0" rIns="0" bIns="0" rtlCol="0" anchor="ctr"/>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画像を直接Transformerで処理し、構造化データを抽出。</a:t>
            </a:r>
            <a:endParaRPr lang="en-US" sz="1000" dirty="0"/>
          </a:p>
        </p:txBody>
      </p:sp>
      <p:pic>
        <p:nvPicPr>
          <p:cNvPr id="30" name="Image 9" descr="preencoded.png">    </p:cNvPr>
          <p:cNvPicPr>
            <a:picLocks noChangeAspect="1"/>
          </p:cNvPicPr>
          <p:nvPr/>
        </p:nvPicPr>
        <p:blipFill>
          <a:blip r:embed="rId10"/>
          <a:srcRect l="0" r="0" t="0" b="0"/>
          <a:stretch/>
        </p:blipFill>
        <p:spPr>
          <a:xfrm>
            <a:off x="694944" y="5391302"/>
            <a:ext cx="133502" cy="133502"/>
          </a:xfrm>
          <a:prstGeom prst="rect">
            <a:avLst/>
          </a:prstGeom>
        </p:spPr>
      </p:pic>
      <p:sp>
        <p:nvSpPr>
          <p:cNvPr id="31" name="Text 19"/>
          <p:cNvSpPr txBox="1"/>
          <p:nvPr/>
        </p:nvSpPr>
        <p:spPr>
          <a:xfrm>
            <a:off x="923544" y="5391302"/>
            <a:ext cx="3838651" cy="247802"/>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LayoutLMv3</a:t>
            </a:r>
            <a:endParaRPr lang="en-US" sz="1200" dirty="0"/>
          </a:p>
        </p:txBody>
      </p:sp>
      <p:pic>
        <p:nvPicPr>
          <p:cNvPr id="32" name="Image 10" descr="preencoded.png">    </p:cNvPr>
          <p:cNvPicPr>
            <a:picLocks noChangeAspect="1"/>
          </p:cNvPicPr>
          <p:nvPr/>
        </p:nvPicPr>
        <p:blipFill>
          <a:blip r:embed="rId11"/>
          <a:stretch>
            <a:fillRect/>
          </a:stretch>
        </p:blipFill>
        <p:spPr>
          <a:xfrm>
            <a:off x="1897380" y="5429707"/>
            <a:ext cx="333756" cy="200254"/>
          </a:xfrm>
          <a:prstGeom prst="rect">
            <a:avLst/>
          </a:prstGeom>
        </p:spPr>
      </p:pic>
      <p:sp>
        <p:nvSpPr>
          <p:cNvPr id="33" name="Text 20"/>
          <p:cNvSpPr/>
          <p:nvPr/>
        </p:nvSpPr>
        <p:spPr>
          <a:xfrm>
            <a:off x="1897380" y="5429707"/>
            <a:ext cx="333756"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[69]</a:t>
            </a:r>
            <a:endParaRPr lang="en-US" sz="900" dirty="0"/>
          </a:p>
        </p:txBody>
      </p:sp>
      <p:sp>
        <p:nvSpPr>
          <p:cNvPr id="34" name="Text 21"/>
          <p:cNvSpPr txBox="1"/>
          <p:nvPr/>
        </p:nvSpPr>
        <p:spPr>
          <a:xfrm>
            <a:off x="923544" y="5672938"/>
            <a:ext cx="3915461" cy="191110"/>
          </a:xfrm>
          <a:prstGeom prst="rect">
            <a:avLst/>
          </a:prstGeom>
          <a:noFill/>
          <a:ln/>
        </p:spPr>
        <p:txBody>
          <a:bodyPr wrap="square" lIns="0" tIns="0" rIns="0" bIns="0" rtlCol="0" anchor="ctr"/>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テキスト、画像、レイアウト情報を統合して文書理解を行う。</a:t>
            </a:r>
            <a:endParaRPr lang="en-US" sz="1000" dirty="0"/>
          </a:p>
        </p:txBody>
      </p:sp>
      <p:sp>
        <p:nvSpPr>
          <p:cNvPr id="35" name="Shape 22"/>
          <p:cNvSpPr/>
          <p:nvPr/>
        </p:nvSpPr>
        <p:spPr>
          <a:xfrm>
            <a:off x="6248095" y="2706624"/>
            <a:ext cx="5486400" cy="3400654"/>
          </a:xfrm>
          <a:prstGeom prst="roundRect">
            <a:avLst>
              <a:gd name="adj" fmla="val 904"/>
            </a:avLst>
          </a:prstGeom>
          <a:solidFill>
            <a:srgbClr val="FFFFFF"/>
          </a:solidFill>
          <a:ln w="12700">
            <a:solidFill>
              <a:srgbClr val="E5E5E5"/>
            </a:solidFill>
            <a:prstDash val="solid"/>
          </a:ln>
        </p:spPr>
      </p:sp>
      <p:sp>
        <p:nvSpPr>
          <p:cNvPr id="36" name="Shape 23"/>
          <p:cNvSpPr/>
          <p:nvPr/>
        </p:nvSpPr>
        <p:spPr>
          <a:xfrm>
            <a:off x="6486754" y="3344875"/>
            <a:ext cx="5009998" cy="19202"/>
          </a:xfrm>
          <a:prstGeom prst="rect">
            <a:avLst/>
          </a:prstGeom>
          <a:solidFill>
            <a:srgbClr val="F5F5F7"/>
          </a:solidFill>
          <a:ln w="12700">
            <a:solidFill>
              <a:srgbClr val="F5F5F7">
                <a:alpha val="0"/>
              </a:srgbClr>
            </a:solidFill>
            <a:prstDash val="solid"/>
          </a:ln>
        </p:spPr>
      </p:sp>
      <p:pic>
        <p:nvPicPr>
          <p:cNvPr id="37" name="Image 11" descr="preencoded.png">    </p:cNvPr>
          <p:cNvPicPr>
            <a:picLocks noChangeAspect="1"/>
          </p:cNvPicPr>
          <p:nvPr/>
        </p:nvPicPr>
        <p:blipFill>
          <a:blip r:embed="rId12"/>
          <a:srcRect l="0" r="0" t="0" b="0"/>
          <a:stretch/>
        </p:blipFill>
        <p:spPr>
          <a:xfrm>
            <a:off x="6486754" y="2992831"/>
            <a:ext cx="190195" cy="190195"/>
          </a:xfrm>
          <a:prstGeom prst="rect">
            <a:avLst/>
          </a:prstGeom>
        </p:spPr>
      </p:pic>
      <p:sp>
        <p:nvSpPr>
          <p:cNvPr id="38" name="Text 24"/>
          <p:cNvSpPr txBox="1"/>
          <p:nvPr/>
        </p:nvSpPr>
        <p:spPr>
          <a:xfrm>
            <a:off x="6791249" y="2945282"/>
            <a:ext cx="178308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運用指針と使い分け</a:t>
            </a:r>
            <a:endParaRPr lang="en-US" sz="1500" dirty="0"/>
          </a:p>
        </p:txBody>
      </p:sp>
      <p:pic>
        <p:nvPicPr>
          <p:cNvPr id="39" name="Image 12" descr="preencoded.png">    </p:cNvPr>
          <p:cNvPicPr>
            <a:picLocks noChangeAspect="1"/>
          </p:cNvPicPr>
          <p:nvPr/>
        </p:nvPicPr>
        <p:blipFill>
          <a:blip r:embed="rId13"/>
          <a:srcRect l="0" r="0" t="0" b="0"/>
          <a:stretch/>
        </p:blipFill>
        <p:spPr>
          <a:xfrm>
            <a:off x="6486754" y="3516782"/>
            <a:ext cx="133502" cy="133502"/>
          </a:xfrm>
          <a:prstGeom prst="rect">
            <a:avLst/>
          </a:prstGeom>
        </p:spPr>
      </p:pic>
      <p:sp>
        <p:nvSpPr>
          <p:cNvPr id="40" name="Text 25"/>
          <p:cNvSpPr txBox="1"/>
          <p:nvPr/>
        </p:nvSpPr>
        <p:spPr>
          <a:xfrm>
            <a:off x="6715354" y="3516782"/>
            <a:ext cx="3972154" cy="247802"/>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高品質スキャン・単純文書：</a:t>
            </a:r>
            <a:endParaRPr lang="en-US" sz="1200" dirty="0"/>
          </a:p>
        </p:txBody>
      </p:sp>
      <p:sp>
        <p:nvSpPr>
          <p:cNvPr id="41" name="Text 26"/>
          <p:cNvSpPr txBox="1"/>
          <p:nvPr/>
        </p:nvSpPr>
        <p:spPr>
          <a:xfrm>
            <a:off x="6715354" y="3798418"/>
            <a:ext cx="3972154" cy="191110"/>
          </a:xfrm>
          <a:prstGeom prst="rect">
            <a:avLst/>
          </a:prstGeom>
          <a:noFill/>
          <a:ln/>
        </p:spPr>
        <p:txBody>
          <a:bodyPr wrap="square" lIns="0" tIns="0" rIns="0" bIns="0" rtlCol="0" anchor="ctr"/>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Tesseractを採用。高速かつ軽量で、単純なテキスト化に最適。</a:t>
            </a:r>
            <a:endParaRPr lang="en-US" sz="1000" dirty="0"/>
          </a:p>
        </p:txBody>
      </p:sp>
      <p:pic>
        <p:nvPicPr>
          <p:cNvPr id="42" name="Image 13" descr="preencoded.png">    </p:cNvPr>
          <p:cNvPicPr>
            <a:picLocks noChangeAspect="1"/>
          </p:cNvPicPr>
          <p:nvPr/>
        </p:nvPicPr>
        <p:blipFill>
          <a:blip r:embed="rId14"/>
          <a:srcRect l="0" r="0" t="0" b="0"/>
          <a:stretch/>
        </p:blipFill>
        <p:spPr>
          <a:xfrm>
            <a:off x="6486754" y="4141318"/>
            <a:ext cx="133502" cy="133502"/>
          </a:xfrm>
          <a:prstGeom prst="rect">
            <a:avLst/>
          </a:prstGeom>
        </p:spPr>
      </p:pic>
      <p:sp>
        <p:nvSpPr>
          <p:cNvPr id="43" name="Text 27"/>
          <p:cNvSpPr txBox="1"/>
          <p:nvPr/>
        </p:nvSpPr>
        <p:spPr>
          <a:xfrm>
            <a:off x="6715354" y="4141318"/>
            <a:ext cx="4972507" cy="247802"/>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低品質・複雑レイアウト・構造化：</a:t>
            </a:r>
            <a:endParaRPr lang="en-US" sz="1200" dirty="0"/>
          </a:p>
        </p:txBody>
      </p:sp>
      <p:sp>
        <p:nvSpPr>
          <p:cNvPr id="44" name="Text 28"/>
          <p:cNvSpPr txBox="1"/>
          <p:nvPr/>
        </p:nvSpPr>
        <p:spPr>
          <a:xfrm>
            <a:off x="6715354" y="4422953"/>
            <a:ext cx="4858207" cy="381305"/>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PaddleOCR、Donut、LayoutLMv3を採用。傾きやノイズに強く、フォームや表の理解が可能。</a:t>
            </a:r>
            <a:endParaRPr lang="en-US" sz="1000" dirty="0"/>
          </a:p>
        </p:txBody>
      </p:sp>
      <p:pic>
        <p:nvPicPr>
          <p:cNvPr id="45" name="Image 14" descr="preencoded.png">    </p:cNvPr>
          <p:cNvPicPr>
            <a:picLocks noChangeAspect="1"/>
          </p:cNvPicPr>
          <p:nvPr/>
        </p:nvPicPr>
        <p:blipFill>
          <a:blip r:embed="rId15"/>
          <a:stretch>
            <a:fillRect/>
          </a:stretch>
        </p:blipFill>
        <p:spPr>
          <a:xfrm>
            <a:off x="6486754" y="5563210"/>
            <a:ext cx="1171346" cy="267005"/>
          </a:xfrm>
          <a:prstGeom prst="rect">
            <a:avLst/>
          </a:prstGeom>
        </p:spPr>
      </p:pic>
      <p:sp>
        <p:nvSpPr>
          <p:cNvPr id="46" name="Text 29"/>
          <p:cNvSpPr/>
          <p:nvPr/>
        </p:nvSpPr>
        <p:spPr>
          <a:xfrm>
            <a:off x="6486754" y="5563210"/>
            <a:ext cx="1172261"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Hybrid Strategy</a:t>
            </a:r>
            <a:endParaRPr lang="en-US" sz="900" dirty="0"/>
          </a:p>
        </p:txBody>
      </p:sp>
      <p:pic>
        <p:nvPicPr>
          <p:cNvPr id="47" name="Image 15" descr="preencoded.png">    </p:cNvPr>
          <p:cNvPicPr>
            <a:picLocks noChangeAspect="1"/>
          </p:cNvPicPr>
          <p:nvPr/>
        </p:nvPicPr>
        <p:blipFill>
          <a:blip r:embed="rId16"/>
          <a:stretch>
            <a:fillRect/>
          </a:stretch>
        </p:blipFill>
        <p:spPr>
          <a:xfrm>
            <a:off x="7727594" y="5563210"/>
            <a:ext cx="1047902" cy="267005"/>
          </a:xfrm>
          <a:prstGeom prst="rect">
            <a:avLst/>
          </a:prstGeom>
        </p:spPr>
      </p:pic>
      <p:sp>
        <p:nvSpPr>
          <p:cNvPr id="48" name="Text 30"/>
          <p:cNvSpPr/>
          <p:nvPr/>
        </p:nvSpPr>
        <p:spPr>
          <a:xfrm>
            <a:off x="7727594" y="5563210"/>
            <a:ext cx="1047902"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Layout Aware</a:t>
            </a:r>
            <a:endParaRPr lang="en-US" sz="900" dirty="0"/>
          </a:p>
        </p:txBody>
      </p:sp>
      <p:pic>
        <p:nvPicPr>
          <p:cNvPr id="49" name="Image 16" descr="preencoded.png">    </p:cNvPr>
          <p:cNvPicPr>
            <a:picLocks noChangeAspect="1"/>
          </p:cNvPicPr>
          <p:nvPr/>
        </p:nvPicPr>
        <p:blipFill>
          <a:blip r:embed="rId17"/>
          <a:stretch>
            <a:fillRect/>
          </a:stretch>
        </p:blipFill>
        <p:spPr>
          <a:xfrm>
            <a:off x="8848649" y="5563210"/>
            <a:ext cx="1438351" cy="267005"/>
          </a:xfrm>
          <a:prstGeom prst="rect">
            <a:avLst/>
          </a:prstGeom>
        </p:spPr>
      </p:pic>
      <p:sp>
        <p:nvSpPr>
          <p:cNvPr id="50" name="Text 31"/>
          <p:cNvSpPr/>
          <p:nvPr/>
        </p:nvSpPr>
        <p:spPr>
          <a:xfrm>
            <a:off x="8848649" y="5563210"/>
            <a:ext cx="1438351"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Structure Extraction</a:t>
            </a:r>
            <a:endParaRPr lang="en-US" sz="900" dirty="0"/>
          </a:p>
        </p:txBody>
      </p:sp>
      <p:sp>
        <p:nvSpPr>
          <p:cNvPr id="51" name="Shape 32"/>
          <p:cNvSpPr/>
          <p:nvPr/>
        </p:nvSpPr>
        <p:spPr>
          <a:xfrm>
            <a:off x="457200" y="6406286"/>
            <a:ext cx="11277295" cy="961949"/>
          </a:xfrm>
          <a:prstGeom prst="roundRect">
            <a:avLst>
              <a:gd name="adj" fmla="val 7529"/>
            </a:avLst>
          </a:prstGeom>
          <a:solidFill>
            <a:srgbClr val="FFF8E6"/>
          </a:solidFill>
          <a:ln w="12700">
            <a:solidFill>
              <a:srgbClr val="FFEEBA"/>
            </a:solidFill>
            <a:prstDash val="solid"/>
          </a:ln>
        </p:spPr>
      </p:sp>
      <p:pic>
        <p:nvPicPr>
          <p:cNvPr id="52" name="Image 17" descr="preencoded.png">    </p:cNvPr>
          <p:cNvPicPr>
            <a:picLocks noChangeAspect="1"/>
          </p:cNvPicPr>
          <p:nvPr/>
        </p:nvPicPr>
        <p:blipFill>
          <a:blip r:embed="rId18"/>
          <a:srcRect l="-1773" r="-1773" t="0" b="0"/>
          <a:stretch/>
        </p:blipFill>
        <p:spPr>
          <a:xfrm>
            <a:off x="619049" y="6587338"/>
            <a:ext cx="133502" cy="171907"/>
          </a:xfrm>
          <a:prstGeom prst="rect">
            <a:avLst/>
          </a:prstGeom>
        </p:spPr>
      </p:pic>
      <p:sp>
        <p:nvSpPr>
          <p:cNvPr id="53" name="Text 33"/>
          <p:cNvSpPr txBox="1"/>
          <p:nvPr/>
        </p:nvSpPr>
        <p:spPr>
          <a:xfrm>
            <a:off x="866851" y="6568135"/>
            <a:ext cx="10821010"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RAG精度への影響（Key Takeaway）</a:t>
            </a:r>
            <a:endParaRPr lang="en-US" sz="1000" dirty="0"/>
          </a:p>
        </p:txBody>
      </p:sp>
      <p:sp>
        <p:nvSpPr>
          <p:cNvPr id="54" name="Text 34"/>
          <p:cNvSpPr txBox="1"/>
          <p:nvPr/>
        </p:nvSpPr>
        <p:spPr>
          <a:xfrm>
            <a:off x="866851" y="6805879"/>
            <a:ext cx="10782605" cy="400507"/>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レイアウト情報の保持はRAGの回答精度に直結します。単なるテキスト抽出では表や図表の意味関係が失われるため、LayoutLMv3やDonutによる構造的理解が、特に業務文書RAGにおいて重要となります。</a:t>
            </a:r>
            <a:endParaRPr lang="en-US" sz="1000" dirty="0"/>
          </a:p>
        </p:txBody>
      </p:sp>
      <p:sp>
        <p:nvSpPr>
          <p:cNvPr id="55" name="Shape 35"/>
          <p:cNvSpPr/>
          <p:nvPr/>
        </p:nvSpPr>
        <p:spPr>
          <a:xfrm>
            <a:off x="0" y="7749540"/>
            <a:ext cx="12191695" cy="181051"/>
          </a:xfrm>
          <a:prstGeom prst="rect">
            <a:avLst/>
          </a:prstGeom>
          <a:solidFill>
            <a:srgbClr val="FFFFFF"/>
          </a:solidFill>
          <a:ln/>
        </p:spPr>
      </p:sp>
      <p:sp>
        <p:nvSpPr>
          <p:cNvPr id="56" name="Shape 36"/>
          <p:cNvSpPr/>
          <p:nvPr/>
        </p:nvSpPr>
        <p:spPr>
          <a:xfrm>
            <a:off x="0" y="7749540"/>
            <a:ext cx="12191695" cy="9144"/>
          </a:xfrm>
          <a:prstGeom prst="rect">
            <a:avLst/>
          </a:prstGeom>
          <a:solidFill>
            <a:srgbClr val="E5E5E5"/>
          </a:solidFill>
          <a:ln w="12700">
            <a:solidFill>
              <a:srgbClr val="E5E5E5">
                <a:alpha val="0"/>
              </a:srgbClr>
            </a:solidFill>
            <a:prstDash val="solid"/>
          </a:ln>
        </p:spPr>
      </p:sp>
      <p:sp>
        <p:nvSpPr>
          <p:cNvPr id="57" name="Text 37"/>
          <p:cNvSpPr txBox="1"/>
          <p:nvPr/>
        </p:nvSpPr>
        <p:spPr>
          <a:xfrm>
            <a:off x="457200" y="7758684"/>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58" name="Text 38"/>
          <p:cNvSpPr txBox="1"/>
          <p:nvPr/>
        </p:nvSpPr>
        <p:spPr>
          <a:xfrm>
            <a:off x="11385194" y="7758684"/>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33 / 80</a:t>
            </a:r>
            <a:endParaRPr lang="en-US" sz="9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267005" cy="267005"/>
          </a:xfrm>
          <a:prstGeom prst="rect">
            <a:avLst/>
          </a:prstGeom>
        </p:spPr>
      </p:pic>
      <p:sp>
        <p:nvSpPr>
          <p:cNvPr id="6" name="Text 3"/>
          <p:cNvSpPr txBox="1"/>
          <p:nvPr/>
        </p:nvSpPr>
        <p:spPr>
          <a:xfrm>
            <a:off x="838505" y="381305"/>
            <a:ext cx="4315054"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OCR / Document AI（完全版表）</a:t>
            </a:r>
            <a:endParaRPr lang="en-US" sz="2100" dirty="0"/>
          </a:p>
        </p:txBody>
      </p:sp>
      <p:sp>
        <p:nvSpPr>
          <p:cNvPr id="7" name="Text 4"/>
          <p:cNvSpPr txBox="1"/>
          <p:nvPr/>
        </p:nvSpPr>
        <p:spPr>
          <a:xfrm>
            <a:off x="6995160" y="457200"/>
            <a:ext cx="5362956"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主要モデル詳細比較：Tesseract / PaddleOCR / Donut / LayoutLMv3</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4172407"/>
          </a:xfrm>
          <a:prstGeom prst="roundRect">
            <a:avLst>
              <a:gd name="adj" fmla="val 400"/>
            </a:avLst>
          </a:prstGeom>
          <a:solidFill>
            <a:srgbClr val="FFFFFF"/>
          </a:solidFill>
          <a:ln w="12700">
            <a:solidFill>
              <a:srgbClr val="D2D2D7"/>
            </a:solidFill>
            <a:prstDash val="solid"/>
          </a:ln>
        </p:spPr>
      </p:sp>
      <p:graphicFrame>
        <p:nvGraphicFramePr>
          <p:cNvPr id="35"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4934102"/>
        </p:xfrm>
        <a:graphic>
          <a:graphicData uri="http://schemas.openxmlformats.org/drawingml/2006/table">
            <a:tbl>
              <a:tblPr/>
              <a:tblGrid>
                <a:gridCol w="2056486"/>
                <a:gridCol w="1659636"/>
                <a:gridCol w="1858061"/>
                <a:gridCol w="3248863"/>
                <a:gridCol w="2454250"/>
              </a:tblGrid>
              <a:tr h="986820">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代表モデル/方式</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方式</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推奨実行形態</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得意/不得意（要点）</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ランタイム相性</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986820">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Tesseract OCR</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Google</a:t>
                      </a:r>
                      <a:pPr indent="0" marL="0">
                        <a:buNone/>
                      </a:pPr>
                      <a:r>
                        <a:rPr lang="en-US" sz="750" dirty="0">
                          <a:solidFill>
                            <a:srgbClr val="86868B"/>
                          </a:solidFill>
                          <a:latin typeface="Noto Sans JP" pitchFamily="34" charset="0"/>
                          <a:ea typeface="Noto Sans JP" pitchFamily="34" charset="-122"/>
                          <a:cs typeface="Noto Sans JP" pitchFamily="34" charset="-120"/>
                        </a:rPr>
                        <a:t>[64]</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古典OCR</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 LSTM</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テキスト化基盤</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スキャン品質高なら</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CPUで十分</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長年の実績と安定性</a:t>
                      </a:r>
                      <a:pPr indent="0" marL="0">
                        <a:spcBef>
                          <a:spcPts val="975"/>
                        </a:spcBef>
                        <a:spcAft>
                          <a:spcPts val="975"/>
                        </a:spcAft>
                        <a:buNone/>
                      </a:pPr>
                      <a:endParaRPr lang="en-US" sz="1200" dirty="0"/>
                    </a:p>
                    <a:p>
                      <a:pPr indent="0" marL="0">
                        <a:buNone/>
                      </a:pPr>
                      <a:r>
                        <a:rPr lang="en-US" sz="825" dirty="0">
                          <a:solidFill>
                            <a:srgbClr val="E65100"/>
                          </a:solidFill>
                          <a:latin typeface="Noto Sans JP" pitchFamily="34" charset="0"/>
                          <a:ea typeface="Noto Sans JP" pitchFamily="34" charset="-122"/>
                          <a:cs typeface="Noto Sans JP" pitchFamily="34" charset="-120"/>
                        </a:rPr>
                        <a:t>不得意</a:t>
                      </a:r>
                      <a:pPr indent="0" marL="0">
                        <a:buNone/>
                      </a:pPr>
                      <a:r>
                        <a:rPr lang="en-US" sz="975" dirty="0">
                          <a:solidFill>
                            <a:srgbClr val="1D1D1F"/>
                          </a:solidFill>
                          <a:latin typeface="Noto Sans JP" pitchFamily="34" charset="0"/>
                          <a:ea typeface="Noto Sans JP" pitchFamily="34" charset="-122"/>
                          <a:cs typeface="Noto Sans JP" pitchFamily="34" charset="-120"/>
                        </a:rPr>
                        <a:t>複雑レイアウトや手書き文字は苦手</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Cross-Platform:</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Win/Mac/Linux問わず導入容易</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986820">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PaddleOCR</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Baidu</a:t>
                      </a:r>
                      <a:pPr indent="0" marL="0">
                        <a:buNone/>
                      </a:pPr>
                      <a:r>
                        <a:rPr lang="en-US" sz="750" dirty="0">
                          <a:solidFill>
                            <a:srgbClr val="86868B"/>
                          </a:solidFill>
                          <a:latin typeface="Noto Sans JP" pitchFamily="34" charset="0"/>
                          <a:ea typeface="Noto Sans JP" pitchFamily="34" charset="-122"/>
                          <a:cs typeface="Noto Sans JP" pitchFamily="34" charset="-120"/>
                        </a:rPr>
                        <a:t>[66]</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Deep Learning</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OCR</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高精度・多機能</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構造化出力向け</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軽量かつ高精度な認識</a:t>
                      </a:r>
                      <a:pPr indent="0" marL="0">
                        <a:spcBef>
                          <a:spcPts val="975"/>
                        </a:spcBef>
                        <a:spcAft>
                          <a:spcPts val="975"/>
                        </a:spcAft>
                        <a:buNone/>
                      </a:pPr>
                      <a:endParaRPr lang="en-US" sz="1200" dirty="0"/>
                    </a:p>
                    <a:p>
                      <a:pPr indent="0" marL="0">
                        <a:buNone/>
                      </a:pPr>
                      <a:r>
                        <a:rPr lang="en-US" sz="825" dirty="0">
                          <a:solidFill>
                            <a:srgbClr val="7B1FA2"/>
                          </a:solidFill>
                          <a:latin typeface="Noto Sans JP" pitchFamily="34" charset="0"/>
                          <a:ea typeface="Noto Sans JP" pitchFamily="34" charset="-122"/>
                          <a:cs typeface="Noto Sans JP" pitchFamily="34" charset="-120"/>
                        </a:rPr>
                        <a:t>特徴</a:t>
                      </a:r>
                      <a:pPr indent="0" marL="0">
                        <a:buNone/>
                      </a:pPr>
                      <a:r>
                        <a:rPr lang="en-US" sz="975" dirty="0">
                          <a:solidFill>
                            <a:srgbClr val="1D1D1F"/>
                          </a:solidFill>
                          <a:latin typeface="Noto Sans JP" pitchFamily="34" charset="0"/>
                          <a:ea typeface="Noto Sans JP" pitchFamily="34" charset="-122"/>
                          <a:cs typeface="Noto Sans JP" pitchFamily="34" charset="-120"/>
                        </a:rPr>
                        <a:t>表認識やレイアウト解析機能も充実</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Python / ONNX:</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Python環境で容易に実装可能</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986820">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Donut</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Clova AI</a:t>
                      </a:r>
                      <a:pPr indent="0" marL="0">
                        <a:buNone/>
                      </a:pPr>
                      <a:r>
                        <a:rPr lang="en-US" sz="750" dirty="0">
                          <a:solidFill>
                            <a:srgbClr val="86868B"/>
                          </a:solidFill>
                          <a:latin typeface="Noto Sans JP" pitchFamily="34" charset="0"/>
                          <a:ea typeface="Noto Sans JP" pitchFamily="34" charset="-122"/>
                          <a:cs typeface="Noto Sans JP" pitchFamily="34" charset="-120"/>
                        </a:rPr>
                        <a:t>[68]</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OCR-free</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Transformer</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Doc理解・抽出</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画像から直接</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JSON等へ</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OCR誤りを経由せず直接情報抽出</a:t>
                      </a:r>
                      <a:pPr indent="0" marL="0">
                        <a:spcBef>
                          <a:spcPts val="975"/>
                        </a:spcBef>
                        <a:spcAft>
                          <a:spcPts val="975"/>
                        </a:spcAft>
                        <a:buNone/>
                      </a:pPr>
                      <a:endParaRPr lang="en-US" sz="1200" dirty="0"/>
                    </a:p>
                    <a:p>
                      <a:pPr indent="0" marL="0">
                        <a:buNone/>
                      </a:pPr>
                      <a:r>
                        <a:rPr lang="en-US" sz="825" dirty="0">
                          <a:solidFill>
                            <a:srgbClr val="7B1FA2"/>
                          </a:solidFill>
                          <a:latin typeface="Noto Sans JP" pitchFamily="34" charset="0"/>
                          <a:ea typeface="Noto Sans JP" pitchFamily="34" charset="-122"/>
                          <a:cs typeface="Noto Sans JP" pitchFamily="34" charset="-120"/>
                        </a:rPr>
                        <a:t>特徴</a:t>
                      </a:r>
                      <a:pPr indent="0" marL="0">
                        <a:buNone/>
                      </a:pPr>
                      <a:r>
                        <a:rPr lang="en-US" sz="975" dirty="0">
                          <a:solidFill>
                            <a:srgbClr val="1D1D1F"/>
                          </a:solidFill>
                          <a:latin typeface="Noto Sans JP" pitchFamily="34" charset="0"/>
                          <a:ea typeface="Noto Sans JP" pitchFamily="34" charset="-122"/>
                          <a:cs typeface="Noto Sans JP" pitchFamily="34" charset="-120"/>
                        </a:rPr>
                        <a:t>フォームや請求書等の定型文書に強み</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Transformers:</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Hugging Face Transformers対応</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986820">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LayoutLMv3</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Microsoft</a:t>
                      </a:r>
                      <a:pPr indent="0" marL="0">
                        <a:buNone/>
                      </a:pPr>
                      <a:r>
                        <a:rPr lang="en-US" sz="750" dirty="0">
                          <a:solidFill>
                            <a:srgbClr val="86868B"/>
                          </a:solidFill>
                          <a:latin typeface="Noto Sans JP" pitchFamily="34" charset="0"/>
                          <a:ea typeface="Noto Sans JP" pitchFamily="34" charset="-122"/>
                          <a:cs typeface="Noto Sans JP" pitchFamily="34" charset="-120"/>
                        </a:rPr>
                        <a:t>[69]</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Multimodal</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Transformer</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レイアウト保持</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文脈理解統合</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視覚情報とテキスト情報を統合して理解</a:t>
                      </a:r>
                      <a:pPr indent="0" marL="0">
                        <a:spcBef>
                          <a:spcPts val="975"/>
                        </a:spcBef>
                        <a:spcAft>
                          <a:spcPts val="975"/>
                        </a:spcAft>
                        <a:buNone/>
                      </a:pPr>
                      <a:endParaRPr lang="en-US" sz="1200" dirty="0"/>
                    </a:p>
                    <a:p>
                      <a:pPr indent="0" marL="0">
                        <a:buNone/>
                      </a:pPr>
                      <a:r>
                        <a:rPr lang="en-US" sz="825" dirty="0">
                          <a:solidFill>
                            <a:srgbClr val="7B1FA2"/>
                          </a:solidFill>
                          <a:latin typeface="Noto Sans JP" pitchFamily="34" charset="0"/>
                          <a:ea typeface="Noto Sans JP" pitchFamily="34" charset="-122"/>
                          <a:cs typeface="Noto Sans JP" pitchFamily="34" charset="-120"/>
                        </a:rPr>
                        <a:t>特徴</a:t>
                      </a:r>
                      <a:pPr indent="0" marL="0">
                        <a:buNone/>
                      </a:pPr>
                      <a:r>
                        <a:rPr lang="en-US" sz="975" dirty="0">
                          <a:solidFill>
                            <a:srgbClr val="1D1D1F"/>
                          </a:solidFill>
                          <a:latin typeface="Noto Sans JP" pitchFamily="34" charset="0"/>
                          <a:ea typeface="Noto Sans JP" pitchFamily="34" charset="-122"/>
                          <a:cs typeface="Noto Sans JP" pitchFamily="34" charset="-120"/>
                        </a:rPr>
                        <a:t>表/図/レイアウト由来の欠落を補完</a:t>
                      </a:r>
                      <a:pPr indent="0" marL="0">
                        <a:buNone/>
                      </a:pPr>
                      <a:r>
                        <a:rPr lang="en-US" sz="750" dirty="0">
                          <a:solidFill>
                            <a:srgbClr val="86868B"/>
                          </a:solidFill>
                          <a:latin typeface="Noto Sans JP" pitchFamily="34" charset="0"/>
                          <a:ea typeface="Noto Sans JP" pitchFamily="34" charset="-122"/>
                          <a:cs typeface="Noto Sans JP" pitchFamily="34" charset="-120"/>
                        </a:rPr>
                        <a:t>[69]</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Transformers / ONNX:</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推論エンジンでの最適化が可能</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690311"/>
            <a:ext cx="11277295" cy="552298"/>
          </a:xfrm>
          <a:prstGeom prst="roundRect">
            <a:avLst>
              <a:gd name="adj" fmla="val 11418"/>
            </a:avLst>
          </a:prstGeom>
          <a:solidFill>
            <a:srgbClr val="FFF8E1"/>
          </a:solidFill>
          <a:ln/>
        </p:spPr>
      </p:sp>
      <p:sp>
        <p:nvSpPr>
          <p:cNvPr id="12" name="Shape 8"/>
          <p:cNvSpPr/>
          <p:nvPr/>
        </p:nvSpPr>
        <p:spPr>
          <a:xfrm>
            <a:off x="457200" y="5690311"/>
            <a:ext cx="38405" cy="552298"/>
          </a:xfrm>
          <a:prstGeom prst="roundRect">
            <a:avLst>
              <a:gd name="adj" fmla="val 164203"/>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0" b="0"/>
          <a:stretch/>
        </p:blipFill>
        <p:spPr>
          <a:xfrm>
            <a:off x="647395" y="5823814"/>
            <a:ext cx="152705" cy="152705"/>
          </a:xfrm>
          <a:prstGeom prst="rect">
            <a:avLst/>
          </a:prstGeom>
        </p:spPr>
      </p:pic>
      <p:sp>
        <p:nvSpPr>
          <p:cNvPr id="14" name="Text 9"/>
          <p:cNvSpPr txBox="1"/>
          <p:nvPr/>
        </p:nvSpPr>
        <p:spPr>
          <a:xfrm>
            <a:off x="914400" y="5804611"/>
            <a:ext cx="10744200" cy="324612"/>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レイアウト保持の重要性：</a:t>
            </a:r>
            <a:pPr algn="l" indent="0" marL="0">
              <a:buNone/>
            </a:pPr>
            <a:r>
              <a:rPr lang="en-US" sz="900" dirty="0">
                <a:solidFill>
                  <a:srgbClr val="5D4037"/>
                </a:solidFill>
                <a:latin typeface="Noto Sans JP" pitchFamily="34" charset="0"/>
                <a:ea typeface="Noto Sans JP" pitchFamily="34" charset="-122"/>
                <a:cs typeface="Noto Sans JP" pitchFamily="34" charset="-120"/>
              </a:rPr>
              <a:t>RAGにおいて、単なるテキスト化では図表やレイアウト構造に含まれる情報が欠落しがちです。PaddleOCRの構造化出力や、Donut/LayoutLMv3のようなDocument AIモデルを活用し、レイアウト情報を保持することが検索精度の向上に直結します。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34 | ローカルAI 技術調査レポート 2026</a:t>
            </a:r>
            <a:endParaRPr lang="en-US" sz="900" dirty="0"/>
          </a:p>
        </p:txBody>
      </p:sp>
      <p:sp>
        <p:nvSpPr>
          <p:cNvPr id="18" name="Text 13"/>
          <p:cNvSpPr txBox="1"/>
          <p:nvPr/>
        </p:nvSpPr>
        <p:spPr>
          <a:xfrm>
            <a:off x="8970264" y="6586423"/>
            <a:ext cx="3299155"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[64, 66, 68, 69]</a:t>
            </a:r>
            <a:endParaRPr lang="en-US" sz="9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F5F5F7"/>
          </a:solidFill>
          <a:ln/>
        </p:spPr>
      </p:sp>
      <p:sp>
        <p:nvSpPr>
          <p:cNvPr id="5" name="Shape 3"/>
          <p:cNvSpPr/>
          <p:nvPr/>
        </p:nvSpPr>
        <p:spPr>
          <a:xfrm>
            <a:off x="0" y="75255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43230"/>
            <a:ext cx="200254" cy="267005"/>
          </a:xfrm>
          <a:prstGeom prst="rect">
            <a:avLst/>
          </a:prstGeom>
        </p:spPr>
      </p:pic>
      <p:sp>
        <p:nvSpPr>
          <p:cNvPr id="7" name="Text 4"/>
          <p:cNvSpPr txBox="1"/>
          <p:nvPr/>
        </p:nvSpPr>
        <p:spPr>
          <a:xfrm>
            <a:off x="809244" y="176479"/>
            <a:ext cx="4182466"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OCR/Document AI採用判断基準</a:t>
            </a:r>
            <a:endParaRPr lang="en-US" sz="2100" dirty="0"/>
          </a:p>
        </p:txBody>
      </p:sp>
      <p:sp>
        <p:nvSpPr>
          <p:cNvPr id="8" name="Text 5"/>
          <p:cNvSpPr txBox="1"/>
          <p:nvPr/>
        </p:nvSpPr>
        <p:spPr>
          <a:xfrm>
            <a:off x="8489290" y="261518"/>
            <a:ext cx="3439058"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リスク緩和のためのUX要件とハイブリッド構成</a:t>
            </a:r>
            <a:endParaRPr lang="en-US" sz="1200" dirty="0"/>
          </a:p>
        </p:txBody>
      </p:sp>
      <p:sp>
        <p:nvSpPr>
          <p:cNvPr id="9" name="Shape 6"/>
          <p:cNvSpPr/>
          <p:nvPr/>
        </p:nvSpPr>
        <p:spPr>
          <a:xfrm>
            <a:off x="0" y="761695"/>
            <a:ext cx="12191695" cy="5715000"/>
          </a:xfrm>
          <a:prstGeom prst="rect">
            <a:avLst/>
          </a:prstGeom>
          <a:solidFill>
            <a:srgbClr val="FBFBFD"/>
          </a:solidFill>
          <a:ln w="12700">
            <a:solidFill>
              <a:srgbClr val="FFFFFF">
                <a:alpha val="0"/>
              </a:srgbClr>
            </a:solidFill>
            <a:prstDash val="solid"/>
          </a:ln>
        </p:spPr>
      </p:sp>
      <p:pic>
        <p:nvPicPr>
          <p:cNvPr id="10" name="Image 1" descr="preencoded.png">    </p:cNvPr>
          <p:cNvPicPr>
            <a:picLocks noChangeAspect="1"/>
          </p:cNvPicPr>
          <p:nvPr/>
        </p:nvPicPr>
        <p:blipFill>
          <a:blip r:embed="rId2"/>
          <a:srcRect l="0" r="0" t="-1" b="-1"/>
          <a:stretch/>
        </p:blipFill>
        <p:spPr>
          <a:xfrm>
            <a:off x="457200" y="990295"/>
            <a:ext cx="11277295" cy="571500"/>
          </a:xfrm>
          <a:prstGeom prst="rect">
            <a:avLst/>
          </a:prstGeom>
        </p:spPr>
      </p:pic>
      <p:sp>
        <p:nvSpPr>
          <p:cNvPr id="11" name="Text 7"/>
          <p:cNvSpPr txBox="1"/>
          <p:nvPr/>
        </p:nvSpPr>
        <p:spPr>
          <a:xfrm>
            <a:off x="743407" y="1143000"/>
            <a:ext cx="10954512" cy="267005"/>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結論：誤読リスクをゼロにはできない前提で、前処理の標準化と「原文引用」による人間系確認のUXを要件化します。</a:t>
            </a:r>
            <a:endParaRPr lang="en-US" sz="1500" dirty="0"/>
          </a:p>
        </p:txBody>
      </p:sp>
      <p:sp>
        <p:nvSpPr>
          <p:cNvPr id="12" name="Shape 8"/>
          <p:cNvSpPr/>
          <p:nvPr/>
        </p:nvSpPr>
        <p:spPr>
          <a:xfrm>
            <a:off x="457200" y="1828800"/>
            <a:ext cx="11277295" cy="1485900"/>
          </a:xfrm>
          <a:prstGeom prst="roundRect">
            <a:avLst>
              <a:gd name="adj" fmla="val 4734"/>
            </a:avLst>
          </a:prstGeom>
          <a:solidFill>
            <a:srgbClr val="FFFFFF"/>
          </a:solidFill>
          <a:ln w="12700">
            <a:solidFill>
              <a:srgbClr val="E5E5E5"/>
            </a:solidFill>
            <a:prstDash val="solid"/>
          </a:ln>
        </p:spPr>
      </p:sp>
      <p:pic>
        <p:nvPicPr>
          <p:cNvPr id="13" name="Image 2" descr="preencoded.png">    </p:cNvPr>
          <p:cNvPicPr>
            <a:picLocks noChangeAspect="1"/>
          </p:cNvPicPr>
          <p:nvPr/>
        </p:nvPicPr>
        <p:blipFill>
          <a:blip r:embed="rId3"/>
          <a:srcRect l="0" r="0" t="-1087" b="-1087"/>
          <a:stretch/>
        </p:blipFill>
        <p:spPr>
          <a:xfrm>
            <a:off x="2691994" y="2348179"/>
            <a:ext cx="105156" cy="171907"/>
          </a:xfrm>
          <a:prstGeom prst="rect">
            <a:avLst/>
          </a:prstGeom>
        </p:spPr>
      </p:pic>
      <p:pic>
        <p:nvPicPr>
          <p:cNvPr id="14" name="Image 3" descr="preencoded.png">    </p:cNvPr>
          <p:cNvPicPr>
            <a:picLocks noChangeAspect="1"/>
          </p:cNvPicPr>
          <p:nvPr/>
        </p:nvPicPr>
        <p:blipFill>
          <a:blip r:embed="rId4"/>
          <a:srcRect l="0" r="0" t="-1087" b="-1087"/>
          <a:stretch/>
        </p:blipFill>
        <p:spPr>
          <a:xfrm>
            <a:off x="4926787" y="2348179"/>
            <a:ext cx="105156" cy="171907"/>
          </a:xfrm>
          <a:prstGeom prst="rect">
            <a:avLst/>
          </a:prstGeom>
        </p:spPr>
      </p:pic>
      <p:pic>
        <p:nvPicPr>
          <p:cNvPr id="15" name="Image 4" descr="preencoded.png">    </p:cNvPr>
          <p:cNvPicPr>
            <a:picLocks noChangeAspect="1"/>
          </p:cNvPicPr>
          <p:nvPr/>
        </p:nvPicPr>
        <p:blipFill>
          <a:blip r:embed="rId5"/>
          <a:srcRect l="0" r="0" t="-1087" b="-1087"/>
          <a:stretch/>
        </p:blipFill>
        <p:spPr>
          <a:xfrm>
            <a:off x="7160666" y="2348179"/>
            <a:ext cx="105156" cy="171907"/>
          </a:xfrm>
          <a:prstGeom prst="rect">
            <a:avLst/>
          </a:prstGeom>
        </p:spPr>
      </p:pic>
      <p:pic>
        <p:nvPicPr>
          <p:cNvPr id="16" name="Image 5" descr="preencoded.png">    </p:cNvPr>
          <p:cNvPicPr>
            <a:picLocks noChangeAspect="1"/>
          </p:cNvPicPr>
          <p:nvPr/>
        </p:nvPicPr>
        <p:blipFill>
          <a:blip r:embed="rId6"/>
          <a:srcRect l="0" r="0" t="-1087" b="-1087"/>
          <a:stretch/>
        </p:blipFill>
        <p:spPr>
          <a:xfrm>
            <a:off x="9395460" y="2348179"/>
            <a:ext cx="105156" cy="171907"/>
          </a:xfrm>
          <a:prstGeom prst="rect">
            <a:avLst/>
          </a:prstGeom>
        </p:spPr>
      </p:pic>
      <p:sp>
        <p:nvSpPr>
          <p:cNvPr id="17" name="Shape 9"/>
          <p:cNvSpPr/>
          <p:nvPr/>
        </p:nvSpPr>
        <p:spPr>
          <a:xfrm>
            <a:off x="457200" y="3615538"/>
            <a:ext cx="3638398" cy="2676449"/>
          </a:xfrm>
          <a:prstGeom prst="roundRect">
            <a:avLst>
              <a:gd name="adj" fmla="val 1459"/>
            </a:avLst>
          </a:prstGeom>
          <a:solidFill>
            <a:srgbClr val="FFFFFF"/>
          </a:solidFill>
          <a:ln w="12700">
            <a:solidFill>
              <a:srgbClr val="E5E5E5"/>
            </a:solidFill>
            <a:prstDash val="solid"/>
          </a:ln>
        </p:spPr>
      </p:sp>
      <p:sp>
        <p:nvSpPr>
          <p:cNvPr id="18" name="Shape 10"/>
          <p:cNvSpPr/>
          <p:nvPr/>
        </p:nvSpPr>
        <p:spPr>
          <a:xfrm>
            <a:off x="657454" y="4197096"/>
            <a:ext cx="3238805" cy="9144"/>
          </a:xfrm>
          <a:prstGeom prst="rect">
            <a:avLst/>
          </a:prstGeom>
          <a:solidFill>
            <a:srgbClr val="F0F0F0"/>
          </a:solidFill>
          <a:ln w="12700">
            <a:solidFill>
              <a:srgbClr val="F0F0F0">
                <a:alpha val="0"/>
              </a:srgbClr>
            </a:solidFill>
            <a:prstDash val="solid"/>
          </a:ln>
        </p:spPr>
      </p:sp>
      <p:sp>
        <p:nvSpPr>
          <p:cNvPr id="19" name="Shape 11"/>
          <p:cNvSpPr/>
          <p:nvPr/>
        </p:nvSpPr>
        <p:spPr>
          <a:xfrm>
            <a:off x="657454" y="3815791"/>
            <a:ext cx="304495" cy="304495"/>
          </a:xfrm>
          <a:prstGeom prst="roundRect">
            <a:avLst>
              <a:gd name="adj" fmla="val 75075"/>
            </a:avLst>
          </a:prstGeom>
          <a:solidFill>
            <a:srgbClr val="007AFF"/>
          </a:solidFill>
          <a:ln w="12700">
            <a:solidFill>
              <a:srgbClr val="FFFFFF">
                <a:alpha val="0"/>
              </a:srgbClr>
            </a:solidFill>
            <a:prstDash val="solid"/>
          </a:ln>
        </p:spPr>
      </p:sp>
      <p:pic>
        <p:nvPicPr>
          <p:cNvPr id="20" name="Image 6" descr="preencoded.png">    </p:cNvPr>
          <p:cNvPicPr>
            <a:picLocks noChangeAspect="1"/>
          </p:cNvPicPr>
          <p:nvPr/>
        </p:nvPicPr>
        <p:blipFill>
          <a:blip r:embed="rId7"/>
          <a:srcRect l="0" r="0" t="0" b="0"/>
          <a:stretch/>
        </p:blipFill>
        <p:spPr>
          <a:xfrm>
            <a:off x="743407" y="3901745"/>
            <a:ext cx="133502" cy="133502"/>
          </a:xfrm>
          <a:prstGeom prst="rect">
            <a:avLst/>
          </a:prstGeom>
        </p:spPr>
      </p:pic>
      <p:sp>
        <p:nvSpPr>
          <p:cNvPr id="21" name="Text 12"/>
          <p:cNvSpPr txBox="1"/>
          <p:nvPr/>
        </p:nvSpPr>
        <p:spPr>
          <a:xfrm>
            <a:off x="1057046" y="3854196"/>
            <a:ext cx="1163117"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前処理の標準化</a:t>
            </a:r>
            <a:endParaRPr lang="en-US" sz="1200" dirty="0"/>
          </a:p>
        </p:txBody>
      </p:sp>
      <p:pic>
        <p:nvPicPr>
          <p:cNvPr id="22" name="Image 7" descr="preencoded.png">    </p:cNvPr>
          <p:cNvPicPr>
            <a:picLocks noChangeAspect="1"/>
          </p:cNvPicPr>
          <p:nvPr/>
        </p:nvPicPr>
        <p:blipFill>
          <a:blip r:embed="rId8"/>
          <a:srcRect l="0" r="0" t="0" b="0"/>
          <a:stretch/>
        </p:blipFill>
        <p:spPr>
          <a:xfrm>
            <a:off x="657454" y="4379976"/>
            <a:ext cx="95098" cy="95098"/>
          </a:xfrm>
          <a:prstGeom prst="rect">
            <a:avLst/>
          </a:prstGeom>
        </p:spPr>
      </p:pic>
      <p:sp>
        <p:nvSpPr>
          <p:cNvPr id="23" name="Text 13"/>
          <p:cNvSpPr txBox="1"/>
          <p:nvPr/>
        </p:nvSpPr>
        <p:spPr>
          <a:xfrm>
            <a:off x="752551" y="4506163"/>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品質の下限を担保</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傾き補正、ノイズ除去、二値化をOCR前段に固定的に組み込むことで、認識精度のベースラインを確保。 </a:t>
            </a:r>
            <a:endParaRPr lang="en-US" sz="900" dirty="0"/>
          </a:p>
        </p:txBody>
      </p:sp>
      <p:pic>
        <p:nvPicPr>
          <p:cNvPr id="24" name="Image 8" descr="preencoded.png">    </p:cNvPr>
          <p:cNvPicPr>
            <a:picLocks noChangeAspect="1"/>
          </p:cNvPicPr>
          <p:nvPr/>
        </p:nvPicPr>
        <p:blipFill>
          <a:blip r:embed="rId9"/>
          <a:srcRect l="0" r="0" t="0" b="0"/>
          <a:stretch/>
        </p:blipFill>
        <p:spPr>
          <a:xfrm>
            <a:off x="657454" y="5218481"/>
            <a:ext cx="95098" cy="95098"/>
          </a:xfrm>
          <a:prstGeom prst="rect">
            <a:avLst/>
          </a:prstGeom>
        </p:spPr>
      </p:pic>
      <p:sp>
        <p:nvSpPr>
          <p:cNvPr id="25" name="Text 14"/>
          <p:cNvSpPr txBox="1"/>
          <p:nvPr/>
        </p:nvSpPr>
        <p:spPr>
          <a:xfrm>
            <a:off x="752551" y="53446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画像の正規化</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解像度やコントラストのバラつきを抑え、モデルの得意な入力形式に合わせる。 </a:t>
            </a:r>
            <a:endParaRPr lang="en-US" sz="900" dirty="0"/>
          </a:p>
        </p:txBody>
      </p:sp>
      <p:sp>
        <p:nvSpPr>
          <p:cNvPr id="26" name="Shape 15"/>
          <p:cNvSpPr/>
          <p:nvPr/>
        </p:nvSpPr>
        <p:spPr>
          <a:xfrm>
            <a:off x="4280306" y="3615538"/>
            <a:ext cx="3638398" cy="2676449"/>
          </a:xfrm>
          <a:prstGeom prst="roundRect">
            <a:avLst>
              <a:gd name="adj" fmla="val 1459"/>
            </a:avLst>
          </a:prstGeom>
          <a:solidFill>
            <a:srgbClr val="FFFFFF"/>
          </a:solidFill>
          <a:ln w="12700">
            <a:solidFill>
              <a:srgbClr val="E5E5E5"/>
            </a:solidFill>
            <a:prstDash val="solid"/>
          </a:ln>
        </p:spPr>
      </p:sp>
      <p:sp>
        <p:nvSpPr>
          <p:cNvPr id="27" name="Shape 16"/>
          <p:cNvSpPr/>
          <p:nvPr/>
        </p:nvSpPr>
        <p:spPr>
          <a:xfrm>
            <a:off x="4479646" y="4197096"/>
            <a:ext cx="3238805" cy="9144"/>
          </a:xfrm>
          <a:prstGeom prst="rect">
            <a:avLst/>
          </a:prstGeom>
          <a:solidFill>
            <a:srgbClr val="F0F0F0"/>
          </a:solidFill>
          <a:ln w="12700">
            <a:solidFill>
              <a:srgbClr val="F0F0F0">
                <a:alpha val="0"/>
              </a:srgbClr>
            </a:solidFill>
            <a:prstDash val="solid"/>
          </a:ln>
        </p:spPr>
      </p:sp>
      <p:sp>
        <p:nvSpPr>
          <p:cNvPr id="28" name="Shape 17"/>
          <p:cNvSpPr/>
          <p:nvPr/>
        </p:nvSpPr>
        <p:spPr>
          <a:xfrm>
            <a:off x="4479646" y="3815791"/>
            <a:ext cx="304495" cy="304495"/>
          </a:xfrm>
          <a:prstGeom prst="roundRect">
            <a:avLst>
              <a:gd name="adj" fmla="val 75075"/>
            </a:avLst>
          </a:prstGeom>
          <a:solidFill>
            <a:srgbClr val="34C759"/>
          </a:solidFill>
          <a:ln w="12700">
            <a:solidFill>
              <a:srgbClr val="FFFFFF">
                <a:alpha val="0"/>
              </a:srgbClr>
            </a:solidFill>
            <a:prstDash val="solid"/>
          </a:ln>
        </p:spPr>
      </p:sp>
      <p:pic>
        <p:nvPicPr>
          <p:cNvPr id="29" name="Image 9" descr="preencoded.png">    </p:cNvPr>
          <p:cNvPicPr>
            <a:picLocks noChangeAspect="1"/>
          </p:cNvPicPr>
          <p:nvPr/>
        </p:nvPicPr>
        <p:blipFill>
          <a:blip r:embed="rId10"/>
          <a:srcRect l="-837" r="-837" t="0" b="0"/>
          <a:stretch/>
        </p:blipFill>
        <p:spPr>
          <a:xfrm>
            <a:off x="4556455" y="3901745"/>
            <a:ext cx="152705" cy="133502"/>
          </a:xfrm>
          <a:prstGeom prst="rect">
            <a:avLst/>
          </a:prstGeom>
        </p:spPr>
      </p:pic>
      <p:sp>
        <p:nvSpPr>
          <p:cNvPr id="30" name="Text 18"/>
          <p:cNvSpPr txBox="1"/>
          <p:nvPr/>
        </p:nvSpPr>
        <p:spPr>
          <a:xfrm>
            <a:off x="4880153" y="3854196"/>
            <a:ext cx="1975104"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高品質方針：ハイブリッド</a:t>
            </a:r>
            <a:endParaRPr lang="en-US" sz="1200" dirty="0"/>
          </a:p>
        </p:txBody>
      </p:sp>
      <p:pic>
        <p:nvPicPr>
          <p:cNvPr id="31" name="Image 10" descr="preencoded.png">    </p:cNvPr>
          <p:cNvPicPr>
            <a:picLocks noChangeAspect="1"/>
          </p:cNvPicPr>
          <p:nvPr/>
        </p:nvPicPr>
        <p:blipFill>
          <a:blip r:embed="rId11"/>
          <a:srcRect l="0" r="0" t="0" b="0"/>
          <a:stretch/>
        </p:blipFill>
        <p:spPr>
          <a:xfrm>
            <a:off x="4479646" y="4379976"/>
            <a:ext cx="95098" cy="95098"/>
          </a:xfrm>
          <a:prstGeom prst="rect">
            <a:avLst/>
          </a:prstGeom>
        </p:spPr>
      </p:pic>
      <p:sp>
        <p:nvSpPr>
          <p:cNvPr id="32" name="Text 19"/>
          <p:cNvSpPr txBox="1"/>
          <p:nvPr/>
        </p:nvSpPr>
        <p:spPr>
          <a:xfrm>
            <a:off x="4574743" y="4506163"/>
            <a:ext cx="3219602" cy="743407"/>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構造化とレイアウト保持</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PaddleOCRでテキスト構造化を行い、Donut/LayoutLMv3でレイアウト情報を保持してRAG連携精度を高める。 </a:t>
            </a:r>
            <a:endParaRPr lang="en-US" sz="900" dirty="0"/>
          </a:p>
        </p:txBody>
      </p:sp>
      <p:pic>
        <p:nvPicPr>
          <p:cNvPr id="33" name="Image 11" descr="preencoded.png">    </p:cNvPr>
          <p:cNvPicPr>
            <a:picLocks noChangeAspect="1"/>
          </p:cNvPicPr>
          <p:nvPr/>
        </p:nvPicPr>
        <p:blipFill>
          <a:blip r:embed="rId12"/>
          <a:srcRect l="0" r="0" t="0" b="0"/>
          <a:stretch/>
        </p:blipFill>
        <p:spPr>
          <a:xfrm>
            <a:off x="4479646" y="5404104"/>
            <a:ext cx="95098" cy="95098"/>
          </a:xfrm>
          <a:prstGeom prst="rect">
            <a:avLst/>
          </a:prstGeom>
        </p:spPr>
      </p:pic>
      <p:sp>
        <p:nvSpPr>
          <p:cNvPr id="34" name="Text 20"/>
          <p:cNvSpPr txBox="1"/>
          <p:nvPr/>
        </p:nvSpPr>
        <p:spPr>
          <a:xfrm>
            <a:off x="4574743" y="5530291"/>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図表・UIへの対応</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複雑な図表やUIスクショはVLMとOCRを併用し、視覚情報と文字情報を相互補完させて堅牢化する。 </a:t>
            </a:r>
            <a:endParaRPr lang="en-US" sz="900" dirty="0"/>
          </a:p>
        </p:txBody>
      </p:sp>
      <p:sp>
        <p:nvSpPr>
          <p:cNvPr id="35" name="Shape 21"/>
          <p:cNvSpPr/>
          <p:nvPr/>
        </p:nvSpPr>
        <p:spPr>
          <a:xfrm>
            <a:off x="8102498" y="3615538"/>
            <a:ext cx="3638398" cy="2676449"/>
          </a:xfrm>
          <a:prstGeom prst="roundRect">
            <a:avLst>
              <a:gd name="adj" fmla="val 1459"/>
            </a:avLst>
          </a:prstGeom>
          <a:solidFill>
            <a:srgbClr val="FFFFFF"/>
          </a:solidFill>
          <a:ln w="12700">
            <a:solidFill>
              <a:srgbClr val="E5E5E5"/>
            </a:solidFill>
            <a:prstDash val="solid"/>
          </a:ln>
        </p:spPr>
      </p:sp>
      <p:sp>
        <p:nvSpPr>
          <p:cNvPr id="36" name="Shape 22"/>
          <p:cNvSpPr/>
          <p:nvPr/>
        </p:nvSpPr>
        <p:spPr>
          <a:xfrm>
            <a:off x="8302752" y="4197096"/>
            <a:ext cx="3238805" cy="9144"/>
          </a:xfrm>
          <a:prstGeom prst="rect">
            <a:avLst/>
          </a:prstGeom>
          <a:solidFill>
            <a:srgbClr val="F0F0F0"/>
          </a:solidFill>
          <a:ln w="12700">
            <a:solidFill>
              <a:srgbClr val="F0F0F0">
                <a:alpha val="0"/>
              </a:srgbClr>
            </a:solidFill>
            <a:prstDash val="solid"/>
          </a:ln>
        </p:spPr>
      </p:sp>
      <p:sp>
        <p:nvSpPr>
          <p:cNvPr id="37" name="Shape 23"/>
          <p:cNvSpPr/>
          <p:nvPr/>
        </p:nvSpPr>
        <p:spPr>
          <a:xfrm>
            <a:off x="8302752" y="3815791"/>
            <a:ext cx="304495" cy="304495"/>
          </a:xfrm>
          <a:prstGeom prst="roundRect">
            <a:avLst>
              <a:gd name="adj" fmla="val 75075"/>
            </a:avLst>
          </a:prstGeom>
          <a:solidFill>
            <a:srgbClr val="FF9500"/>
          </a:solidFill>
          <a:ln w="12700">
            <a:solidFill>
              <a:srgbClr val="FFFFFF">
                <a:alpha val="0"/>
              </a:srgbClr>
            </a:solidFill>
            <a:prstDash val="solid"/>
          </a:ln>
        </p:spPr>
      </p:sp>
      <p:pic>
        <p:nvPicPr>
          <p:cNvPr id="38" name="Image 12" descr="preencoded.png">    </p:cNvPr>
          <p:cNvPicPr>
            <a:picLocks noChangeAspect="1"/>
          </p:cNvPicPr>
          <p:nvPr/>
        </p:nvPicPr>
        <p:blipFill>
          <a:blip r:embed="rId13"/>
          <a:srcRect l="-1507" r="-1507" t="0" b="0"/>
          <a:stretch/>
        </p:blipFill>
        <p:spPr>
          <a:xfrm>
            <a:off x="8369503" y="3901745"/>
            <a:ext cx="171907" cy="133502"/>
          </a:xfrm>
          <a:prstGeom prst="rect">
            <a:avLst/>
          </a:prstGeom>
        </p:spPr>
      </p:pic>
      <p:sp>
        <p:nvSpPr>
          <p:cNvPr id="39" name="Text 24"/>
          <p:cNvSpPr txBox="1"/>
          <p:nvPr/>
        </p:nvSpPr>
        <p:spPr>
          <a:xfrm>
            <a:off x="8702345" y="3854196"/>
            <a:ext cx="1049731"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UX要件と運用</a:t>
            </a:r>
            <a:endParaRPr lang="en-US" sz="1200" dirty="0"/>
          </a:p>
        </p:txBody>
      </p:sp>
      <p:pic>
        <p:nvPicPr>
          <p:cNvPr id="40" name="Image 13" descr="preencoded.png">    </p:cNvPr>
          <p:cNvPicPr>
            <a:picLocks noChangeAspect="1"/>
          </p:cNvPicPr>
          <p:nvPr/>
        </p:nvPicPr>
        <p:blipFill>
          <a:blip r:embed="rId14"/>
          <a:srcRect l="0" r="0" t="0" b="0"/>
          <a:stretch/>
        </p:blipFill>
        <p:spPr>
          <a:xfrm>
            <a:off x="8302752" y="4379976"/>
            <a:ext cx="95098" cy="95098"/>
          </a:xfrm>
          <a:prstGeom prst="rect">
            <a:avLst/>
          </a:prstGeom>
        </p:spPr>
      </p:pic>
      <p:sp>
        <p:nvSpPr>
          <p:cNvPr id="41" name="Text 25"/>
          <p:cNvSpPr txBox="1"/>
          <p:nvPr/>
        </p:nvSpPr>
        <p:spPr>
          <a:xfrm>
            <a:off x="8397850" y="4506163"/>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原文スニペット引用</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AI回答の根拠となった原文箇所（画像切り出し等）を提示し、ユーザーが誤読を検証できるUXを必須化。 </a:t>
            </a:r>
            <a:endParaRPr lang="en-US" sz="900" dirty="0"/>
          </a:p>
        </p:txBody>
      </p:sp>
      <p:pic>
        <p:nvPicPr>
          <p:cNvPr id="42" name="Image 14" descr="preencoded.png">    </p:cNvPr>
          <p:cNvPicPr>
            <a:picLocks noChangeAspect="1"/>
          </p:cNvPicPr>
          <p:nvPr/>
        </p:nvPicPr>
        <p:blipFill>
          <a:blip r:embed="rId15"/>
          <a:srcRect l="0" r="0" t="0" b="0"/>
          <a:stretch/>
        </p:blipFill>
        <p:spPr>
          <a:xfrm>
            <a:off x="8302752" y="5218481"/>
            <a:ext cx="95098" cy="95098"/>
          </a:xfrm>
          <a:prstGeom prst="rect">
            <a:avLst/>
          </a:prstGeom>
        </p:spPr>
      </p:pic>
      <p:sp>
        <p:nvSpPr>
          <p:cNvPr id="43" name="Text 26"/>
          <p:cNvSpPr txBox="1"/>
          <p:nvPr/>
        </p:nvSpPr>
        <p:spPr>
          <a:xfrm>
            <a:off x="8397850" y="53446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夜間バッチへのオフロード</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重いOCR/Embedding処理は夜間に回し、日中のリソースは検索と短い回答生成に集中させる。 </a:t>
            </a:r>
            <a:endParaRPr lang="en-US" sz="900" dirty="0"/>
          </a:p>
        </p:txBody>
      </p:sp>
      <p:pic>
        <p:nvPicPr>
          <p:cNvPr id="44" name="Image 15" descr="preencoded.png">    </p:cNvPr>
          <p:cNvPicPr>
            <a:picLocks noChangeAspect="1"/>
          </p:cNvPicPr>
          <p:nvPr/>
        </p:nvPicPr>
        <p:blipFill>
          <a:blip r:embed="rId16"/>
          <a:stretch>
            <a:fillRect/>
          </a:stretch>
        </p:blipFill>
        <p:spPr>
          <a:xfrm>
            <a:off x="0" y="6476695"/>
            <a:ext cx="12191695" cy="381305"/>
          </a:xfrm>
          <a:prstGeom prst="rect">
            <a:avLst/>
          </a:prstGeom>
        </p:spPr>
      </p:pic>
      <p:sp>
        <p:nvSpPr>
          <p:cNvPr id="45" name="Text 27"/>
          <p:cNvSpPr/>
          <p:nvPr/>
        </p:nvSpPr>
        <p:spPr>
          <a:xfrm>
            <a:off x="0" y="6476695"/>
            <a:ext cx="12192610" cy="381305"/>
          </a:xfrm>
          <a:prstGeom prst="rect">
            <a:avLst/>
          </a:prstGeom>
          <a:solidFill>
            <a:srgbClr val="FFFFFF">
              <a:alpha val="0"/>
            </a:srgbClr>
          </a:solidFill>
          <a:ln w="12700">
            <a:solidFill>
              <a:srgbClr val="E5E5E5"/>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35 | ローカルAI 技術調査レポート</a:t>
            </a:r>
            <a:endParaRPr lang="en-US" sz="900" dirty="0"/>
          </a:p>
        </p:txBody>
      </p:sp>
      <p:pic>
        <p:nvPicPr>
          <p:cNvPr id="46" name="Image 16" descr="preencoded.png">    </p:cNvPr>
          <p:cNvPicPr>
            <a:picLocks noChangeAspect="1"/>
          </p:cNvPicPr>
          <p:nvPr/>
        </p:nvPicPr>
        <p:blipFill>
          <a:blip r:embed="rId17"/>
          <a:stretch>
            <a:fillRect/>
          </a:stretch>
        </p:blipFill>
        <p:spPr>
          <a:xfrm>
            <a:off x="1398118" y="2029054"/>
            <a:ext cx="457200" cy="457200"/>
          </a:xfrm>
          <a:prstGeom prst="rect">
            <a:avLst/>
          </a:prstGeom>
        </p:spPr>
      </p:pic>
      <p:sp>
        <p:nvSpPr>
          <p:cNvPr id="47" name="Text 28"/>
          <p:cNvSpPr/>
          <p:nvPr/>
        </p:nvSpPr>
        <p:spPr>
          <a:xfrm>
            <a:off x="1398118" y="202905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1</a:t>
            </a:r>
            <a:endParaRPr lang="en-US" sz="1500" dirty="0"/>
          </a:p>
        </p:txBody>
      </p:sp>
      <p:sp>
        <p:nvSpPr>
          <p:cNvPr id="48" name="Text 29"/>
          <p:cNvSpPr txBox="1"/>
          <p:nvPr/>
        </p:nvSpPr>
        <p:spPr>
          <a:xfrm>
            <a:off x="1322222" y="2562149"/>
            <a:ext cx="609905"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品質評価</a:t>
            </a:r>
            <a:endParaRPr lang="en-US" sz="1000" dirty="0"/>
          </a:p>
        </p:txBody>
      </p:sp>
      <p:sp>
        <p:nvSpPr>
          <p:cNvPr id="49" name="Text 30"/>
          <p:cNvSpPr txBox="1"/>
          <p:nvPr/>
        </p:nvSpPr>
        <p:spPr>
          <a:xfrm>
            <a:off x="1022299" y="2838298"/>
            <a:ext cx="1209751"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スキャン品質と</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レイアウト複雑度を確認</a:t>
            </a:r>
            <a:endParaRPr lang="en-US" sz="800" dirty="0"/>
          </a:p>
        </p:txBody>
      </p:sp>
      <p:pic>
        <p:nvPicPr>
          <p:cNvPr id="50" name="Image 17" descr="preencoded.png">    </p:cNvPr>
          <p:cNvPicPr>
            <a:picLocks noChangeAspect="1"/>
          </p:cNvPicPr>
          <p:nvPr/>
        </p:nvPicPr>
        <p:blipFill>
          <a:blip r:embed="rId18"/>
          <a:stretch>
            <a:fillRect/>
          </a:stretch>
        </p:blipFill>
        <p:spPr>
          <a:xfrm>
            <a:off x="3632911" y="2029054"/>
            <a:ext cx="457200" cy="457200"/>
          </a:xfrm>
          <a:prstGeom prst="rect">
            <a:avLst/>
          </a:prstGeom>
        </p:spPr>
      </p:pic>
      <p:sp>
        <p:nvSpPr>
          <p:cNvPr id="51" name="Text 31"/>
          <p:cNvSpPr/>
          <p:nvPr/>
        </p:nvSpPr>
        <p:spPr>
          <a:xfrm>
            <a:off x="3632911" y="202905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2</a:t>
            </a:r>
            <a:endParaRPr lang="en-US" sz="1500" dirty="0"/>
          </a:p>
        </p:txBody>
      </p:sp>
      <p:sp>
        <p:nvSpPr>
          <p:cNvPr id="52" name="Text 32"/>
          <p:cNvSpPr txBox="1"/>
          <p:nvPr/>
        </p:nvSpPr>
        <p:spPr>
          <a:xfrm>
            <a:off x="3622853" y="2562149"/>
            <a:ext cx="476402"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前処理</a:t>
            </a:r>
            <a:endParaRPr lang="en-US" sz="1000" dirty="0"/>
          </a:p>
        </p:txBody>
      </p:sp>
      <p:sp>
        <p:nvSpPr>
          <p:cNvPr id="53" name="Text 33"/>
          <p:cNvSpPr txBox="1"/>
          <p:nvPr/>
        </p:nvSpPr>
        <p:spPr>
          <a:xfrm>
            <a:off x="3361334" y="2838298"/>
            <a:ext cx="1000354"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傾き補正・二値化の</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標準パイプライン化</a:t>
            </a:r>
            <a:endParaRPr lang="en-US" sz="800" dirty="0"/>
          </a:p>
        </p:txBody>
      </p:sp>
      <p:pic>
        <p:nvPicPr>
          <p:cNvPr id="54" name="Image 18" descr="preencoded.png">    </p:cNvPr>
          <p:cNvPicPr>
            <a:picLocks noChangeAspect="1"/>
          </p:cNvPicPr>
          <p:nvPr/>
        </p:nvPicPr>
        <p:blipFill>
          <a:blip r:embed="rId19"/>
          <a:stretch>
            <a:fillRect/>
          </a:stretch>
        </p:blipFill>
        <p:spPr>
          <a:xfrm>
            <a:off x="5867705" y="2029054"/>
            <a:ext cx="457200" cy="457200"/>
          </a:xfrm>
          <a:prstGeom prst="rect">
            <a:avLst/>
          </a:prstGeom>
        </p:spPr>
      </p:pic>
      <p:sp>
        <p:nvSpPr>
          <p:cNvPr id="55" name="Text 34"/>
          <p:cNvSpPr/>
          <p:nvPr/>
        </p:nvSpPr>
        <p:spPr>
          <a:xfrm>
            <a:off x="5867705" y="202905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3</a:t>
            </a:r>
            <a:endParaRPr lang="en-US" sz="1500" dirty="0"/>
          </a:p>
        </p:txBody>
      </p:sp>
      <p:sp>
        <p:nvSpPr>
          <p:cNvPr id="56" name="Text 35"/>
          <p:cNvSpPr txBox="1"/>
          <p:nvPr/>
        </p:nvSpPr>
        <p:spPr>
          <a:xfrm>
            <a:off x="5724144" y="2562149"/>
            <a:ext cx="743407"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モデル選択</a:t>
            </a:r>
            <a:endParaRPr lang="en-US" sz="1000" dirty="0"/>
          </a:p>
        </p:txBody>
      </p:sp>
      <p:sp>
        <p:nvSpPr>
          <p:cNvPr id="57" name="Text 36"/>
          <p:cNvSpPr txBox="1"/>
          <p:nvPr/>
        </p:nvSpPr>
        <p:spPr>
          <a:xfrm>
            <a:off x="5589727" y="2838298"/>
            <a:ext cx="1019556"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PaddleOCR(構造化)</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+Donut(レイアウト)</a:t>
            </a:r>
            <a:endParaRPr lang="en-US" sz="800" dirty="0"/>
          </a:p>
        </p:txBody>
      </p:sp>
      <p:pic>
        <p:nvPicPr>
          <p:cNvPr id="58" name="Image 19" descr="preencoded.png">    </p:cNvPr>
          <p:cNvPicPr>
            <a:picLocks noChangeAspect="1"/>
          </p:cNvPicPr>
          <p:nvPr/>
        </p:nvPicPr>
        <p:blipFill>
          <a:blip r:embed="rId20"/>
          <a:stretch>
            <a:fillRect/>
          </a:stretch>
        </p:blipFill>
        <p:spPr>
          <a:xfrm>
            <a:off x="8101584" y="2029054"/>
            <a:ext cx="457200" cy="457200"/>
          </a:xfrm>
          <a:prstGeom prst="rect">
            <a:avLst/>
          </a:prstGeom>
        </p:spPr>
      </p:pic>
      <p:sp>
        <p:nvSpPr>
          <p:cNvPr id="59" name="Text 37"/>
          <p:cNvSpPr/>
          <p:nvPr/>
        </p:nvSpPr>
        <p:spPr>
          <a:xfrm>
            <a:off x="8101584" y="202905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4</a:t>
            </a:r>
            <a:endParaRPr lang="en-US" sz="1500" dirty="0"/>
          </a:p>
        </p:txBody>
      </p:sp>
      <p:sp>
        <p:nvSpPr>
          <p:cNvPr id="60" name="Text 38"/>
          <p:cNvSpPr txBox="1"/>
          <p:nvPr/>
        </p:nvSpPr>
        <p:spPr>
          <a:xfrm>
            <a:off x="8001914" y="2562149"/>
            <a:ext cx="667512"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UX要件化</a:t>
            </a:r>
            <a:endParaRPr lang="en-US" sz="1000" dirty="0"/>
          </a:p>
        </p:txBody>
      </p:sp>
      <p:sp>
        <p:nvSpPr>
          <p:cNvPr id="61" name="Text 39"/>
          <p:cNvSpPr txBox="1"/>
          <p:nvPr/>
        </p:nvSpPr>
        <p:spPr>
          <a:xfrm>
            <a:off x="7777886" y="2838298"/>
            <a:ext cx="1105510"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原文スニペット表示で</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誤読リスクを緩和</a:t>
            </a:r>
            <a:endParaRPr lang="en-US" sz="800" dirty="0"/>
          </a:p>
        </p:txBody>
      </p:sp>
      <p:pic>
        <p:nvPicPr>
          <p:cNvPr id="62" name="Image 20" descr="preencoded.png">    </p:cNvPr>
          <p:cNvPicPr>
            <a:picLocks noChangeAspect="1"/>
          </p:cNvPicPr>
          <p:nvPr/>
        </p:nvPicPr>
        <p:blipFill>
          <a:blip r:embed="rId21"/>
          <a:stretch>
            <a:fillRect/>
          </a:stretch>
        </p:blipFill>
        <p:spPr>
          <a:xfrm>
            <a:off x="10336378" y="2029054"/>
            <a:ext cx="457200" cy="457200"/>
          </a:xfrm>
          <a:prstGeom prst="rect">
            <a:avLst/>
          </a:prstGeom>
        </p:spPr>
      </p:pic>
      <p:sp>
        <p:nvSpPr>
          <p:cNvPr id="63" name="Text 40"/>
          <p:cNvSpPr/>
          <p:nvPr/>
        </p:nvSpPr>
        <p:spPr>
          <a:xfrm>
            <a:off x="10336378" y="202905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5</a:t>
            </a:r>
            <a:endParaRPr lang="en-US" sz="1500" dirty="0"/>
          </a:p>
        </p:txBody>
      </p:sp>
      <p:sp>
        <p:nvSpPr>
          <p:cNvPr id="64" name="Text 41"/>
          <p:cNvSpPr txBox="1"/>
          <p:nvPr/>
        </p:nvSpPr>
        <p:spPr>
          <a:xfrm>
            <a:off x="10260482" y="2562149"/>
            <a:ext cx="609905"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運用設計</a:t>
            </a:r>
            <a:endParaRPr lang="en-US" sz="1000" dirty="0"/>
          </a:p>
        </p:txBody>
      </p:sp>
      <p:sp>
        <p:nvSpPr>
          <p:cNvPr id="65" name="Text 42"/>
          <p:cNvSpPr txBox="1"/>
          <p:nvPr/>
        </p:nvSpPr>
        <p:spPr>
          <a:xfrm>
            <a:off x="10076688" y="2838298"/>
            <a:ext cx="981151"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OCR/Embeddingは</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夜間バッチ処理へ</a:t>
            </a:r>
            <a:endParaRPr lang="en-US" sz="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304495"/>
            <a:ext cx="304495" cy="304495"/>
          </a:xfrm>
          <a:prstGeom prst="rect">
            <a:avLst/>
          </a:prstGeom>
        </p:spPr>
      </p:pic>
      <p:sp>
        <p:nvSpPr>
          <p:cNvPr id="7" name="Text 4"/>
          <p:cNvSpPr txBox="1"/>
          <p:nvPr/>
        </p:nvSpPr>
        <p:spPr>
          <a:xfrm>
            <a:off x="914400" y="228600"/>
            <a:ext cx="4007815"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画像生成（Diffusion）概要</a:t>
            </a:r>
            <a:endParaRPr lang="en-US" sz="2400" dirty="0"/>
          </a:p>
        </p:txBody>
      </p:sp>
      <p:sp>
        <p:nvSpPr>
          <p:cNvPr id="8" name="Text 5"/>
          <p:cNvSpPr txBox="1"/>
          <p:nvPr/>
        </p:nvSpPr>
        <p:spPr>
          <a:xfrm>
            <a:off x="8994953" y="328270"/>
            <a:ext cx="2934310"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モデル・ランタイム・実務ポイント</a:t>
            </a:r>
            <a:endParaRPr lang="en-US" sz="1300" dirty="0"/>
          </a:p>
        </p:txBody>
      </p:sp>
      <p:pic>
        <p:nvPicPr>
          <p:cNvPr id="9" name="Image 1" descr="preencoded.png">    </p:cNvPr>
          <p:cNvPicPr>
            <a:picLocks noChangeAspect="1"/>
          </p:cNvPicPr>
          <p:nvPr/>
        </p:nvPicPr>
        <p:blipFill>
          <a:blip r:embed="rId2"/>
          <a:srcRect l="0" r="0" t="-7" b="-7"/>
          <a:stretch/>
        </p:blipFill>
        <p:spPr>
          <a:xfrm>
            <a:off x="457200" y="1304849"/>
            <a:ext cx="11277295" cy="1097280"/>
          </a:xfrm>
          <a:prstGeom prst="rect">
            <a:avLst/>
          </a:prstGeom>
        </p:spPr>
      </p:pic>
      <p:sp>
        <p:nvSpPr>
          <p:cNvPr id="10" name="Text 6"/>
          <p:cNvSpPr txBox="1"/>
          <p:nvPr/>
        </p:nvSpPr>
        <p:spPr>
          <a:xfrm>
            <a:off x="743407" y="1533449"/>
            <a:ext cx="10849356" cy="648310"/>
          </a:xfrm>
          <a:prstGeom prst="rect">
            <a:avLst/>
          </a:prstGeom>
          <a:noFill/>
          <a:ln/>
        </p:spPr>
        <p:txBody>
          <a:bodyPr wrap="square" lIns="0" tIns="0" rIns="0" bIns="0" rtlCol="0" anchor="t"/>
          <a:lstStyle/>
          <a:p>
            <a:pPr algn="l" indent="0" marL="0">
              <a:buNone/>
            </a:pPr>
            <a:r>
              <a:rPr lang="en-US" sz="1800" b="1" dirty="0">
                <a:solidFill>
                  <a:srgbClr val="1D1D1F"/>
                </a:solidFill>
                <a:latin typeface="Noto Sans JP" pitchFamily="34" charset="0"/>
                <a:ea typeface="Noto Sans JP" pitchFamily="34" charset="-122"/>
                <a:cs typeface="Noto Sans JP" pitchFamily="34" charset="-120"/>
              </a:rPr>
              <a:t> 結論：画像生成は</a:t>
            </a:r>
            <a:pPr algn="l" indent="0" marL="0">
              <a:buNone/>
            </a:pPr>
            <a:r>
              <a:rPr lang="en-US" sz="1800" b="1" dirty="0">
                <a:solidFill>
                  <a:srgbClr val="2563EB"/>
                </a:solidFill>
                <a:latin typeface="Noto Sans JP" pitchFamily="34" charset="0"/>
                <a:ea typeface="Noto Sans JP" pitchFamily="34" charset="-122"/>
                <a:cs typeface="Noto Sans JP" pitchFamily="34" charset="-120"/>
              </a:rPr>
              <a:t>SDXL</a:t>
            </a:r>
            <a:pPr algn="l" indent="0" marL="0">
              <a:buNone/>
            </a:pPr>
            <a:r>
              <a:rPr lang="en-US" sz="1800" b="1" dirty="0">
                <a:solidFill>
                  <a:srgbClr val="1D1D1F"/>
                </a:solidFill>
                <a:latin typeface="Noto Sans JP" pitchFamily="34" charset="0"/>
                <a:ea typeface="Noto Sans JP" pitchFamily="34" charset="-122"/>
                <a:cs typeface="Noto Sans JP" pitchFamily="34" charset="-120"/>
              </a:rPr>
              <a:t>を軸に、ComfyUI/SD WebUIで運用。</a:t>
            </a:r>
            <a:pPr algn="l" indent="0" marL="0">
              <a:buNone/>
            </a:pPr>
            <a:endParaRPr lang="en-US" sz="1800" dirty="0"/>
          </a:p>
          <a:p>
            <a:pPr algn="l" indent="0" marL="0">
              <a:buNone/>
            </a:pPr>
            <a:r>
              <a:rPr lang="en-US" sz="1800" b="1" dirty="0">
                <a:solidFill>
                  <a:srgbClr val="1D1D1F"/>
                </a:solidFill>
                <a:latin typeface="Noto Sans JP" pitchFamily="34" charset="0"/>
                <a:ea typeface="Noto Sans JP" pitchFamily="34" charset="-122"/>
                <a:cs typeface="Noto Sans JP" pitchFamily="34" charset="-120"/>
              </a:rPr>
              <a:t> FLUX等はライセンス精査が必須であり、VRAM要件はワークフローに依存します。 </a:t>
            </a:r>
            <a:endParaRPr lang="en-US" sz="1800" dirty="0"/>
          </a:p>
        </p:txBody>
      </p:sp>
      <p:sp>
        <p:nvSpPr>
          <p:cNvPr id="11" name="Shape 7"/>
          <p:cNvSpPr/>
          <p:nvPr/>
        </p:nvSpPr>
        <p:spPr>
          <a:xfrm>
            <a:off x="457200" y="2706624"/>
            <a:ext cx="5486400" cy="4581144"/>
          </a:xfrm>
          <a:prstGeom prst="roundRect">
            <a:avLst>
              <a:gd name="adj" fmla="val 498"/>
            </a:avLst>
          </a:prstGeom>
          <a:solidFill>
            <a:srgbClr val="FFFFFF"/>
          </a:solidFill>
          <a:ln w="12700">
            <a:solidFill>
              <a:srgbClr val="E5E5E5"/>
            </a:solidFill>
            <a:prstDash val="solid"/>
          </a:ln>
        </p:spPr>
      </p:sp>
      <p:sp>
        <p:nvSpPr>
          <p:cNvPr id="12" name="Shape 8"/>
          <p:cNvSpPr/>
          <p:nvPr/>
        </p:nvSpPr>
        <p:spPr>
          <a:xfrm>
            <a:off x="694944" y="3344875"/>
            <a:ext cx="50099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1282" r="-1282" t="0" b="0"/>
          <a:stretch/>
        </p:blipFill>
        <p:spPr>
          <a:xfrm>
            <a:off x="694944" y="2992831"/>
            <a:ext cx="219456" cy="190195"/>
          </a:xfrm>
          <a:prstGeom prst="rect">
            <a:avLst/>
          </a:prstGeom>
        </p:spPr>
      </p:pic>
      <p:sp>
        <p:nvSpPr>
          <p:cNvPr id="14" name="Text 9"/>
          <p:cNvSpPr txBox="1"/>
          <p:nvPr/>
        </p:nvSpPr>
        <p:spPr>
          <a:xfrm>
            <a:off x="1028700" y="2945282"/>
            <a:ext cx="2619756"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主要モデルとUI（Runtime）</a:t>
            </a:r>
            <a:endParaRPr lang="en-US" sz="1500" dirty="0"/>
          </a:p>
        </p:txBody>
      </p:sp>
      <p:pic>
        <p:nvPicPr>
          <p:cNvPr id="15" name="Image 3" descr="preencoded.png">    </p:cNvPr>
          <p:cNvPicPr>
            <a:picLocks noChangeAspect="1"/>
          </p:cNvPicPr>
          <p:nvPr/>
        </p:nvPicPr>
        <p:blipFill>
          <a:blip r:embed="rId4"/>
          <a:srcRect l="-2571" r="-2571" t="0" b="0"/>
          <a:stretch/>
        </p:blipFill>
        <p:spPr>
          <a:xfrm>
            <a:off x="694944" y="3516782"/>
            <a:ext cx="105156" cy="114300"/>
          </a:xfrm>
          <a:prstGeom prst="rect">
            <a:avLst/>
          </a:prstGeom>
        </p:spPr>
      </p:pic>
      <p:sp>
        <p:nvSpPr>
          <p:cNvPr id="16" name="Text 10"/>
          <p:cNvSpPr txBox="1"/>
          <p:nvPr/>
        </p:nvSpPr>
        <p:spPr>
          <a:xfrm>
            <a:off x="895198" y="3760013"/>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高品質生成の標準モデル。ライセンス確認の上、低コスト構成の軸に。</a:t>
            </a:r>
            <a:endParaRPr lang="en-US" sz="1200" dirty="0"/>
          </a:p>
        </p:txBody>
      </p:sp>
      <p:pic>
        <p:nvPicPr>
          <p:cNvPr id="17" name="Image 4" descr="preencoded.png">    </p:cNvPr>
          <p:cNvPicPr>
            <a:picLocks noChangeAspect="1"/>
          </p:cNvPicPr>
          <p:nvPr/>
        </p:nvPicPr>
        <p:blipFill>
          <a:blip r:embed="rId5"/>
          <a:stretch>
            <a:fillRect/>
          </a:stretch>
        </p:blipFill>
        <p:spPr>
          <a:xfrm>
            <a:off x="1276502" y="4042562"/>
            <a:ext cx="323698" cy="200254"/>
          </a:xfrm>
          <a:prstGeom prst="rect">
            <a:avLst/>
          </a:prstGeom>
        </p:spPr>
      </p:pic>
      <p:sp>
        <p:nvSpPr>
          <p:cNvPr id="18" name="Text 11"/>
          <p:cNvSpPr/>
          <p:nvPr/>
        </p:nvSpPr>
        <p:spPr>
          <a:xfrm>
            <a:off x="1276502" y="4042562"/>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[71]</a:t>
            </a:r>
            <a:endParaRPr lang="en-US" sz="900" dirty="0"/>
          </a:p>
        </p:txBody>
      </p:sp>
      <p:pic>
        <p:nvPicPr>
          <p:cNvPr id="19" name="Image 5" descr="preencoded.png">    </p:cNvPr>
          <p:cNvPicPr>
            <a:picLocks noChangeAspect="1"/>
          </p:cNvPicPr>
          <p:nvPr/>
        </p:nvPicPr>
        <p:blipFill>
          <a:blip r:embed="rId6"/>
          <a:srcRect l="-2571" r="-2571" t="0" b="0"/>
          <a:stretch/>
        </p:blipFill>
        <p:spPr>
          <a:xfrm>
            <a:off x="694944" y="4362602"/>
            <a:ext cx="105156" cy="114300"/>
          </a:xfrm>
          <a:prstGeom prst="rect">
            <a:avLst/>
          </a:prstGeom>
        </p:spPr>
      </p:pic>
      <p:sp>
        <p:nvSpPr>
          <p:cNvPr id="20" name="Text 12"/>
          <p:cNvSpPr txBox="1"/>
          <p:nvPr/>
        </p:nvSpPr>
        <p:spPr>
          <a:xfrm>
            <a:off x="895198" y="4605833"/>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ノードベースUI。Windows/Linux/macOS対応を明示し、ワークフローの再利用性が高い。</a:t>
            </a:r>
            <a:endParaRPr lang="en-US" sz="1200" dirty="0"/>
          </a:p>
        </p:txBody>
      </p:sp>
      <p:pic>
        <p:nvPicPr>
          <p:cNvPr id="21" name="Image 6" descr="preencoded.png">    </p:cNvPr>
          <p:cNvPicPr>
            <a:picLocks noChangeAspect="1"/>
          </p:cNvPicPr>
          <p:nvPr/>
        </p:nvPicPr>
        <p:blipFill>
          <a:blip r:embed="rId7"/>
          <a:stretch>
            <a:fillRect/>
          </a:stretch>
        </p:blipFill>
        <p:spPr>
          <a:xfrm>
            <a:off x="2495398" y="4888382"/>
            <a:ext cx="323698" cy="200254"/>
          </a:xfrm>
          <a:prstGeom prst="rect">
            <a:avLst/>
          </a:prstGeom>
        </p:spPr>
      </p:pic>
      <p:sp>
        <p:nvSpPr>
          <p:cNvPr id="22" name="Text 13"/>
          <p:cNvSpPr/>
          <p:nvPr/>
        </p:nvSpPr>
        <p:spPr>
          <a:xfrm>
            <a:off x="2495398" y="4888382"/>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[72]</a:t>
            </a:r>
            <a:endParaRPr lang="en-US" sz="900" dirty="0"/>
          </a:p>
        </p:txBody>
      </p:sp>
      <p:pic>
        <p:nvPicPr>
          <p:cNvPr id="23" name="Image 7" descr="preencoded.png">    </p:cNvPr>
          <p:cNvPicPr>
            <a:picLocks noChangeAspect="1"/>
          </p:cNvPicPr>
          <p:nvPr/>
        </p:nvPicPr>
        <p:blipFill>
          <a:blip r:embed="rId8"/>
          <a:srcRect l="-2571" r="-2571" t="0" b="0"/>
          <a:stretch/>
        </p:blipFill>
        <p:spPr>
          <a:xfrm>
            <a:off x="694944" y="5207508"/>
            <a:ext cx="105156" cy="114300"/>
          </a:xfrm>
          <a:prstGeom prst="rect">
            <a:avLst/>
          </a:prstGeom>
        </p:spPr>
      </p:pic>
      <p:sp>
        <p:nvSpPr>
          <p:cNvPr id="24" name="Text 14"/>
          <p:cNvSpPr txBox="1"/>
          <p:nvPr/>
        </p:nvSpPr>
        <p:spPr>
          <a:xfrm>
            <a:off x="895198" y="5451653"/>
            <a:ext cx="3791102" cy="247802"/>
          </a:xfrm>
          <a:prstGeom prst="rect">
            <a:avLst/>
          </a:prstGeom>
          <a:noFill/>
          <a:ln/>
        </p:spPr>
        <p:txBody>
          <a:bodyPr wrap="square" lIns="0" tIns="0" rIns="0" bIns="0" rtlCol="0" anchor="ctr"/>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豊富なプラグインエコシステムを持つ定番UI。</a:t>
            </a:r>
            <a:endParaRPr lang="en-US" sz="1200" dirty="0"/>
          </a:p>
        </p:txBody>
      </p:sp>
      <p:pic>
        <p:nvPicPr>
          <p:cNvPr id="25" name="Image 8" descr="preencoded.png">    </p:cNvPr>
          <p:cNvPicPr>
            <a:picLocks noChangeAspect="1"/>
          </p:cNvPicPr>
          <p:nvPr/>
        </p:nvPicPr>
        <p:blipFill>
          <a:blip r:embed="rId9"/>
          <a:stretch>
            <a:fillRect/>
          </a:stretch>
        </p:blipFill>
        <p:spPr>
          <a:xfrm>
            <a:off x="4169664" y="5490058"/>
            <a:ext cx="323698" cy="200254"/>
          </a:xfrm>
          <a:prstGeom prst="rect">
            <a:avLst/>
          </a:prstGeom>
        </p:spPr>
      </p:pic>
      <p:sp>
        <p:nvSpPr>
          <p:cNvPr id="26" name="Text 15"/>
          <p:cNvSpPr/>
          <p:nvPr/>
        </p:nvSpPr>
        <p:spPr>
          <a:xfrm>
            <a:off x="4169664" y="5490058"/>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[73]</a:t>
            </a:r>
            <a:endParaRPr lang="en-US" sz="900" dirty="0"/>
          </a:p>
        </p:txBody>
      </p:sp>
      <p:pic>
        <p:nvPicPr>
          <p:cNvPr id="27" name="Image 9" descr="preencoded.png">    </p:cNvPr>
          <p:cNvPicPr>
            <a:picLocks noChangeAspect="1"/>
          </p:cNvPicPr>
          <p:nvPr/>
        </p:nvPicPr>
        <p:blipFill>
          <a:blip r:embed="rId10"/>
          <a:srcRect l="-2571" r="-2571" t="0" b="0"/>
          <a:stretch/>
        </p:blipFill>
        <p:spPr>
          <a:xfrm>
            <a:off x="694944" y="5810098"/>
            <a:ext cx="105156" cy="114300"/>
          </a:xfrm>
          <a:prstGeom prst="rect">
            <a:avLst/>
          </a:prstGeom>
        </p:spPr>
      </p:pic>
      <p:sp>
        <p:nvSpPr>
          <p:cNvPr id="28" name="Text 16"/>
          <p:cNvSpPr txBox="1"/>
          <p:nvPr/>
        </p:nvSpPr>
        <p:spPr>
          <a:xfrm>
            <a:off x="895198" y="6053328"/>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最新の上位モデル。高い品質ポテンシャルを持つが、商用利用等のライセンス条件（dev版等）に注意。</a:t>
            </a:r>
            <a:endParaRPr lang="en-US" sz="1200" dirty="0"/>
          </a:p>
        </p:txBody>
      </p:sp>
      <p:pic>
        <p:nvPicPr>
          <p:cNvPr id="29" name="Image 10" descr="preencoded.png">    </p:cNvPr>
          <p:cNvPicPr>
            <a:picLocks noChangeAspect="1"/>
          </p:cNvPicPr>
          <p:nvPr/>
        </p:nvPicPr>
        <p:blipFill>
          <a:blip r:embed="rId11"/>
          <a:stretch>
            <a:fillRect/>
          </a:stretch>
        </p:blipFill>
        <p:spPr>
          <a:xfrm>
            <a:off x="3361334" y="6335878"/>
            <a:ext cx="523951" cy="200254"/>
          </a:xfrm>
          <a:prstGeom prst="rect">
            <a:avLst/>
          </a:prstGeom>
        </p:spPr>
      </p:pic>
      <p:sp>
        <p:nvSpPr>
          <p:cNvPr id="30" name="Text 17"/>
          <p:cNvSpPr/>
          <p:nvPr/>
        </p:nvSpPr>
        <p:spPr>
          <a:xfrm>
            <a:off x="3361334" y="6335878"/>
            <a:ext cx="52395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[75][76]</a:t>
            </a:r>
            <a:endParaRPr lang="en-US" sz="900" dirty="0"/>
          </a:p>
        </p:txBody>
      </p:sp>
      <p:pic>
        <p:nvPicPr>
          <p:cNvPr id="31" name="Image 11" descr="preencoded.png">    </p:cNvPr>
          <p:cNvPicPr>
            <a:picLocks noChangeAspect="1"/>
          </p:cNvPicPr>
          <p:nvPr/>
        </p:nvPicPr>
        <p:blipFill>
          <a:blip r:embed="rId12"/>
          <a:stretch>
            <a:fillRect/>
          </a:stretch>
        </p:blipFill>
        <p:spPr>
          <a:xfrm>
            <a:off x="694944" y="6693408"/>
            <a:ext cx="819302" cy="276149"/>
          </a:xfrm>
          <a:prstGeom prst="rect">
            <a:avLst/>
          </a:prstGeom>
        </p:spPr>
      </p:pic>
      <p:sp>
        <p:nvSpPr>
          <p:cNvPr id="32" name="Text 18"/>
          <p:cNvSpPr/>
          <p:nvPr/>
        </p:nvSpPr>
        <p:spPr>
          <a:xfrm>
            <a:off x="694944" y="6693408"/>
            <a:ext cx="819302"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Diffusion</a:t>
            </a:r>
            <a:endParaRPr lang="en-US" sz="1000" dirty="0"/>
          </a:p>
        </p:txBody>
      </p:sp>
      <p:pic>
        <p:nvPicPr>
          <p:cNvPr id="33" name="Image 12" descr="preencoded.png">    </p:cNvPr>
          <p:cNvPicPr>
            <a:picLocks noChangeAspect="1"/>
          </p:cNvPicPr>
          <p:nvPr/>
        </p:nvPicPr>
        <p:blipFill>
          <a:blip r:embed="rId13"/>
          <a:stretch>
            <a:fillRect/>
          </a:stretch>
        </p:blipFill>
        <p:spPr>
          <a:xfrm>
            <a:off x="1581912" y="6693408"/>
            <a:ext cx="790956" cy="276149"/>
          </a:xfrm>
          <a:prstGeom prst="rect">
            <a:avLst/>
          </a:prstGeom>
        </p:spPr>
      </p:pic>
      <p:sp>
        <p:nvSpPr>
          <p:cNvPr id="34" name="Text 19"/>
          <p:cNvSpPr/>
          <p:nvPr/>
        </p:nvSpPr>
        <p:spPr>
          <a:xfrm>
            <a:off x="1581912" y="6693408"/>
            <a:ext cx="790956"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ComfyUI</a:t>
            </a:r>
            <a:endParaRPr lang="en-US" sz="1000" dirty="0"/>
          </a:p>
        </p:txBody>
      </p:sp>
      <p:pic>
        <p:nvPicPr>
          <p:cNvPr id="35" name="Image 13" descr="preencoded.png">    </p:cNvPr>
          <p:cNvPicPr>
            <a:picLocks noChangeAspect="1"/>
          </p:cNvPicPr>
          <p:nvPr/>
        </p:nvPicPr>
        <p:blipFill>
          <a:blip r:embed="rId14"/>
          <a:stretch>
            <a:fillRect/>
          </a:stretch>
        </p:blipFill>
        <p:spPr>
          <a:xfrm>
            <a:off x="2447849" y="6693408"/>
            <a:ext cx="1466698" cy="276149"/>
          </a:xfrm>
          <a:prstGeom prst="rect">
            <a:avLst/>
          </a:prstGeom>
        </p:spPr>
      </p:pic>
      <p:sp>
        <p:nvSpPr>
          <p:cNvPr id="36" name="Text 20"/>
          <p:cNvSpPr/>
          <p:nvPr/>
        </p:nvSpPr>
        <p:spPr>
          <a:xfrm>
            <a:off x="2447849" y="6693408"/>
            <a:ext cx="1467612"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VRAM Optimization</a:t>
            </a:r>
            <a:endParaRPr lang="en-US" sz="1000" dirty="0"/>
          </a:p>
        </p:txBody>
      </p:sp>
      <p:sp>
        <p:nvSpPr>
          <p:cNvPr id="37" name="Shape 21"/>
          <p:cNvSpPr/>
          <p:nvPr/>
        </p:nvSpPr>
        <p:spPr>
          <a:xfrm>
            <a:off x="6248095" y="2706624"/>
            <a:ext cx="5486400" cy="4581144"/>
          </a:xfrm>
          <a:prstGeom prst="roundRect">
            <a:avLst>
              <a:gd name="adj" fmla="val 498"/>
            </a:avLst>
          </a:prstGeom>
          <a:solidFill>
            <a:srgbClr val="FFFFFF"/>
          </a:solidFill>
          <a:ln w="12700">
            <a:solidFill>
              <a:srgbClr val="E5E5E5"/>
            </a:solidFill>
            <a:prstDash val="solid"/>
          </a:ln>
        </p:spPr>
      </p:sp>
      <p:sp>
        <p:nvSpPr>
          <p:cNvPr id="38" name="Shape 22"/>
          <p:cNvSpPr/>
          <p:nvPr/>
        </p:nvSpPr>
        <p:spPr>
          <a:xfrm>
            <a:off x="6486754" y="3344875"/>
            <a:ext cx="5009998" cy="19202"/>
          </a:xfrm>
          <a:prstGeom prst="rect">
            <a:avLst/>
          </a:prstGeom>
          <a:solidFill>
            <a:srgbClr val="F5F5F7"/>
          </a:solidFill>
          <a:ln w="12700">
            <a:solidFill>
              <a:srgbClr val="F5F5F7">
                <a:alpha val="0"/>
              </a:srgbClr>
            </a:solidFill>
            <a:prstDash val="solid"/>
          </a:ln>
        </p:spPr>
      </p:sp>
      <p:pic>
        <p:nvPicPr>
          <p:cNvPr id="39" name="Image 14" descr="preencoded.png">    </p:cNvPr>
          <p:cNvPicPr>
            <a:picLocks noChangeAspect="1"/>
          </p:cNvPicPr>
          <p:nvPr/>
        </p:nvPicPr>
        <p:blipFill>
          <a:blip r:embed="rId15"/>
          <a:srcRect l="0" r="0" t="0" b="0"/>
          <a:stretch/>
        </p:blipFill>
        <p:spPr>
          <a:xfrm>
            <a:off x="6486754" y="2992831"/>
            <a:ext cx="190195" cy="190195"/>
          </a:xfrm>
          <a:prstGeom prst="rect">
            <a:avLst/>
          </a:prstGeom>
        </p:spPr>
      </p:pic>
      <p:sp>
        <p:nvSpPr>
          <p:cNvPr id="40" name="Text 23"/>
          <p:cNvSpPr txBox="1"/>
          <p:nvPr/>
        </p:nvSpPr>
        <p:spPr>
          <a:xfrm>
            <a:off x="6791249" y="2945282"/>
            <a:ext cx="236281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実務運用ポイントとリスク</a:t>
            </a:r>
            <a:endParaRPr lang="en-US" sz="1500" dirty="0"/>
          </a:p>
        </p:txBody>
      </p:sp>
      <p:pic>
        <p:nvPicPr>
          <p:cNvPr id="41" name="Image 15" descr="preencoded.png">    </p:cNvPr>
          <p:cNvPicPr>
            <a:picLocks noChangeAspect="1"/>
          </p:cNvPicPr>
          <p:nvPr/>
        </p:nvPicPr>
        <p:blipFill>
          <a:blip r:embed="rId16"/>
          <a:srcRect l="0" r="0" t="0" b="0"/>
          <a:stretch/>
        </p:blipFill>
        <p:spPr>
          <a:xfrm>
            <a:off x="6486754" y="3516782"/>
            <a:ext cx="114300" cy="114300"/>
          </a:xfrm>
          <a:prstGeom prst="rect">
            <a:avLst/>
          </a:prstGeom>
        </p:spPr>
      </p:pic>
      <p:sp>
        <p:nvSpPr>
          <p:cNvPr id="42" name="Text 24"/>
          <p:cNvSpPr txBox="1"/>
          <p:nvPr/>
        </p:nvSpPr>
        <p:spPr>
          <a:xfrm>
            <a:off x="6696151" y="3760013"/>
            <a:ext cx="4877410"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解像度・ステップ数・バッチサイズによりVRAM消費が激増します。attention slicing等の最適化適用が必須。</a:t>
            </a:r>
            <a:endParaRPr lang="en-US" sz="1200" dirty="0"/>
          </a:p>
        </p:txBody>
      </p:sp>
      <p:pic>
        <p:nvPicPr>
          <p:cNvPr id="43" name="Image 16" descr="preencoded.png">    </p:cNvPr>
          <p:cNvPicPr>
            <a:picLocks noChangeAspect="1"/>
          </p:cNvPicPr>
          <p:nvPr/>
        </p:nvPicPr>
        <p:blipFill>
          <a:blip r:embed="rId17"/>
          <a:srcRect l="-133" r="-133" t="0" b="0"/>
          <a:stretch/>
        </p:blipFill>
        <p:spPr>
          <a:xfrm>
            <a:off x="6486754" y="4362602"/>
            <a:ext cx="85954" cy="114300"/>
          </a:xfrm>
          <a:prstGeom prst="rect">
            <a:avLst/>
          </a:prstGeom>
        </p:spPr>
      </p:pic>
      <p:sp>
        <p:nvSpPr>
          <p:cNvPr id="44" name="Text 25"/>
          <p:cNvSpPr txBox="1"/>
          <p:nvPr/>
        </p:nvSpPr>
        <p:spPr>
          <a:xfrm>
            <a:off x="6667805" y="4605833"/>
            <a:ext cx="4905756"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特にFLUX.1-dev等はライセンス条件が異なる場合があるため、採用前に必ず確認してください。</a:t>
            </a:r>
            <a:endParaRPr lang="en-US" sz="1200" dirty="0"/>
          </a:p>
        </p:txBody>
      </p:sp>
      <p:pic>
        <p:nvPicPr>
          <p:cNvPr id="45" name="Image 17" descr="preencoded.png">    </p:cNvPr>
          <p:cNvPicPr>
            <a:picLocks noChangeAspect="1"/>
          </p:cNvPicPr>
          <p:nvPr/>
        </p:nvPicPr>
        <p:blipFill>
          <a:blip r:embed="rId18"/>
          <a:stretch>
            <a:fillRect/>
          </a:stretch>
        </p:blipFill>
        <p:spPr>
          <a:xfrm>
            <a:off x="8563356" y="4888382"/>
            <a:ext cx="323698" cy="200254"/>
          </a:xfrm>
          <a:prstGeom prst="rect">
            <a:avLst/>
          </a:prstGeom>
        </p:spPr>
      </p:pic>
      <p:sp>
        <p:nvSpPr>
          <p:cNvPr id="46" name="Text 26"/>
          <p:cNvSpPr/>
          <p:nvPr/>
        </p:nvSpPr>
        <p:spPr>
          <a:xfrm>
            <a:off x="8563356" y="4888382"/>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[76]</a:t>
            </a:r>
            <a:endParaRPr lang="en-US" sz="900" dirty="0"/>
          </a:p>
        </p:txBody>
      </p:sp>
      <p:pic>
        <p:nvPicPr>
          <p:cNvPr id="47" name="Image 18" descr="preencoded.png">    </p:cNvPr>
          <p:cNvPicPr>
            <a:picLocks noChangeAspect="1"/>
          </p:cNvPicPr>
          <p:nvPr/>
        </p:nvPicPr>
        <p:blipFill>
          <a:blip r:embed="rId19"/>
          <a:srcRect l="0" r="0" t="0" b="0"/>
          <a:stretch/>
        </p:blipFill>
        <p:spPr>
          <a:xfrm>
            <a:off x="6486754" y="5207508"/>
            <a:ext cx="114300" cy="114300"/>
          </a:xfrm>
          <a:prstGeom prst="rect">
            <a:avLst/>
          </a:prstGeom>
        </p:spPr>
      </p:pic>
      <p:sp>
        <p:nvSpPr>
          <p:cNvPr id="48" name="Text 27"/>
          <p:cNvSpPr txBox="1"/>
          <p:nvPr/>
        </p:nvSpPr>
        <p:spPr>
          <a:xfrm>
            <a:off x="6696151" y="5451653"/>
            <a:ext cx="4877410"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業務利用では「seed固定」と「ワークフロー固定（ComfyUI json）」で出力を安定させます。</a:t>
            </a:r>
            <a:endParaRPr lang="en-US" sz="1200" dirty="0"/>
          </a:p>
        </p:txBody>
      </p:sp>
      <p:sp>
        <p:nvSpPr>
          <p:cNvPr id="49" name="Shape 28"/>
          <p:cNvSpPr/>
          <p:nvPr/>
        </p:nvSpPr>
        <p:spPr>
          <a:xfrm>
            <a:off x="457200" y="7588606"/>
            <a:ext cx="11277295" cy="961949"/>
          </a:xfrm>
          <a:prstGeom prst="roundRect">
            <a:avLst>
              <a:gd name="adj" fmla="val 7529"/>
            </a:avLst>
          </a:prstGeom>
          <a:solidFill>
            <a:srgbClr val="FFF8E6"/>
          </a:solidFill>
          <a:ln w="12700">
            <a:solidFill>
              <a:srgbClr val="FFEEBA"/>
            </a:solidFill>
            <a:prstDash val="solid"/>
          </a:ln>
        </p:spPr>
      </p:sp>
      <p:pic>
        <p:nvPicPr>
          <p:cNvPr id="50" name="Image 19" descr="preencoded.png">    </p:cNvPr>
          <p:cNvPicPr>
            <a:picLocks noChangeAspect="1"/>
          </p:cNvPicPr>
          <p:nvPr/>
        </p:nvPicPr>
        <p:blipFill>
          <a:blip r:embed="rId20"/>
          <a:srcRect l="0" r="0" t="0" b="0"/>
          <a:stretch/>
        </p:blipFill>
        <p:spPr>
          <a:xfrm>
            <a:off x="619049" y="7769657"/>
            <a:ext cx="171907" cy="171907"/>
          </a:xfrm>
          <a:prstGeom prst="rect">
            <a:avLst/>
          </a:prstGeom>
        </p:spPr>
      </p:pic>
      <p:sp>
        <p:nvSpPr>
          <p:cNvPr id="51" name="Text 29"/>
          <p:cNvSpPr txBox="1"/>
          <p:nvPr/>
        </p:nvSpPr>
        <p:spPr>
          <a:xfrm>
            <a:off x="905256" y="7750454"/>
            <a:ext cx="10782605"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VRAM不足時の回避策（Workaround）</a:t>
            </a:r>
            <a:endParaRPr lang="en-US" sz="1000" dirty="0"/>
          </a:p>
        </p:txBody>
      </p:sp>
      <p:sp>
        <p:nvSpPr>
          <p:cNvPr id="52" name="Text 30"/>
          <p:cNvSpPr txBox="1"/>
          <p:nvPr/>
        </p:nvSpPr>
        <p:spPr>
          <a:xfrm>
            <a:off x="905256" y="7989113"/>
            <a:ext cx="10744200" cy="400507"/>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VRAM不足が発生する場合は、解像度/バッチ/ステップ数を固定した「低負荷プロファイル」を作成して運用するか、夜間バッチ処理またはローカルLAN内の別筐体（GPUサーバー）へのオフロードを検討してください。</a:t>
            </a:r>
            <a:endParaRPr lang="en-US" sz="1000" dirty="0"/>
          </a:p>
        </p:txBody>
      </p:sp>
      <p:sp>
        <p:nvSpPr>
          <p:cNvPr id="53" name="Shape 31"/>
          <p:cNvSpPr/>
          <p:nvPr/>
        </p:nvSpPr>
        <p:spPr>
          <a:xfrm>
            <a:off x="0" y="8931859"/>
            <a:ext cx="12191695" cy="181051"/>
          </a:xfrm>
          <a:prstGeom prst="rect">
            <a:avLst/>
          </a:prstGeom>
          <a:solidFill>
            <a:srgbClr val="FFFFFF"/>
          </a:solidFill>
          <a:ln/>
        </p:spPr>
      </p:sp>
      <p:sp>
        <p:nvSpPr>
          <p:cNvPr id="54" name="Shape 32"/>
          <p:cNvSpPr/>
          <p:nvPr/>
        </p:nvSpPr>
        <p:spPr>
          <a:xfrm>
            <a:off x="0" y="8931859"/>
            <a:ext cx="12191695" cy="9144"/>
          </a:xfrm>
          <a:prstGeom prst="rect">
            <a:avLst/>
          </a:prstGeom>
          <a:solidFill>
            <a:srgbClr val="E5E5E5"/>
          </a:solidFill>
          <a:ln w="12700">
            <a:solidFill>
              <a:srgbClr val="E5E5E5">
                <a:alpha val="0"/>
              </a:srgbClr>
            </a:solidFill>
            <a:prstDash val="solid"/>
          </a:ln>
        </p:spPr>
      </p:sp>
      <p:sp>
        <p:nvSpPr>
          <p:cNvPr id="55" name="Text 33"/>
          <p:cNvSpPr txBox="1"/>
          <p:nvPr/>
        </p:nvSpPr>
        <p:spPr>
          <a:xfrm>
            <a:off x="457200" y="8941003"/>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56" name="Text 34"/>
          <p:cNvSpPr txBox="1"/>
          <p:nvPr/>
        </p:nvSpPr>
        <p:spPr>
          <a:xfrm>
            <a:off x="11385194" y="8941003"/>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36 / 80</a:t>
            </a:r>
            <a:endParaRPr lang="en-US" sz="9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267005" cy="267005"/>
          </a:xfrm>
          <a:prstGeom prst="rect">
            <a:avLst/>
          </a:prstGeom>
        </p:spPr>
      </p:pic>
      <p:sp>
        <p:nvSpPr>
          <p:cNvPr id="6" name="Text 3"/>
          <p:cNvSpPr txBox="1"/>
          <p:nvPr/>
        </p:nvSpPr>
        <p:spPr>
          <a:xfrm>
            <a:off x="838505" y="381305"/>
            <a:ext cx="2867558"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画像生成（完全版表）</a:t>
            </a:r>
            <a:endParaRPr lang="en-US" sz="2100" dirty="0"/>
          </a:p>
        </p:txBody>
      </p:sp>
      <p:sp>
        <p:nvSpPr>
          <p:cNvPr id="7" name="Text 4"/>
          <p:cNvSpPr txBox="1"/>
          <p:nvPr/>
        </p:nvSpPr>
        <p:spPr>
          <a:xfrm>
            <a:off x="7437730" y="457200"/>
            <a:ext cx="4777740"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主要モデル・UI詳細比較：SDXL / ComfyUI / SD WebUI / FLUX</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4172407"/>
          </a:xfrm>
          <a:prstGeom prst="roundRect">
            <a:avLst>
              <a:gd name="adj" fmla="val 400"/>
            </a:avLst>
          </a:prstGeom>
          <a:solidFill>
            <a:srgbClr val="FFFFFF"/>
          </a:solidFill>
          <a:ln w="12700">
            <a:solidFill>
              <a:srgbClr val="D2D2D7"/>
            </a:solidFill>
            <a:prstDash val="solid"/>
          </a:ln>
        </p:spPr>
      </p:sp>
      <p:graphicFrame>
        <p:nvGraphicFramePr>
          <p:cNvPr id="38"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5629961"/>
        </p:xfrm>
        <a:graphic>
          <a:graphicData uri="http://schemas.openxmlformats.org/drawingml/2006/table">
            <a:tbl>
              <a:tblPr/>
              <a:tblGrid>
                <a:gridCol w="2454250"/>
                <a:gridCol w="1659636"/>
                <a:gridCol w="2056486"/>
                <a:gridCol w="2454250"/>
                <a:gridCol w="2653589"/>
              </a:tblGrid>
              <a:tr h="1125992">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モデル / UI</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方式 / 特徴</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VRAM要件</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得意/不得意（要点）</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リスク/採用判断</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1125992">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SDXL base 1.0</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Stability AI</a:t>
                      </a:r>
                      <a:pPr indent="0" marL="0">
                        <a:buNone/>
                      </a:pPr>
                      <a:r>
                        <a:rPr lang="en-US" sz="750" dirty="0">
                          <a:solidFill>
                            <a:srgbClr val="86868B"/>
                          </a:solidFill>
                          <a:latin typeface="Noto Sans JP" pitchFamily="34" charset="0"/>
                          <a:ea typeface="Noto Sans JP" pitchFamily="34" charset="-122"/>
                          <a:cs typeface="Noto Sans JP" pitchFamily="34" charset="-120"/>
                        </a:rPr>
                        <a:t>[71]</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Diffusion</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ワークフロー依存</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（解像度・バッチ・ステップ数に大きく左右される）</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高品質生成（ベースモデルとして標準的）</a:t>
                      </a:r>
                      <a:pPr indent="0" marL="0">
                        <a:spcBef>
                          <a:spcPts val="975"/>
                        </a:spcBef>
                        <a:spcAft>
                          <a:spcPts val="975"/>
                        </a:spcAft>
                        <a:buNone/>
                      </a:pPr>
                      <a:endParaRPr lang="en-US" sz="1200" dirty="0"/>
                    </a:p>
                    <a:p>
                      <a:pPr indent="0" marL="0">
                        <a:buNone/>
                      </a:pPr>
                      <a:r>
                        <a:rPr lang="en-US" sz="825" dirty="0">
                          <a:solidFill>
                            <a:srgbClr val="7B1FA2"/>
                          </a:solidFill>
                          <a:latin typeface="Noto Sans JP" pitchFamily="34" charset="0"/>
                          <a:ea typeface="Noto Sans JP" pitchFamily="34" charset="-122"/>
                          <a:cs typeface="Noto Sans JP" pitchFamily="34" charset="-120"/>
                        </a:rPr>
                        <a:t>注意</a:t>
                      </a:r>
                      <a:pPr indent="0" marL="0">
                        <a:buNone/>
                      </a:pPr>
                      <a:r>
                        <a:rPr lang="en-US" sz="975" dirty="0">
                          <a:solidFill>
                            <a:srgbClr val="1D1D1F"/>
                          </a:solidFill>
                          <a:latin typeface="Noto Sans JP" pitchFamily="34" charset="0"/>
                          <a:ea typeface="Noto Sans JP" pitchFamily="34" charset="-122"/>
                          <a:cs typeface="Noto Sans JP" pitchFamily="34" charset="-120"/>
                        </a:rPr>
                        <a:t>解像度・バッチ設定で負荷が大幅変動</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判断</a:t>
                      </a:r>
                      <a:pPr indent="0" marL="0">
                        <a:buNone/>
                      </a:pPr>
                      <a:r>
                        <a:rPr lang="en-US" sz="975" dirty="0">
                          <a:solidFill>
                            <a:srgbClr val="1D1D1F"/>
                          </a:solidFill>
                          <a:latin typeface="Noto Sans JP" pitchFamily="34" charset="0"/>
                          <a:ea typeface="Noto Sans JP" pitchFamily="34" charset="-122"/>
                          <a:cs typeface="Noto Sans JP" pitchFamily="34" charset="-120"/>
                        </a:rPr>
                        <a:t>attention slicing等の最適化を前提にプロファイルを固定化</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125992">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ComfyUI</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UI</a:t>
                      </a:r>
                      <a:pPr indent="0" marL="0">
                        <a:buNone/>
                      </a:pPr>
                      <a:r>
                        <a:rPr lang="en-US" sz="750" dirty="0">
                          <a:solidFill>
                            <a:srgbClr val="86868B"/>
                          </a:solidFill>
                          <a:latin typeface="Noto Sans JP" pitchFamily="34" charset="0"/>
                          <a:ea typeface="Noto Sans JP" pitchFamily="34" charset="-122"/>
                          <a:cs typeface="Noto Sans JP" pitchFamily="34" charset="-120"/>
                        </a:rPr>
                        <a:t>[72]</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ノード型UI</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Win/Linux/macOS対応</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構成次第</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（効率的なメモリ管理が可能）</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再利用性・資産化（ワークフロー保存）</a:t>
                      </a:r>
                      <a:pPr indent="0" marL="0">
                        <a:spcBef>
                          <a:spcPts val="975"/>
                        </a:spcBef>
                        <a:spcAft>
                          <a:spcPts val="975"/>
                        </a:spcAft>
                        <a:buNone/>
                      </a:pPr>
                      <a:endParaRPr lang="en-US" sz="1200" dirty="0"/>
                    </a:p>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seed固定による再現性担保</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判断</a:t>
                      </a:r>
                      <a:pPr indent="0" marL="0">
                        <a:buNone/>
                      </a:pPr>
                      <a:r>
                        <a:rPr lang="en-US" sz="975" dirty="0">
                          <a:solidFill>
                            <a:srgbClr val="1D1D1F"/>
                          </a:solidFill>
                          <a:latin typeface="Noto Sans JP" pitchFamily="34" charset="0"/>
                          <a:ea typeface="Noto Sans JP" pitchFamily="34" charset="-122"/>
                          <a:cs typeface="Noto Sans JP" pitchFamily="34" charset="-120"/>
                        </a:rPr>
                        <a:t>ワークフローのブラックボックス化を防ぐため管理が必要</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1125992">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Stable Diffusion WebUI</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UI</a:t>
                      </a:r>
                      <a:pPr indent="0" marL="0">
                        <a:buNone/>
                      </a:pPr>
                      <a:r>
                        <a:rPr lang="en-US" sz="750" dirty="0">
                          <a:solidFill>
                            <a:srgbClr val="86868B"/>
                          </a:solidFill>
                          <a:latin typeface="Noto Sans JP" pitchFamily="34" charset="0"/>
                          <a:ea typeface="Noto Sans JP" pitchFamily="34" charset="-122"/>
                          <a:cs typeface="Noto Sans JP" pitchFamily="34" charset="-120"/>
                        </a:rPr>
                        <a:t>[73]</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プラグイン豊富</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設定・拡張依存</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導入が比較的容易</a:t>
                      </a:r>
                      <a:pPr indent="0" marL="0">
                        <a:spcBef>
                          <a:spcPts val="975"/>
                        </a:spcBef>
                        <a:spcAft>
                          <a:spcPts val="975"/>
                        </a:spcAft>
                        <a:buNone/>
                      </a:pPr>
                      <a:endParaRPr lang="en-US" sz="1200" dirty="0"/>
                    </a:p>
                    <a:p>
                      <a:pPr indent="0" marL="0">
                        <a:buNone/>
                      </a:pPr>
                      <a:r>
                        <a:rPr lang="en-US" sz="825" dirty="0">
                          <a:solidFill>
                            <a:srgbClr val="7B1FA2"/>
                          </a:solidFill>
                          <a:latin typeface="Noto Sans JP" pitchFamily="34" charset="0"/>
                          <a:ea typeface="Noto Sans JP" pitchFamily="34" charset="-122"/>
                          <a:cs typeface="Noto Sans JP" pitchFamily="34" charset="-120"/>
                        </a:rPr>
                        <a:t>注意</a:t>
                      </a:r>
                      <a:pPr indent="0" marL="0">
                        <a:buNone/>
                      </a:pPr>
                      <a:r>
                        <a:rPr lang="en-US" sz="975" dirty="0">
                          <a:solidFill>
                            <a:srgbClr val="1D1D1F"/>
                          </a:solidFill>
                          <a:latin typeface="Noto Sans JP" pitchFamily="34" charset="0"/>
                          <a:ea typeface="Noto Sans JP" pitchFamily="34" charset="-122"/>
                          <a:cs typeface="Noto Sans JP" pitchFamily="34" charset="-120"/>
                        </a:rPr>
                        <a:t>設定差による品質ブレが発生しやすい</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判断</a:t>
                      </a:r>
                      <a:pPr indent="0" marL="0">
                        <a:buNone/>
                      </a:pPr>
                      <a:r>
                        <a:rPr lang="en-US" sz="975" dirty="0">
                          <a:solidFill>
                            <a:srgbClr val="1D1D1F"/>
                          </a:solidFill>
                          <a:latin typeface="Noto Sans JP" pitchFamily="34" charset="0"/>
                          <a:ea typeface="Noto Sans JP" pitchFamily="34" charset="-122"/>
                          <a:cs typeface="Noto Sans JP" pitchFamily="34" charset="-120"/>
                        </a:rPr>
                        <a:t>簡易利用には適するが、厳密な再現性には注意</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125992">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FLUX.1</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Black Forest Labs</a:t>
                      </a:r>
                      <a:pPr indent="0" marL="0">
                        <a:buNone/>
                      </a:pPr>
                      <a:r>
                        <a:rPr lang="en-US" sz="750" dirty="0">
                          <a:solidFill>
                            <a:srgbClr val="86868B"/>
                          </a:solidFill>
                          <a:latin typeface="Noto Sans JP" pitchFamily="34" charset="0"/>
                          <a:ea typeface="Noto Sans JP" pitchFamily="34" charset="-122"/>
                          <a:cs typeface="Noto Sans JP" pitchFamily="34" charset="-120"/>
                        </a:rPr>
                        <a:t>[75]</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上位モデル系</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高め</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（高品質ゆえのリソース要求）</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得意</a:t>
                      </a:r>
                      <a:pPr indent="0" marL="0">
                        <a:buNone/>
                      </a:pPr>
                      <a:r>
                        <a:rPr lang="en-US" sz="975" dirty="0">
                          <a:solidFill>
                            <a:srgbClr val="1D1D1F"/>
                          </a:solidFill>
                          <a:latin typeface="Noto Sans JP" pitchFamily="34" charset="0"/>
                          <a:ea typeface="Noto Sans JP" pitchFamily="34" charset="-122"/>
                          <a:cs typeface="Noto Sans JP" pitchFamily="34" charset="-120"/>
                        </a:rPr>
                        <a:t>高い品質ポテンシャル</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ライセンス（特にdev版の条件）の精査が必須</a:t>
                      </a:r>
                      <a:pPr indent="0" marL="0">
                        <a:buNone/>
                      </a:pPr>
                      <a:r>
                        <a:rPr lang="en-US" sz="750" dirty="0">
                          <a:solidFill>
                            <a:srgbClr val="86868B"/>
                          </a:solidFill>
                          <a:latin typeface="Noto Sans JP" pitchFamily="34" charset="0"/>
                          <a:ea typeface="Noto Sans JP" pitchFamily="34" charset="-122"/>
                          <a:cs typeface="Noto Sans JP" pitchFamily="34" charset="-120"/>
                        </a:rPr>
                        <a:t>[76]</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商用利用可否を必ず確認</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690311"/>
            <a:ext cx="11277295" cy="552298"/>
          </a:xfrm>
          <a:prstGeom prst="roundRect">
            <a:avLst>
              <a:gd name="adj" fmla="val 11418"/>
            </a:avLst>
          </a:prstGeom>
          <a:solidFill>
            <a:srgbClr val="FFF8E1"/>
          </a:solidFill>
          <a:ln/>
        </p:spPr>
      </p:sp>
      <p:sp>
        <p:nvSpPr>
          <p:cNvPr id="12" name="Shape 8"/>
          <p:cNvSpPr/>
          <p:nvPr/>
        </p:nvSpPr>
        <p:spPr>
          <a:xfrm>
            <a:off x="457200" y="5690311"/>
            <a:ext cx="38405" cy="552298"/>
          </a:xfrm>
          <a:prstGeom prst="roundRect">
            <a:avLst>
              <a:gd name="adj" fmla="val 164203"/>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0" b="0"/>
          <a:stretch/>
        </p:blipFill>
        <p:spPr>
          <a:xfrm>
            <a:off x="647395" y="5823814"/>
            <a:ext cx="152705" cy="152705"/>
          </a:xfrm>
          <a:prstGeom prst="rect">
            <a:avLst/>
          </a:prstGeom>
        </p:spPr>
      </p:pic>
      <p:sp>
        <p:nvSpPr>
          <p:cNvPr id="14" name="Text 9"/>
          <p:cNvSpPr txBox="1"/>
          <p:nvPr/>
        </p:nvSpPr>
        <p:spPr>
          <a:xfrm>
            <a:off x="914400" y="5804611"/>
            <a:ext cx="10744200" cy="324612"/>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採用判断の要点：</a:t>
            </a:r>
            <a:pPr algn="l" indent="0" marL="0">
              <a:buNone/>
            </a:pPr>
            <a:r>
              <a:rPr lang="en-US" sz="900" dirty="0">
                <a:solidFill>
                  <a:srgbClr val="5D4037"/>
                </a:solidFill>
                <a:latin typeface="Noto Sans JP" pitchFamily="34" charset="0"/>
                <a:ea typeface="Noto Sans JP" pitchFamily="34" charset="-122"/>
                <a:cs typeface="Noto Sans JP" pitchFamily="34" charset="-120"/>
              </a:rPr>
              <a:t>VRAM容量が最大の制約となります。解像度、バッチサイズ、ステップ数を固定したプロファイルを作成し、VRAM不足を防ぐ運用設計が重要です。特にFLUX等の最新・上位モデルを採用する場合は、ライセンス条件（商用利用制限など）を事前に入念に確認してください。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37 | ローカルAI 技術調査レポート 2026</a:t>
            </a:r>
            <a:endParaRPr lang="en-US" sz="900" dirty="0"/>
          </a:p>
        </p:txBody>
      </p:sp>
      <p:sp>
        <p:nvSpPr>
          <p:cNvPr id="18" name="Text 13"/>
          <p:cNvSpPr txBox="1"/>
          <p:nvPr/>
        </p:nvSpPr>
        <p:spPr>
          <a:xfrm>
            <a:off x="9357055" y="6586423"/>
            <a:ext cx="283372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[71-76]</a:t>
            </a:r>
            <a:endParaRPr lang="en-US" sz="9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txBox="1"/>
          <p:nvPr/>
        </p:nvSpPr>
        <p:spPr>
          <a:xfrm>
            <a:off x="75895" y="590702"/>
            <a:ext cx="12154205"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採用判断基準（画像生成）</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3" name="Text 1"/>
          <p:cNvSpPr txBox="1"/>
          <p:nvPr/>
        </p:nvSpPr>
        <p:spPr>
          <a:xfrm>
            <a:off x="75895" y="961949"/>
            <a:ext cx="12230100"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VRAM制約と再現性の担保</a:t>
            </a:r>
            <a:endParaRPr lang="en-US" sz="1200" dirty="0"/>
          </a:p>
        </p:txBody>
      </p:sp>
      <p:sp>
        <p:nvSpPr>
          <p:cNvPr id="4" name="Text 2"/>
          <p:cNvSpPr txBox="1"/>
          <p:nvPr/>
        </p:nvSpPr>
        <p:spPr>
          <a:xfrm>
            <a:off x="75895" y="2000707"/>
            <a:ext cx="12230100"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 結論：VRAM制約に合わせて解像度/バッチ/ステップを固定し、ワークフローを資産化して再現性を担保します。\\n</a:t>
            </a:r>
            <a:endParaRPr lang="en-US" sz="1200" dirty="0"/>
          </a:p>
        </p:txBody>
      </p:sp>
      <p:sp>
        <p:nvSpPr>
          <p:cNvPr id="5" name="Text 3"/>
          <p:cNvSpPr txBox="1"/>
          <p:nvPr/>
        </p:nvSpPr>
        <p:spPr>
          <a:xfrm>
            <a:off x="75895" y="3038551"/>
            <a:ext cx="12154205" cy="171907"/>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1</a:t>
            </a:r>
            <a:endParaRPr lang="en-US" sz="1200" dirty="0"/>
          </a:p>
        </p:txBody>
      </p:sp>
      <p:sp>
        <p:nvSpPr>
          <p:cNvPr id="6" name="Text 4"/>
          <p:cNvSpPr txBox="1"/>
          <p:nvPr/>
        </p:nvSpPr>
        <p:spPr>
          <a:xfrm>
            <a:off x="75895" y="3381451"/>
            <a:ext cx="12154205"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VRAM制約</a:t>
            </a:r>
            <a:endParaRPr lang="en-US" sz="1200" dirty="0"/>
          </a:p>
        </p:txBody>
      </p:sp>
      <p:sp>
        <p:nvSpPr>
          <p:cNvPr id="7" name="Text 5"/>
          <p:cNvSpPr txBox="1"/>
          <p:nvPr/>
        </p:nvSpPr>
        <p:spPr>
          <a:xfrm>
            <a:off x="75895" y="3752698"/>
            <a:ext cx="12115800" cy="400507"/>
          </a:xfrm>
          <a:prstGeom prst="rect">
            <a:avLst/>
          </a:prstGeom>
          <a:noFill/>
          <a:ln/>
        </p:spPr>
        <p:txBody>
          <a:bodyPr wrap="square" lIns="0" tIns="0" rIns="0" bIns="0" rtlCol="0" anchor="t"/>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ハードウェア上限を</a:t>
            </a:r>
            <a:pPr algn="l" indent="0" marL="0">
              <a:buNone/>
            </a:pPr>
            <a:endParaRPr lang="en-US" sz="1200" dirty="0"/>
          </a:p>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まず確認</a:t>
            </a:r>
            <a:endParaRPr lang="en-US" sz="1200" dirty="0"/>
          </a:p>
        </p:txBody>
      </p:sp>
      <p:sp>
        <p:nvSpPr>
          <p:cNvPr id="8" name="Text 6"/>
          <p:cNvSpPr txBox="1"/>
          <p:nvPr/>
        </p:nvSpPr>
        <p:spPr>
          <a:xfrm>
            <a:off x="75895" y="4839005"/>
            <a:ext cx="12154205" cy="171907"/>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2</a:t>
            </a:r>
            <a:endParaRPr lang="en-US" sz="1200" dirty="0"/>
          </a:p>
        </p:txBody>
      </p:sp>
      <p:sp>
        <p:nvSpPr>
          <p:cNvPr id="9" name="Text 7"/>
          <p:cNvSpPr txBox="1"/>
          <p:nvPr/>
        </p:nvSpPr>
        <p:spPr>
          <a:xfrm>
            <a:off x="75895" y="5181905"/>
            <a:ext cx="12230100"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解像度固定</a:t>
            </a:r>
            <a:endParaRPr lang="en-US" sz="1200" dirty="0"/>
          </a:p>
        </p:txBody>
      </p:sp>
      <p:sp>
        <p:nvSpPr>
          <p:cNvPr id="10" name="Text 8"/>
          <p:cNvSpPr txBox="1"/>
          <p:nvPr/>
        </p:nvSpPr>
        <p:spPr>
          <a:xfrm>
            <a:off x="75895" y="5553151"/>
            <a:ext cx="12115800" cy="400507"/>
          </a:xfrm>
          <a:prstGeom prst="rect">
            <a:avLst/>
          </a:prstGeom>
          <a:noFill/>
          <a:ln/>
        </p:spPr>
        <p:txBody>
          <a:bodyPr wrap="square" lIns="0" tIns="0" rIns="0" bIns="0" rtlCol="0" anchor="t"/>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VRAMに収まる</a:t>
            </a:r>
            <a:pPr algn="l" indent="0" marL="0">
              <a:buNone/>
            </a:pPr>
            <a:endParaRPr lang="en-US" sz="1200" dirty="0"/>
          </a:p>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最大サイズを決定</a:t>
            </a:r>
            <a:endParaRPr lang="en-US" sz="1200" dirty="0"/>
          </a:p>
        </p:txBody>
      </p:sp>
      <p:sp>
        <p:nvSpPr>
          <p:cNvPr id="11" name="Text 9"/>
          <p:cNvSpPr txBox="1"/>
          <p:nvPr/>
        </p:nvSpPr>
        <p:spPr>
          <a:xfrm>
            <a:off x="75895" y="6638544"/>
            <a:ext cx="12154205" cy="171907"/>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3</a:t>
            </a:r>
            <a:endParaRPr lang="en-US" sz="1200" dirty="0"/>
          </a:p>
        </p:txBody>
      </p:sp>
      <p:sp>
        <p:nvSpPr>
          <p:cNvPr id="12" name="Text 10"/>
          <p:cNvSpPr txBox="1"/>
          <p:nvPr/>
        </p:nvSpPr>
        <p:spPr>
          <a:xfrm>
            <a:off x="75895" y="6981444"/>
            <a:ext cx="12230100"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バッチ/ステップ</a:t>
            </a:r>
            <a:endParaRPr lang="en-US" sz="1200" dirty="0"/>
          </a:p>
        </p:txBody>
      </p:sp>
      <p:sp>
        <p:nvSpPr>
          <p:cNvPr id="13" name="Text 11"/>
          <p:cNvSpPr txBox="1"/>
          <p:nvPr/>
        </p:nvSpPr>
        <p:spPr>
          <a:xfrm>
            <a:off x="75895" y="7353605"/>
            <a:ext cx="12115800" cy="400507"/>
          </a:xfrm>
          <a:prstGeom prst="rect">
            <a:avLst/>
          </a:prstGeom>
          <a:noFill/>
          <a:ln/>
        </p:spPr>
        <p:txBody>
          <a:bodyPr wrap="square" lIns="0" tIns="0" rIns="0" bIns="0" rtlCol="0" anchor="t"/>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生成数と品質の</a:t>
            </a:r>
            <a:pPr algn="l" indent="0" marL="0">
              <a:buNone/>
            </a:pPr>
            <a:endParaRPr lang="en-US" sz="1200" dirty="0"/>
          </a:p>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トレードオフ調整</a:t>
            </a:r>
            <a:endParaRPr lang="en-US" sz="1200" dirty="0"/>
          </a:p>
        </p:txBody>
      </p:sp>
      <p:sp>
        <p:nvSpPr>
          <p:cNvPr id="14" name="Text 12"/>
          <p:cNvSpPr txBox="1"/>
          <p:nvPr/>
        </p:nvSpPr>
        <p:spPr>
          <a:xfrm>
            <a:off x="75895" y="8438998"/>
            <a:ext cx="12154205" cy="171907"/>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4</a:t>
            </a:r>
            <a:endParaRPr lang="en-US" sz="1200" dirty="0"/>
          </a:p>
        </p:txBody>
      </p:sp>
      <p:sp>
        <p:nvSpPr>
          <p:cNvPr id="15" name="Text 13"/>
          <p:cNvSpPr txBox="1"/>
          <p:nvPr/>
        </p:nvSpPr>
        <p:spPr>
          <a:xfrm>
            <a:off x="75895" y="8781898"/>
            <a:ext cx="12230100"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最適化</a:t>
            </a:r>
            <a:endParaRPr lang="en-US" sz="1200" dirty="0"/>
          </a:p>
        </p:txBody>
      </p:sp>
      <p:sp>
        <p:nvSpPr>
          <p:cNvPr id="16" name="Text 14"/>
          <p:cNvSpPr txBox="1"/>
          <p:nvPr/>
        </p:nvSpPr>
        <p:spPr>
          <a:xfrm>
            <a:off x="75895" y="9153144"/>
            <a:ext cx="12115800" cy="400507"/>
          </a:xfrm>
          <a:prstGeom prst="rect">
            <a:avLst/>
          </a:prstGeom>
          <a:noFill/>
          <a:ln/>
        </p:spPr>
        <p:txBody>
          <a:bodyPr wrap="square" lIns="0" tIns="0" rIns="0" bIns="0" rtlCol="0" anchor="t"/>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Attention Slicing等</a:t>
            </a:r>
            <a:pPr algn="l" indent="0" marL="0">
              <a:buNone/>
            </a:pPr>
            <a:endParaRPr lang="en-US" sz="1200" dirty="0"/>
          </a:p>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プロファイル適用</a:t>
            </a:r>
            <a:endParaRPr lang="en-US" sz="1200" dirty="0"/>
          </a:p>
        </p:txBody>
      </p:sp>
      <p:sp>
        <p:nvSpPr>
          <p:cNvPr id="17" name="Text 15"/>
          <p:cNvSpPr txBox="1"/>
          <p:nvPr/>
        </p:nvSpPr>
        <p:spPr>
          <a:xfrm>
            <a:off x="75895" y="10239451"/>
            <a:ext cx="12154205" cy="171907"/>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5</a:t>
            </a:r>
            <a:endParaRPr lang="en-US" sz="1200" dirty="0"/>
          </a:p>
        </p:txBody>
      </p:sp>
      <p:sp>
        <p:nvSpPr>
          <p:cNvPr id="18" name="Text 16"/>
          <p:cNvSpPr txBox="1"/>
          <p:nvPr/>
        </p:nvSpPr>
        <p:spPr>
          <a:xfrm>
            <a:off x="75895" y="10582351"/>
            <a:ext cx="12230100"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資産化</a:t>
            </a:r>
            <a:endParaRPr lang="en-US" sz="1200" dirty="0"/>
          </a:p>
        </p:txBody>
      </p:sp>
      <p:sp>
        <p:nvSpPr>
          <p:cNvPr id="19" name="Text 17"/>
          <p:cNvSpPr txBox="1"/>
          <p:nvPr/>
        </p:nvSpPr>
        <p:spPr>
          <a:xfrm>
            <a:off x="75895" y="10953598"/>
            <a:ext cx="12115800" cy="400507"/>
          </a:xfrm>
          <a:prstGeom prst="rect">
            <a:avLst/>
          </a:prstGeom>
          <a:noFill/>
          <a:ln/>
        </p:spPr>
        <p:txBody>
          <a:bodyPr wrap="square" lIns="0" tIns="0" rIns="0" bIns="0" rtlCol="0" anchor="t"/>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ワークフロー保存</a:t>
            </a:r>
            <a:pPr algn="l" indent="0" marL="0">
              <a:buNone/>
            </a:pPr>
            <a:endParaRPr lang="en-US" sz="1200" dirty="0"/>
          </a:p>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(ComfyUI等)</a:t>
            </a:r>
            <a:endParaRPr lang="en-US" sz="1200" dirty="0"/>
          </a:p>
        </p:txBody>
      </p:sp>
      <p:sp>
        <p:nvSpPr>
          <p:cNvPr id="20" name="Text 18"/>
          <p:cNvSpPr txBox="1"/>
          <p:nvPr/>
        </p:nvSpPr>
        <p:spPr>
          <a:xfrm>
            <a:off x="75895" y="12553798"/>
            <a:ext cx="12230100"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設定の固定化</a:t>
            </a:r>
            <a:endParaRPr lang="en-US" sz="1200" dirty="0"/>
          </a:p>
        </p:txBody>
      </p:sp>
      <p:sp>
        <p:nvSpPr>
          <p:cNvPr id="21" name="Text 19"/>
          <p:cNvSpPr txBox="1"/>
          <p:nvPr/>
        </p:nvSpPr>
        <p:spPr>
          <a:xfrm>
            <a:off x="457200" y="13744346"/>
            <a:ext cx="11735410" cy="400507"/>
          </a:xfrm>
          <a:prstGeom prst="rect">
            <a:avLst/>
          </a:prstGeom>
          <a:noFill/>
          <a:ln/>
        </p:spPr>
        <p:txBody>
          <a:bodyPr wrap="square" lIns="0" tIns="0" rIns="0" bIns="0" rtlCol="0" anchor="t"/>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優先順位の明確化</a:t>
            </a:r>
            <a:pPr algn="l" indent="0" marL="0">
              <a:buNone/>
            </a:pPr>
            <a:endParaRPr lang="en-US" sz="1200" dirty="0"/>
          </a:p>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 VRAM→解像度→バッチ→ステップ→最適化の順で設定し、VRAM溢れを防ぐ。\\n </a:t>
            </a:r>
            <a:endParaRPr lang="en-US" sz="1200" dirty="0"/>
          </a:p>
        </p:txBody>
      </p:sp>
      <p:sp>
        <p:nvSpPr>
          <p:cNvPr id="22" name="Text 20"/>
          <p:cNvSpPr txBox="1"/>
          <p:nvPr/>
        </p:nvSpPr>
        <p:spPr>
          <a:xfrm>
            <a:off x="457200" y="14964156"/>
            <a:ext cx="11735410" cy="400507"/>
          </a:xfrm>
          <a:prstGeom prst="rect">
            <a:avLst/>
          </a:prstGeom>
          <a:noFill/>
          <a:ln/>
        </p:spPr>
        <p:txBody>
          <a:bodyPr wrap="square" lIns="0" tIns="0" rIns="0" bIns="0" rtlCol="0" anchor="t"/>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プロファイルの適用</a:t>
            </a:r>
            <a:pPr algn="l" indent="0" marL="0">
              <a:buNone/>
            </a:pPr>
            <a:endParaRPr lang="en-US" sz="1200" dirty="0"/>
          </a:p>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 attention slicing等のメモリ最適化手法を固定プロファイルとして適用する。\\n </a:t>
            </a:r>
            <a:endParaRPr lang="en-US" sz="1200" dirty="0"/>
          </a:p>
        </p:txBody>
      </p:sp>
      <p:sp>
        <p:nvSpPr>
          <p:cNvPr id="23" name="Text 21"/>
          <p:cNvSpPr txBox="1"/>
          <p:nvPr/>
        </p:nvSpPr>
        <p:spPr>
          <a:xfrm>
            <a:off x="75895" y="16868851"/>
            <a:ext cx="12230100"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再現性の担保</a:t>
            </a:r>
            <a:endParaRPr lang="en-US" sz="1200" dirty="0"/>
          </a:p>
        </p:txBody>
      </p:sp>
      <p:sp>
        <p:nvSpPr>
          <p:cNvPr id="24" name="Text 22"/>
          <p:cNvSpPr txBox="1"/>
          <p:nvPr/>
        </p:nvSpPr>
        <p:spPr>
          <a:xfrm>
            <a:off x="457200" y="18059400"/>
            <a:ext cx="11735410" cy="400507"/>
          </a:xfrm>
          <a:prstGeom prst="rect">
            <a:avLst/>
          </a:prstGeom>
          <a:noFill/>
          <a:ln/>
        </p:spPr>
        <p:txBody>
          <a:bodyPr wrap="square" lIns="0" tIns="0" rIns="0" bIns="0" rtlCol="0" anchor="t"/>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Seedとワークフロー固定</a:t>
            </a:r>
            <a:pPr algn="l" indent="0" marL="0">
              <a:buNone/>
            </a:pPr>
            <a:endParaRPr lang="en-US" sz="1200" dirty="0"/>
          </a:p>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 Seed値とComfyUIのワークフロー</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[72]</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を固定し、結果を担保する。\\n </a:t>
            </a:r>
            <a:endParaRPr lang="en-US" sz="1200" dirty="0"/>
          </a:p>
        </p:txBody>
      </p:sp>
      <p:sp>
        <p:nvSpPr>
          <p:cNvPr id="25" name="Text 23"/>
          <p:cNvSpPr txBox="1"/>
          <p:nvPr/>
        </p:nvSpPr>
        <p:spPr>
          <a:xfrm>
            <a:off x="457200" y="19278295"/>
            <a:ext cx="11735410" cy="400507"/>
          </a:xfrm>
          <a:prstGeom prst="rect">
            <a:avLst/>
          </a:prstGeom>
          <a:noFill/>
          <a:ln/>
        </p:spPr>
        <p:txBody>
          <a:bodyPr wrap="square" lIns="0" tIns="0" rIns="0" bIns="0" rtlCol="0" anchor="t"/>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ライセンス確認</a:t>
            </a:r>
            <a:pPr algn="l" indent="0" marL="0">
              <a:buNone/>
            </a:pPr>
            <a:endParaRPr lang="en-US" sz="1200" dirty="0"/>
          </a:p>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 FLUX等はライセンス文書</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[76]</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を確認し、商用利用可否を厳密に精査する。\\n </a:t>
            </a:r>
            <a:endParaRPr lang="en-US" sz="1200" dirty="0"/>
          </a:p>
        </p:txBody>
      </p:sp>
      <p:sp>
        <p:nvSpPr>
          <p:cNvPr id="26" name="Text 24"/>
          <p:cNvSpPr txBox="1"/>
          <p:nvPr/>
        </p:nvSpPr>
        <p:spPr>
          <a:xfrm>
            <a:off x="75895" y="21183905"/>
            <a:ext cx="12230100"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オフロード戦略</a:t>
            </a:r>
            <a:endParaRPr lang="en-US" sz="1200" dirty="0"/>
          </a:p>
        </p:txBody>
      </p:sp>
      <p:sp>
        <p:nvSpPr>
          <p:cNvPr id="27" name="Text 25"/>
          <p:cNvSpPr txBox="1"/>
          <p:nvPr/>
        </p:nvSpPr>
        <p:spPr>
          <a:xfrm>
            <a:off x="457200" y="22374454"/>
            <a:ext cx="11735410" cy="400507"/>
          </a:xfrm>
          <a:prstGeom prst="rect">
            <a:avLst/>
          </a:prstGeom>
          <a:noFill/>
          <a:ln/>
        </p:spPr>
        <p:txBody>
          <a:bodyPr wrap="square" lIns="0" tIns="0" rIns="0" bIns="0" rtlCol="0" anchor="t"/>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夜間バッチ処理</a:t>
            </a:r>
            <a:pPr algn="l" indent="0" marL="0">
              <a:buNone/>
            </a:pPr>
            <a:endParaRPr lang="en-US" sz="1200" dirty="0"/>
          </a:p>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 VRAMが厳しい場合は、生成処理を夜間バッチに回しリソースを分散させる。\\n </a:t>
            </a:r>
            <a:endParaRPr lang="en-US" sz="1200" dirty="0"/>
          </a:p>
        </p:txBody>
      </p:sp>
      <p:sp>
        <p:nvSpPr>
          <p:cNvPr id="28" name="Text 26"/>
          <p:cNvSpPr txBox="1"/>
          <p:nvPr/>
        </p:nvSpPr>
        <p:spPr>
          <a:xfrm>
            <a:off x="457200" y="23593349"/>
            <a:ext cx="11735410" cy="400507"/>
          </a:xfrm>
          <a:prstGeom prst="rect">
            <a:avLst/>
          </a:prstGeom>
          <a:noFill/>
          <a:ln/>
        </p:spPr>
        <p:txBody>
          <a:bodyPr wrap="square" lIns="0" tIns="0" rIns="0" bIns="0" rtlCol="0" anchor="t"/>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pPr algn="l" indent="0" marL="0">
              <a:buNone/>
            </a:pPr>
            <a:r>
              <a:rPr lang="en-US" sz="1200" dirty="0">
                <a:solidFill>
                  <a:srgbClr val="000000"/>
                </a:solidFill>
                <a:latin typeface="Times New Roman" pitchFamily="34" charset="0"/>
                <a:ea typeface="Times New Roman" pitchFamily="34" charset="-122"/>
                <a:cs typeface="Times New Roman" pitchFamily="34" charset="-120"/>
              </a:rPr>
              <a:t>別筐体への逃がし</a:t>
            </a:r>
            <a:pPr algn="l" indent="0" marL="0">
              <a:buNone/>
            </a:pPr>
            <a:endParaRPr lang="en-US" sz="1200" dirty="0"/>
          </a:p>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 可能な場合、ローカルLAN内の別端末に生成処理をオフロードする設計も検討。\\n </a:t>
            </a:r>
            <a:endParaRPr lang="en-US" sz="1200" dirty="0"/>
          </a:p>
        </p:txBody>
      </p:sp>
      <p:sp>
        <p:nvSpPr>
          <p:cNvPr id="29" name="Text 27"/>
          <p:cNvSpPr txBox="1"/>
          <p:nvPr/>
        </p:nvSpPr>
        <p:spPr>
          <a:xfrm>
            <a:off x="75895" y="25327051"/>
            <a:ext cx="12154205" cy="200254"/>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 Page 38 | ローカルAI 技術調査レポート\\n</a:t>
            </a:r>
            <a:endParaRPr lang="en-US" sz="1200" dirty="0"/>
          </a:p>
        </p:txBody>
      </p:sp>
      <p:sp>
        <p:nvSpPr>
          <p:cNvPr id="30" name="Text 28"/>
          <p:cNvSpPr txBox="1"/>
          <p:nvPr/>
        </p:nvSpPr>
        <p:spPr>
          <a:xfrm>
            <a:off x="75895" y="75895"/>
            <a:ext cx="578815"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\\n\\n\\n</a:t>
            </a:r>
            <a:endParaRPr lang="en-US" sz="1200" dirty="0"/>
          </a:p>
        </p:txBody>
      </p:sp>
      <p:sp>
        <p:nvSpPr>
          <p:cNvPr id="31" name="Text 29"/>
          <p:cNvSpPr txBox="1"/>
          <p:nvPr/>
        </p:nvSpPr>
        <p:spPr>
          <a:xfrm>
            <a:off x="558698" y="7589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32" name="Text 30"/>
          <p:cNvSpPr txBox="1"/>
          <p:nvPr/>
        </p:nvSpPr>
        <p:spPr>
          <a:xfrm>
            <a:off x="719633" y="7589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33" name="Text 31"/>
          <p:cNvSpPr txBox="1"/>
          <p:nvPr/>
        </p:nvSpPr>
        <p:spPr>
          <a:xfrm>
            <a:off x="880567" y="7589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34" name="Text 32"/>
          <p:cNvSpPr txBox="1"/>
          <p:nvPr/>
        </p:nvSpPr>
        <p:spPr>
          <a:xfrm>
            <a:off x="1041502" y="7589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35" name="Text 33"/>
          <p:cNvSpPr txBox="1"/>
          <p:nvPr/>
        </p:nvSpPr>
        <p:spPr>
          <a:xfrm>
            <a:off x="1202436" y="7589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36" name="Text 34"/>
          <p:cNvSpPr txBox="1"/>
          <p:nvPr/>
        </p:nvSpPr>
        <p:spPr>
          <a:xfrm>
            <a:off x="1363370" y="7589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37" name="Text 35"/>
          <p:cNvSpPr txBox="1"/>
          <p:nvPr/>
        </p:nvSpPr>
        <p:spPr>
          <a:xfrm>
            <a:off x="1524305" y="75895"/>
            <a:ext cx="578815"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\\n\\n\\n</a:t>
            </a:r>
            <a:endParaRPr lang="en-US" sz="1200" dirty="0"/>
          </a:p>
        </p:txBody>
      </p:sp>
      <p:sp>
        <p:nvSpPr>
          <p:cNvPr id="38" name="Text 36"/>
          <p:cNvSpPr txBox="1"/>
          <p:nvPr/>
        </p:nvSpPr>
        <p:spPr>
          <a:xfrm>
            <a:off x="75895" y="247802"/>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39" name="Text 37"/>
          <p:cNvSpPr txBox="1"/>
          <p:nvPr/>
        </p:nvSpPr>
        <p:spPr>
          <a:xfrm>
            <a:off x="75895" y="41879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40" name="Text 38"/>
          <p:cNvSpPr txBox="1"/>
          <p:nvPr/>
        </p:nvSpPr>
        <p:spPr>
          <a:xfrm>
            <a:off x="397764" y="599846"/>
            <a:ext cx="1975104"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採用判断基準（画像生成）</a:t>
            </a:r>
            <a:endParaRPr lang="en-US" sz="1200" dirty="0"/>
          </a:p>
        </p:txBody>
      </p:sp>
      <p:sp>
        <p:nvSpPr>
          <p:cNvPr id="41" name="Text 39"/>
          <p:cNvSpPr txBox="1"/>
          <p:nvPr/>
        </p:nvSpPr>
        <p:spPr>
          <a:xfrm>
            <a:off x="75895" y="790956"/>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42" name="Text 40"/>
          <p:cNvSpPr txBox="1"/>
          <p:nvPr/>
        </p:nvSpPr>
        <p:spPr>
          <a:xfrm>
            <a:off x="75895" y="1162202"/>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43" name="Text 41"/>
          <p:cNvSpPr txBox="1"/>
          <p:nvPr/>
        </p:nvSpPr>
        <p:spPr>
          <a:xfrm>
            <a:off x="75895" y="133319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44" name="Text 42"/>
          <p:cNvSpPr txBox="1"/>
          <p:nvPr/>
        </p:nvSpPr>
        <p:spPr>
          <a:xfrm>
            <a:off x="75895" y="1505102"/>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45" name="Text 43"/>
          <p:cNvSpPr txBox="1"/>
          <p:nvPr/>
        </p:nvSpPr>
        <p:spPr>
          <a:xfrm>
            <a:off x="236830" y="1505102"/>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46" name="Text 44"/>
          <p:cNvSpPr txBox="1"/>
          <p:nvPr/>
        </p:nvSpPr>
        <p:spPr>
          <a:xfrm>
            <a:off x="75895" y="167609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47" name="Text 45"/>
          <p:cNvSpPr txBox="1"/>
          <p:nvPr/>
        </p:nvSpPr>
        <p:spPr>
          <a:xfrm>
            <a:off x="75895" y="23527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48" name="Text 46"/>
          <p:cNvSpPr txBox="1"/>
          <p:nvPr/>
        </p:nvSpPr>
        <p:spPr>
          <a:xfrm>
            <a:off x="75895" y="25237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49" name="Text 47"/>
          <p:cNvSpPr txBox="1"/>
          <p:nvPr/>
        </p:nvSpPr>
        <p:spPr>
          <a:xfrm>
            <a:off x="236830" y="25237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50" name="Text 48"/>
          <p:cNvSpPr txBox="1"/>
          <p:nvPr/>
        </p:nvSpPr>
        <p:spPr>
          <a:xfrm>
            <a:off x="75895" y="26956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51" name="Text 49"/>
          <p:cNvSpPr txBox="1"/>
          <p:nvPr/>
        </p:nvSpPr>
        <p:spPr>
          <a:xfrm>
            <a:off x="75895" y="28666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52" name="Text 50"/>
          <p:cNvSpPr txBox="1"/>
          <p:nvPr/>
        </p:nvSpPr>
        <p:spPr>
          <a:xfrm>
            <a:off x="75895" y="32095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53" name="Text 51"/>
          <p:cNvSpPr txBox="1"/>
          <p:nvPr/>
        </p:nvSpPr>
        <p:spPr>
          <a:xfrm>
            <a:off x="75895" y="35817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54" name="Text 52"/>
          <p:cNvSpPr txBox="1"/>
          <p:nvPr/>
        </p:nvSpPr>
        <p:spPr>
          <a:xfrm>
            <a:off x="75895" y="41532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55" name="Text 53"/>
          <p:cNvSpPr txBox="1"/>
          <p:nvPr/>
        </p:nvSpPr>
        <p:spPr>
          <a:xfrm>
            <a:off x="75895" y="43241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56" name="Text 54"/>
          <p:cNvSpPr txBox="1"/>
          <p:nvPr/>
        </p:nvSpPr>
        <p:spPr>
          <a:xfrm>
            <a:off x="75895" y="44961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57" name="Text 55"/>
          <p:cNvSpPr txBox="1"/>
          <p:nvPr/>
        </p:nvSpPr>
        <p:spPr>
          <a:xfrm>
            <a:off x="75895" y="46670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58" name="Text 56"/>
          <p:cNvSpPr txBox="1"/>
          <p:nvPr/>
        </p:nvSpPr>
        <p:spPr>
          <a:xfrm>
            <a:off x="75895" y="50099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59" name="Text 57"/>
          <p:cNvSpPr txBox="1"/>
          <p:nvPr/>
        </p:nvSpPr>
        <p:spPr>
          <a:xfrm>
            <a:off x="75895" y="53812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60" name="Text 58"/>
          <p:cNvSpPr txBox="1"/>
          <p:nvPr/>
        </p:nvSpPr>
        <p:spPr>
          <a:xfrm>
            <a:off x="75895" y="59527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61" name="Text 59"/>
          <p:cNvSpPr txBox="1"/>
          <p:nvPr/>
        </p:nvSpPr>
        <p:spPr>
          <a:xfrm>
            <a:off x="75895" y="61246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62" name="Text 60"/>
          <p:cNvSpPr txBox="1"/>
          <p:nvPr/>
        </p:nvSpPr>
        <p:spPr>
          <a:xfrm>
            <a:off x="75895" y="62956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63" name="Text 61"/>
          <p:cNvSpPr txBox="1"/>
          <p:nvPr/>
        </p:nvSpPr>
        <p:spPr>
          <a:xfrm>
            <a:off x="75895" y="64675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64" name="Text 62"/>
          <p:cNvSpPr txBox="1"/>
          <p:nvPr/>
        </p:nvSpPr>
        <p:spPr>
          <a:xfrm>
            <a:off x="75895" y="68104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65" name="Text 63"/>
          <p:cNvSpPr txBox="1"/>
          <p:nvPr/>
        </p:nvSpPr>
        <p:spPr>
          <a:xfrm>
            <a:off x="75895" y="71816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66" name="Text 64"/>
          <p:cNvSpPr txBox="1"/>
          <p:nvPr/>
        </p:nvSpPr>
        <p:spPr>
          <a:xfrm>
            <a:off x="75895" y="77531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67" name="Text 65"/>
          <p:cNvSpPr txBox="1"/>
          <p:nvPr/>
        </p:nvSpPr>
        <p:spPr>
          <a:xfrm>
            <a:off x="75895" y="79251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68" name="Text 66"/>
          <p:cNvSpPr txBox="1"/>
          <p:nvPr/>
        </p:nvSpPr>
        <p:spPr>
          <a:xfrm>
            <a:off x="75895" y="80960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69" name="Text 67"/>
          <p:cNvSpPr txBox="1"/>
          <p:nvPr/>
        </p:nvSpPr>
        <p:spPr>
          <a:xfrm>
            <a:off x="75895" y="82680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70" name="Text 68"/>
          <p:cNvSpPr txBox="1"/>
          <p:nvPr/>
        </p:nvSpPr>
        <p:spPr>
          <a:xfrm>
            <a:off x="75895" y="86109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71" name="Text 69"/>
          <p:cNvSpPr txBox="1"/>
          <p:nvPr/>
        </p:nvSpPr>
        <p:spPr>
          <a:xfrm>
            <a:off x="75895" y="89821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72" name="Text 70"/>
          <p:cNvSpPr txBox="1"/>
          <p:nvPr/>
        </p:nvSpPr>
        <p:spPr>
          <a:xfrm>
            <a:off x="75895" y="95536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73" name="Text 71"/>
          <p:cNvSpPr txBox="1"/>
          <p:nvPr/>
        </p:nvSpPr>
        <p:spPr>
          <a:xfrm>
            <a:off x="75895" y="97246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74" name="Text 72"/>
          <p:cNvSpPr txBox="1"/>
          <p:nvPr/>
        </p:nvSpPr>
        <p:spPr>
          <a:xfrm>
            <a:off x="75895" y="98965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75" name="Text 73"/>
          <p:cNvSpPr txBox="1"/>
          <p:nvPr/>
        </p:nvSpPr>
        <p:spPr>
          <a:xfrm>
            <a:off x="75895" y="100675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76" name="Text 74"/>
          <p:cNvSpPr txBox="1"/>
          <p:nvPr/>
        </p:nvSpPr>
        <p:spPr>
          <a:xfrm>
            <a:off x="75895" y="104104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77" name="Text 75"/>
          <p:cNvSpPr txBox="1"/>
          <p:nvPr/>
        </p:nvSpPr>
        <p:spPr>
          <a:xfrm>
            <a:off x="75895" y="107826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78" name="Text 76"/>
          <p:cNvSpPr txBox="1"/>
          <p:nvPr/>
        </p:nvSpPr>
        <p:spPr>
          <a:xfrm>
            <a:off x="75895" y="113541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79" name="Text 77"/>
          <p:cNvSpPr txBox="1"/>
          <p:nvPr/>
        </p:nvSpPr>
        <p:spPr>
          <a:xfrm>
            <a:off x="75895" y="115250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80" name="Text 78"/>
          <p:cNvSpPr txBox="1"/>
          <p:nvPr/>
        </p:nvSpPr>
        <p:spPr>
          <a:xfrm>
            <a:off x="75895" y="116970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81" name="Text 79"/>
          <p:cNvSpPr txBox="1"/>
          <p:nvPr/>
        </p:nvSpPr>
        <p:spPr>
          <a:xfrm>
            <a:off x="236830" y="116970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82" name="Text 80"/>
          <p:cNvSpPr txBox="1"/>
          <p:nvPr/>
        </p:nvSpPr>
        <p:spPr>
          <a:xfrm>
            <a:off x="75895" y="118679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83" name="Text 81"/>
          <p:cNvSpPr txBox="1"/>
          <p:nvPr/>
        </p:nvSpPr>
        <p:spPr>
          <a:xfrm>
            <a:off x="236830" y="118679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84" name="Text 82"/>
          <p:cNvSpPr txBox="1"/>
          <p:nvPr/>
        </p:nvSpPr>
        <p:spPr>
          <a:xfrm>
            <a:off x="75895" y="120399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85" name="Text 83"/>
          <p:cNvSpPr txBox="1"/>
          <p:nvPr/>
        </p:nvSpPr>
        <p:spPr>
          <a:xfrm>
            <a:off x="75895" y="122108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86" name="Text 84"/>
          <p:cNvSpPr txBox="1"/>
          <p:nvPr/>
        </p:nvSpPr>
        <p:spPr>
          <a:xfrm>
            <a:off x="75895" y="123828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87" name="Text 85"/>
          <p:cNvSpPr txBox="1"/>
          <p:nvPr/>
        </p:nvSpPr>
        <p:spPr>
          <a:xfrm>
            <a:off x="75895" y="127540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88" name="Text 86"/>
          <p:cNvSpPr txBox="1"/>
          <p:nvPr/>
        </p:nvSpPr>
        <p:spPr>
          <a:xfrm>
            <a:off x="75895" y="129250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89" name="Text 87"/>
          <p:cNvSpPr txBox="1"/>
          <p:nvPr/>
        </p:nvSpPr>
        <p:spPr>
          <a:xfrm>
            <a:off x="457200" y="13249656"/>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90" name="Text 88"/>
          <p:cNvSpPr txBox="1"/>
          <p:nvPr/>
        </p:nvSpPr>
        <p:spPr>
          <a:xfrm>
            <a:off x="457200" y="144685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91" name="Text 89"/>
          <p:cNvSpPr txBox="1"/>
          <p:nvPr/>
        </p:nvSpPr>
        <p:spPr>
          <a:xfrm>
            <a:off x="457200" y="15687446"/>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92" name="Text 90"/>
          <p:cNvSpPr txBox="1"/>
          <p:nvPr/>
        </p:nvSpPr>
        <p:spPr>
          <a:xfrm>
            <a:off x="75895" y="160111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93" name="Text 91"/>
          <p:cNvSpPr txBox="1"/>
          <p:nvPr/>
        </p:nvSpPr>
        <p:spPr>
          <a:xfrm>
            <a:off x="75895" y="161830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94" name="Text 92"/>
          <p:cNvSpPr txBox="1"/>
          <p:nvPr/>
        </p:nvSpPr>
        <p:spPr>
          <a:xfrm>
            <a:off x="236830" y="161830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95" name="Text 93"/>
          <p:cNvSpPr txBox="1"/>
          <p:nvPr/>
        </p:nvSpPr>
        <p:spPr>
          <a:xfrm>
            <a:off x="75895" y="163540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96" name="Text 94"/>
          <p:cNvSpPr txBox="1"/>
          <p:nvPr/>
        </p:nvSpPr>
        <p:spPr>
          <a:xfrm>
            <a:off x="75895" y="165259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97" name="Text 95"/>
          <p:cNvSpPr txBox="1"/>
          <p:nvPr/>
        </p:nvSpPr>
        <p:spPr>
          <a:xfrm>
            <a:off x="75895" y="166969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98" name="Text 96"/>
          <p:cNvSpPr txBox="1"/>
          <p:nvPr/>
        </p:nvSpPr>
        <p:spPr>
          <a:xfrm>
            <a:off x="75895" y="170691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99" name="Text 97"/>
          <p:cNvSpPr txBox="1"/>
          <p:nvPr/>
        </p:nvSpPr>
        <p:spPr>
          <a:xfrm>
            <a:off x="75895" y="172400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00" name="Text 98"/>
          <p:cNvSpPr txBox="1"/>
          <p:nvPr/>
        </p:nvSpPr>
        <p:spPr>
          <a:xfrm>
            <a:off x="457200" y="1756379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01" name="Text 99"/>
          <p:cNvSpPr txBox="1"/>
          <p:nvPr/>
        </p:nvSpPr>
        <p:spPr>
          <a:xfrm>
            <a:off x="457200" y="187836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02" name="Text 100"/>
          <p:cNvSpPr txBox="1"/>
          <p:nvPr/>
        </p:nvSpPr>
        <p:spPr>
          <a:xfrm>
            <a:off x="457200" y="20002500"/>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03" name="Text 101"/>
          <p:cNvSpPr txBox="1"/>
          <p:nvPr/>
        </p:nvSpPr>
        <p:spPr>
          <a:xfrm>
            <a:off x="75895" y="203261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04" name="Text 102"/>
          <p:cNvSpPr txBox="1"/>
          <p:nvPr/>
        </p:nvSpPr>
        <p:spPr>
          <a:xfrm>
            <a:off x="75895" y="204981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05" name="Text 103"/>
          <p:cNvSpPr txBox="1"/>
          <p:nvPr/>
        </p:nvSpPr>
        <p:spPr>
          <a:xfrm>
            <a:off x="236830" y="204981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06" name="Text 104"/>
          <p:cNvSpPr txBox="1"/>
          <p:nvPr/>
        </p:nvSpPr>
        <p:spPr>
          <a:xfrm>
            <a:off x="75895" y="206690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07" name="Text 105"/>
          <p:cNvSpPr txBox="1"/>
          <p:nvPr/>
        </p:nvSpPr>
        <p:spPr>
          <a:xfrm>
            <a:off x="75895" y="208410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08" name="Text 106"/>
          <p:cNvSpPr txBox="1"/>
          <p:nvPr/>
        </p:nvSpPr>
        <p:spPr>
          <a:xfrm>
            <a:off x="75895" y="210119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09" name="Text 107"/>
          <p:cNvSpPr txBox="1"/>
          <p:nvPr/>
        </p:nvSpPr>
        <p:spPr>
          <a:xfrm>
            <a:off x="75895" y="213832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10" name="Text 108"/>
          <p:cNvSpPr txBox="1"/>
          <p:nvPr/>
        </p:nvSpPr>
        <p:spPr>
          <a:xfrm>
            <a:off x="75895" y="215551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11" name="Text 109"/>
          <p:cNvSpPr txBox="1"/>
          <p:nvPr/>
        </p:nvSpPr>
        <p:spPr>
          <a:xfrm>
            <a:off x="457200" y="21878849"/>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12" name="Text 110"/>
          <p:cNvSpPr txBox="1"/>
          <p:nvPr/>
        </p:nvSpPr>
        <p:spPr>
          <a:xfrm>
            <a:off x="457200" y="230977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13" name="Text 111"/>
          <p:cNvSpPr txBox="1"/>
          <p:nvPr/>
        </p:nvSpPr>
        <p:spPr>
          <a:xfrm>
            <a:off x="457200" y="2431755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14" name="Text 112"/>
          <p:cNvSpPr txBox="1"/>
          <p:nvPr/>
        </p:nvSpPr>
        <p:spPr>
          <a:xfrm>
            <a:off x="75895" y="246412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15" name="Text 113"/>
          <p:cNvSpPr txBox="1"/>
          <p:nvPr/>
        </p:nvSpPr>
        <p:spPr>
          <a:xfrm>
            <a:off x="75895" y="248122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16" name="Text 114"/>
          <p:cNvSpPr txBox="1"/>
          <p:nvPr/>
        </p:nvSpPr>
        <p:spPr>
          <a:xfrm>
            <a:off x="75895" y="24984151"/>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17" name="Text 115"/>
          <p:cNvSpPr txBox="1"/>
          <p:nvPr/>
        </p:nvSpPr>
        <p:spPr>
          <a:xfrm>
            <a:off x="75895" y="25155144"/>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18" name="Text 116"/>
          <p:cNvSpPr txBox="1"/>
          <p:nvPr/>
        </p:nvSpPr>
        <p:spPr>
          <a:xfrm>
            <a:off x="75895" y="25527305"/>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19" name="Text 117"/>
          <p:cNvSpPr txBox="1"/>
          <p:nvPr/>
        </p:nvSpPr>
        <p:spPr>
          <a:xfrm>
            <a:off x="75895" y="25698298"/>
            <a:ext cx="238658"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
        <p:nvSpPr>
          <p:cNvPr id="120" name="Text 118"/>
          <p:cNvSpPr txBox="1"/>
          <p:nvPr/>
        </p:nvSpPr>
        <p:spPr>
          <a:xfrm>
            <a:off x="236830" y="25698298"/>
            <a:ext cx="277063" cy="162763"/>
          </a:xfrm>
          <a:prstGeom prst="rect">
            <a:avLst/>
          </a:prstGeom>
          <a:noFill/>
          <a:ln/>
        </p:spPr>
        <p:txBody>
          <a:bodyPr wrap="square" lIns="0" tIns="0" rIns="0" bIns="0" rtlCol="0" anchor="ctr"/>
          <a:lstStyle/>
          <a:p>
            <a:pPr algn="l" indent="0" marL="0">
              <a:buNone/>
            </a:pPr>
            <a:r>
              <a:rPr lang="en-US" sz="1200" dirty="0">
                <a:solidFill>
                  <a:srgbClr val="000000"/>
                </a:solidFill>
                <a:latin typeface="Times New Roman" pitchFamily="34" charset="0"/>
                <a:ea typeface="Times New Roman" pitchFamily="34" charset="-122"/>
                <a:cs typeface="Times New Roman" pitchFamily="34" charset="-120"/>
              </a:rPr>
              <a:t>\\n</a:t>
            </a:r>
            <a:endParaRPr lang="en-US"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52805"/>
          </a:xfrm>
          <a:prstGeom prst="rect">
            <a:avLst/>
          </a:prstGeom>
          <a:solidFill>
            <a:srgbClr val="F5F5F7"/>
          </a:solidFill>
          <a:ln/>
        </p:spPr>
      </p:sp>
      <p:sp>
        <p:nvSpPr>
          <p:cNvPr id="5" name="Shape 3"/>
          <p:cNvSpPr/>
          <p:nvPr/>
        </p:nvSpPr>
        <p:spPr>
          <a:xfrm>
            <a:off x="0" y="94366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90" r="-90" t="0" b="0"/>
          <a:stretch/>
        </p:blipFill>
        <p:spPr>
          <a:xfrm>
            <a:off x="457200" y="319126"/>
            <a:ext cx="381305" cy="304495"/>
          </a:xfrm>
          <a:prstGeom prst="rect">
            <a:avLst/>
          </a:prstGeom>
        </p:spPr>
      </p:pic>
      <p:sp>
        <p:nvSpPr>
          <p:cNvPr id="7" name="Text 4"/>
          <p:cNvSpPr txBox="1"/>
          <p:nvPr/>
        </p:nvSpPr>
        <p:spPr>
          <a:xfrm>
            <a:off x="990295" y="243230"/>
            <a:ext cx="3664001"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Agent / Tool-use 概要</a:t>
            </a:r>
            <a:endParaRPr lang="en-US" sz="2400" dirty="0"/>
          </a:p>
        </p:txBody>
      </p:sp>
      <p:sp>
        <p:nvSpPr>
          <p:cNvPr id="8" name="Text 5"/>
          <p:cNvSpPr txBox="1"/>
          <p:nvPr/>
        </p:nvSpPr>
        <p:spPr>
          <a:xfrm>
            <a:off x="8481060" y="342900"/>
            <a:ext cx="3448202"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ローカル環境でのエージェント構築と実行</a:t>
            </a:r>
            <a:endParaRPr lang="en-US" sz="1300" dirty="0"/>
          </a:p>
        </p:txBody>
      </p:sp>
      <p:pic>
        <p:nvPicPr>
          <p:cNvPr id="9" name="Image 1" descr="preencoded.png">    </p:cNvPr>
          <p:cNvPicPr>
            <a:picLocks noChangeAspect="1"/>
          </p:cNvPicPr>
          <p:nvPr/>
        </p:nvPicPr>
        <p:blipFill>
          <a:blip r:embed="rId2"/>
          <a:srcRect l="-11" r="-11" t="0" b="0"/>
          <a:stretch/>
        </p:blipFill>
        <p:spPr>
          <a:xfrm>
            <a:off x="457200" y="1257300"/>
            <a:ext cx="11277295" cy="967435"/>
          </a:xfrm>
          <a:prstGeom prst="rect">
            <a:avLst/>
          </a:prstGeom>
        </p:spPr>
      </p:pic>
      <p:sp>
        <p:nvSpPr>
          <p:cNvPr id="10" name="Text 6"/>
          <p:cNvSpPr txBox="1"/>
          <p:nvPr/>
        </p:nvSpPr>
        <p:spPr>
          <a:xfrm>
            <a:off x="743407" y="1447495"/>
            <a:ext cx="10842041" cy="590702"/>
          </a:xfrm>
          <a:prstGeom prst="rect">
            <a:avLst/>
          </a:prstGeom>
          <a:noFill/>
          <a:ln/>
        </p:spPr>
        <p:txBody>
          <a:bodyPr wrap="square" lIns="0" tIns="0" rIns="0" bIns="0" rtlCol="0" anchor="t"/>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 結論：Agentは「</a:t>
            </a:r>
            <a:pPr algn="l" indent="0" marL="0">
              <a:buNone/>
            </a:pPr>
            <a:r>
              <a:rPr lang="en-US" sz="1600" b="1" dirty="0">
                <a:solidFill>
                  <a:srgbClr val="2563EB"/>
                </a:solidFill>
                <a:latin typeface="Noto Sans JP" pitchFamily="34" charset="0"/>
                <a:ea typeface="Noto Sans JP" pitchFamily="34" charset="-122"/>
                <a:cs typeface="Noto Sans JP" pitchFamily="34" charset="-120"/>
              </a:rPr>
              <a:t>LLM＋ツール呼び出し（関数）＋実行環境</a:t>
            </a:r>
            <a:pPr algn="l" indent="0" marL="0">
              <a:buNone/>
            </a:pPr>
            <a:r>
              <a:rPr lang="en-US" sz="1600" b="1" dirty="0">
                <a:solidFill>
                  <a:srgbClr val="1D1D1F"/>
                </a:solidFill>
                <a:latin typeface="Noto Sans JP" pitchFamily="34" charset="0"/>
                <a:ea typeface="Noto Sans JP" pitchFamily="34" charset="-122"/>
                <a:cs typeface="Noto Sans JP" pitchFamily="34" charset="-120"/>
              </a:rPr>
              <a:t>」で構成され、Ollama/LM StudioのOpenAI互換APIを用いることで、ローカルでの実務的な構築が現実化しています。 </a:t>
            </a:r>
            <a:endParaRPr lang="en-US" sz="1600" dirty="0"/>
          </a:p>
        </p:txBody>
      </p:sp>
      <p:sp>
        <p:nvSpPr>
          <p:cNvPr id="11" name="Shape 7"/>
          <p:cNvSpPr/>
          <p:nvPr/>
        </p:nvSpPr>
        <p:spPr>
          <a:xfrm>
            <a:off x="457200" y="2453335"/>
            <a:ext cx="5524805" cy="4371746"/>
          </a:xfrm>
          <a:prstGeom prst="roundRect">
            <a:avLst>
              <a:gd name="adj" fmla="val 547"/>
            </a:avLst>
          </a:prstGeom>
          <a:solidFill>
            <a:srgbClr val="FFFFFF"/>
          </a:solidFill>
          <a:ln w="12700">
            <a:solidFill>
              <a:srgbClr val="E5E5E5"/>
            </a:solidFill>
            <a:prstDash val="solid"/>
          </a:ln>
        </p:spPr>
      </p:sp>
      <p:sp>
        <p:nvSpPr>
          <p:cNvPr id="12" name="Shape 8"/>
          <p:cNvSpPr/>
          <p:nvPr/>
        </p:nvSpPr>
        <p:spPr>
          <a:xfrm>
            <a:off x="694944" y="3091586"/>
            <a:ext cx="5048402"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1282" r="-1282" t="0" b="0"/>
          <a:stretch/>
        </p:blipFill>
        <p:spPr>
          <a:xfrm>
            <a:off x="694944" y="2739542"/>
            <a:ext cx="219456" cy="190195"/>
          </a:xfrm>
          <a:prstGeom prst="rect">
            <a:avLst/>
          </a:prstGeom>
        </p:spPr>
      </p:pic>
      <p:sp>
        <p:nvSpPr>
          <p:cNvPr id="14" name="Text 9"/>
          <p:cNvSpPr txBox="1"/>
          <p:nvPr/>
        </p:nvSpPr>
        <p:spPr>
          <a:xfrm>
            <a:off x="1028700" y="2691994"/>
            <a:ext cx="171450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構成要素とAPI基盤</a:t>
            </a:r>
            <a:endParaRPr lang="en-US" sz="1500" dirty="0"/>
          </a:p>
        </p:txBody>
      </p:sp>
      <p:pic>
        <p:nvPicPr>
          <p:cNvPr id="15" name="Image 3" descr="preencoded.png">    </p:cNvPr>
          <p:cNvPicPr>
            <a:picLocks noChangeAspect="1"/>
          </p:cNvPicPr>
          <p:nvPr/>
        </p:nvPicPr>
        <p:blipFill>
          <a:blip r:embed="rId4"/>
          <a:srcRect l="-2571" r="-2571" t="0" b="0"/>
          <a:stretch/>
        </p:blipFill>
        <p:spPr>
          <a:xfrm>
            <a:off x="694944" y="3263494"/>
            <a:ext cx="105156" cy="114300"/>
          </a:xfrm>
          <a:prstGeom prst="rect">
            <a:avLst/>
          </a:prstGeom>
        </p:spPr>
      </p:pic>
      <p:sp>
        <p:nvSpPr>
          <p:cNvPr id="16" name="Text 10"/>
          <p:cNvSpPr txBox="1"/>
          <p:nvPr/>
        </p:nvSpPr>
        <p:spPr>
          <a:xfrm>
            <a:off x="895198" y="3492094"/>
            <a:ext cx="4924958"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エージェントの基本構成。LLMが判断し、定義されたツール（関数）を呼び出し、ローカル環境で実行して結果を返すループ構造。</a:t>
            </a:r>
            <a:endParaRPr lang="en-US" sz="1200" dirty="0"/>
          </a:p>
        </p:txBody>
      </p:sp>
      <p:pic>
        <p:nvPicPr>
          <p:cNvPr id="17" name="Image 4" descr="preencoded.png">    </p:cNvPr>
          <p:cNvPicPr>
            <a:picLocks noChangeAspect="1"/>
          </p:cNvPicPr>
          <p:nvPr/>
        </p:nvPicPr>
        <p:blipFill>
          <a:blip r:embed="rId5"/>
          <a:srcRect l="-2571" r="-2571" t="0" b="0"/>
          <a:stretch/>
        </p:blipFill>
        <p:spPr>
          <a:xfrm>
            <a:off x="694944" y="4082796"/>
            <a:ext cx="105156" cy="114300"/>
          </a:xfrm>
          <a:prstGeom prst="rect">
            <a:avLst/>
          </a:prstGeom>
        </p:spPr>
      </p:pic>
      <p:sp>
        <p:nvSpPr>
          <p:cNvPr id="18" name="Text 11"/>
          <p:cNvSpPr txBox="1"/>
          <p:nvPr/>
        </p:nvSpPr>
        <p:spPr>
          <a:xfrm>
            <a:off x="895198" y="4311396"/>
            <a:ext cx="4924958" cy="6858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OllamaやLM Studioは、ローカルで動作しながらOpenAI互換のエンドポイントを提供。</a:t>
            </a:r>
            <a:pPr algn="l" indent="0" marL="0">
              <a:buNone/>
            </a:pPr>
            <a:r>
              <a:rPr lang="en-US" sz="1200" dirty="0">
                <a:solidFill>
                  <a:srgbClr val="424245"/>
                </a:solidFill>
                <a:latin typeface="Noto Sans JP" pitchFamily="34" charset="0"/>
                <a:ea typeface="Noto Sans JP" pitchFamily="34" charset="-122"/>
                <a:cs typeface="Noto Sans JP" pitchFamily="34" charset="-120"/>
              </a:rPr>
              <a:t>これにより、既存のAgentフレームワークやクライアントツールをそのまま利用可能。</a:t>
            </a:r>
            <a:endParaRPr lang="en-US" sz="1200" dirty="0"/>
          </a:p>
        </p:txBody>
      </p:sp>
      <p:pic>
        <p:nvPicPr>
          <p:cNvPr id="19" name="Image 5" descr="preencoded.png">    </p:cNvPr>
          <p:cNvPicPr>
            <a:picLocks noChangeAspect="1"/>
          </p:cNvPicPr>
          <p:nvPr/>
        </p:nvPicPr>
        <p:blipFill>
          <a:blip r:embed="rId6"/>
          <a:stretch>
            <a:fillRect/>
          </a:stretch>
        </p:blipFill>
        <p:spPr>
          <a:xfrm>
            <a:off x="2171700" y="4591202"/>
            <a:ext cx="657454" cy="181051"/>
          </a:xfrm>
          <a:prstGeom prst="rect">
            <a:avLst/>
          </a:prstGeom>
        </p:spPr>
      </p:pic>
      <p:sp>
        <p:nvSpPr>
          <p:cNvPr id="20" name="Text 12"/>
          <p:cNvSpPr/>
          <p:nvPr/>
        </p:nvSpPr>
        <p:spPr>
          <a:xfrm>
            <a:off x="2171700" y="4591202"/>
            <a:ext cx="657454"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[23][24][41]</a:t>
            </a:r>
            <a:endParaRPr lang="en-US" sz="800" dirty="0"/>
          </a:p>
        </p:txBody>
      </p:sp>
      <p:pic>
        <p:nvPicPr>
          <p:cNvPr id="21" name="Image 6" descr="preencoded.png">    </p:cNvPr>
          <p:cNvPicPr>
            <a:picLocks noChangeAspect="1"/>
          </p:cNvPicPr>
          <p:nvPr/>
        </p:nvPicPr>
        <p:blipFill>
          <a:blip r:embed="rId7"/>
          <a:srcRect l="-2571" r="-2571" t="0" b="0"/>
          <a:stretch/>
        </p:blipFill>
        <p:spPr>
          <a:xfrm>
            <a:off x="694944" y="5129784"/>
            <a:ext cx="105156" cy="114300"/>
          </a:xfrm>
          <a:prstGeom prst="rect">
            <a:avLst/>
          </a:prstGeom>
        </p:spPr>
      </p:pic>
      <p:sp>
        <p:nvSpPr>
          <p:cNvPr id="22" name="Text 13"/>
          <p:cNvSpPr txBox="1"/>
          <p:nvPr/>
        </p:nvSpPr>
        <p:spPr>
          <a:xfrm>
            <a:off x="895198" y="5358384"/>
            <a:ext cx="4924958"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OpenHands等の自律エージェントツールでも、ローカルLLMを利用するガイドが整備されています。</a:t>
            </a:r>
            <a:endParaRPr lang="en-US" sz="1200" dirty="0"/>
          </a:p>
        </p:txBody>
      </p:sp>
      <p:pic>
        <p:nvPicPr>
          <p:cNvPr id="23" name="Image 7" descr="preencoded.png">    </p:cNvPr>
          <p:cNvPicPr>
            <a:picLocks noChangeAspect="1"/>
          </p:cNvPicPr>
          <p:nvPr/>
        </p:nvPicPr>
        <p:blipFill>
          <a:blip r:embed="rId8"/>
          <a:stretch>
            <a:fillRect/>
          </a:stretch>
        </p:blipFill>
        <p:spPr>
          <a:xfrm>
            <a:off x="3065983" y="5639105"/>
            <a:ext cx="228600" cy="181051"/>
          </a:xfrm>
          <a:prstGeom prst="rect">
            <a:avLst/>
          </a:prstGeom>
        </p:spPr>
      </p:pic>
      <p:sp>
        <p:nvSpPr>
          <p:cNvPr id="24" name="Text 14"/>
          <p:cNvSpPr/>
          <p:nvPr/>
        </p:nvSpPr>
        <p:spPr>
          <a:xfrm>
            <a:off x="3065983" y="5639105"/>
            <a:ext cx="228600"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a:t>
            </a:r>
            <a:endParaRPr lang="en-US" sz="800" dirty="0"/>
          </a:p>
        </p:txBody>
      </p:sp>
      <p:pic>
        <p:nvPicPr>
          <p:cNvPr id="25" name="Image 8" descr="preencoded.png">    </p:cNvPr>
          <p:cNvPicPr>
            <a:picLocks noChangeAspect="1"/>
          </p:cNvPicPr>
          <p:nvPr/>
        </p:nvPicPr>
        <p:blipFill>
          <a:blip r:embed="rId9"/>
          <a:stretch>
            <a:fillRect/>
          </a:stretch>
        </p:blipFill>
        <p:spPr>
          <a:xfrm>
            <a:off x="694944" y="6339535"/>
            <a:ext cx="1476756" cy="247802"/>
          </a:xfrm>
          <a:prstGeom prst="rect">
            <a:avLst/>
          </a:prstGeom>
        </p:spPr>
      </p:pic>
      <p:sp>
        <p:nvSpPr>
          <p:cNvPr id="26" name="Text 15"/>
          <p:cNvSpPr/>
          <p:nvPr/>
        </p:nvSpPr>
        <p:spPr>
          <a:xfrm>
            <a:off x="694944" y="6339535"/>
            <a:ext cx="1476756"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OpenAI API Compatible</a:t>
            </a:r>
            <a:endParaRPr lang="en-US" sz="900" dirty="0"/>
          </a:p>
        </p:txBody>
      </p:sp>
      <p:pic>
        <p:nvPicPr>
          <p:cNvPr id="27" name="Image 9" descr="preencoded.png">    </p:cNvPr>
          <p:cNvPicPr>
            <a:picLocks noChangeAspect="1"/>
          </p:cNvPicPr>
          <p:nvPr/>
        </p:nvPicPr>
        <p:blipFill>
          <a:blip r:embed="rId10"/>
          <a:stretch>
            <a:fillRect/>
          </a:stretch>
        </p:blipFill>
        <p:spPr>
          <a:xfrm>
            <a:off x="2227478" y="6339535"/>
            <a:ext cx="1057046" cy="247802"/>
          </a:xfrm>
          <a:prstGeom prst="rect">
            <a:avLst/>
          </a:prstGeom>
        </p:spPr>
      </p:pic>
      <p:sp>
        <p:nvSpPr>
          <p:cNvPr id="28" name="Text 16"/>
          <p:cNvSpPr/>
          <p:nvPr/>
        </p:nvSpPr>
        <p:spPr>
          <a:xfrm>
            <a:off x="2227478" y="6339535"/>
            <a:ext cx="1057961"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Local Execution</a:t>
            </a:r>
            <a:endParaRPr lang="en-US" sz="900" dirty="0"/>
          </a:p>
        </p:txBody>
      </p:sp>
      <p:sp>
        <p:nvSpPr>
          <p:cNvPr id="29" name="Shape 17"/>
          <p:cNvSpPr/>
          <p:nvPr/>
        </p:nvSpPr>
        <p:spPr>
          <a:xfrm>
            <a:off x="6210605" y="2453335"/>
            <a:ext cx="5524805" cy="4371746"/>
          </a:xfrm>
          <a:prstGeom prst="roundRect">
            <a:avLst>
              <a:gd name="adj" fmla="val 547"/>
            </a:avLst>
          </a:prstGeom>
          <a:solidFill>
            <a:srgbClr val="FFFFFF"/>
          </a:solidFill>
          <a:ln w="12700">
            <a:solidFill>
              <a:srgbClr val="E5E5E5"/>
            </a:solidFill>
            <a:prstDash val="solid"/>
          </a:ln>
        </p:spPr>
      </p:sp>
      <p:sp>
        <p:nvSpPr>
          <p:cNvPr id="30" name="Shape 18"/>
          <p:cNvSpPr/>
          <p:nvPr/>
        </p:nvSpPr>
        <p:spPr>
          <a:xfrm>
            <a:off x="6448349" y="3091586"/>
            <a:ext cx="5048402" cy="19202"/>
          </a:xfrm>
          <a:prstGeom prst="rect">
            <a:avLst/>
          </a:prstGeom>
          <a:solidFill>
            <a:srgbClr val="F5F5F7"/>
          </a:solidFill>
          <a:ln w="12700">
            <a:solidFill>
              <a:srgbClr val="F5F5F7">
                <a:alpha val="0"/>
              </a:srgbClr>
            </a:solidFill>
            <a:prstDash val="solid"/>
          </a:ln>
        </p:spPr>
      </p:sp>
      <p:pic>
        <p:nvPicPr>
          <p:cNvPr id="31" name="Image 10" descr="preencoded.png">    </p:cNvPr>
          <p:cNvPicPr>
            <a:picLocks noChangeAspect="1"/>
          </p:cNvPicPr>
          <p:nvPr/>
        </p:nvPicPr>
        <p:blipFill>
          <a:blip r:embed="rId11"/>
          <a:srcRect l="-1648" r="-1648" t="0" b="0"/>
          <a:stretch/>
        </p:blipFill>
        <p:spPr>
          <a:xfrm>
            <a:off x="6448349" y="2739542"/>
            <a:ext cx="171907" cy="190195"/>
          </a:xfrm>
          <a:prstGeom prst="rect">
            <a:avLst/>
          </a:prstGeom>
        </p:spPr>
      </p:pic>
      <p:sp>
        <p:nvSpPr>
          <p:cNvPr id="32" name="Text 19"/>
          <p:cNvSpPr txBox="1"/>
          <p:nvPr/>
        </p:nvSpPr>
        <p:spPr>
          <a:xfrm>
            <a:off x="6734556" y="2691994"/>
            <a:ext cx="2581351"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Function Calling (Tool Use)</a:t>
            </a:r>
            <a:endParaRPr lang="en-US" sz="1500" dirty="0"/>
          </a:p>
        </p:txBody>
      </p:sp>
      <p:pic>
        <p:nvPicPr>
          <p:cNvPr id="33" name="Image 11" descr="preencoded.png">    </p:cNvPr>
          <p:cNvPicPr>
            <a:picLocks noChangeAspect="1"/>
          </p:cNvPicPr>
          <p:nvPr/>
        </p:nvPicPr>
        <p:blipFill>
          <a:blip r:embed="rId12"/>
          <a:srcRect l="0" r="0" t="0" b="0"/>
          <a:stretch/>
        </p:blipFill>
        <p:spPr>
          <a:xfrm>
            <a:off x="6448349" y="3263494"/>
            <a:ext cx="114300" cy="114300"/>
          </a:xfrm>
          <a:prstGeom prst="rect">
            <a:avLst/>
          </a:prstGeom>
        </p:spPr>
      </p:pic>
      <p:sp>
        <p:nvSpPr>
          <p:cNvPr id="34" name="Text 20"/>
          <p:cNvSpPr txBox="1"/>
          <p:nvPr/>
        </p:nvSpPr>
        <p:spPr>
          <a:xfrm>
            <a:off x="6657746" y="3492094"/>
            <a:ext cx="4914900" cy="715061"/>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ローカルAPIでも </a:t>
            </a:r>
            <a:pPr algn="l" indent="0" marL="0">
              <a:buNone/>
            </a:pPr>
            <a:r>
              <a:rPr lang="en-US" sz="1200" dirty="0">
                <a:solidFill>
                  <a:srgbClr val="424245"/>
                </a:solidFill>
                <a:latin typeface="ui-monospace" pitchFamily="34" charset="0"/>
                <a:ea typeface="ui-monospace" pitchFamily="34" charset="-122"/>
                <a:cs typeface="ui-monospace" pitchFamily="34" charset="-120"/>
              </a:rPr>
              <a:t>tool_choice</a:t>
            </a:r>
            <a:pPr algn="l" indent="0" marL="0">
              <a:buNone/>
            </a:pPr>
            <a:r>
              <a:rPr lang="en-US" sz="1200" dirty="0">
                <a:solidFill>
                  <a:srgbClr val="424245"/>
                </a:solidFill>
                <a:latin typeface="Noto Sans JP" pitchFamily="34" charset="0"/>
                <a:ea typeface="Noto Sans JP" pitchFamily="34" charset="-122"/>
                <a:cs typeface="Noto Sans JP" pitchFamily="34" charset="-120"/>
              </a:rPr>
              <a:t> や </a:t>
            </a:r>
            <a:pPr algn="l" indent="0" marL="0">
              <a:buNone/>
            </a:pPr>
            <a:r>
              <a:rPr lang="en-US" sz="1200" dirty="0">
                <a:solidFill>
                  <a:srgbClr val="424245"/>
                </a:solidFill>
                <a:latin typeface="ui-monospace" pitchFamily="34" charset="0"/>
                <a:ea typeface="ui-monospace" pitchFamily="34" charset="-122"/>
                <a:cs typeface="ui-monospace" pitchFamily="34" charset="-120"/>
              </a:rPr>
              <a:t>functions</a:t>
            </a:r>
            <a:pPr algn="l" indent="0" marL="0">
              <a:buNone/>
            </a:pPr>
            <a:r>
              <a:rPr lang="en-US" sz="1200" dirty="0">
                <a:solidFill>
                  <a:srgbClr val="424245"/>
                </a:solidFill>
                <a:latin typeface="Noto Sans JP" pitchFamily="34" charset="0"/>
                <a:ea typeface="Noto Sans JP" pitchFamily="34" charset="-122"/>
                <a:cs typeface="Noto Sans JP" pitchFamily="34" charset="-120"/>
              </a:rPr>
              <a:t> パラメータを利用可能。モデルがJSON形式で引数を生成し、システム側で実行します。</a:t>
            </a:r>
            <a:endParaRPr lang="en-US" sz="1200" dirty="0"/>
          </a:p>
        </p:txBody>
      </p:sp>
      <p:pic>
        <p:nvPicPr>
          <p:cNvPr id="35" name="Image 12" descr="preencoded.png">    </p:cNvPr>
          <p:cNvPicPr>
            <a:picLocks noChangeAspect="1"/>
          </p:cNvPicPr>
          <p:nvPr/>
        </p:nvPicPr>
        <p:blipFill>
          <a:blip r:embed="rId13"/>
          <a:stretch>
            <a:fillRect/>
          </a:stretch>
        </p:blipFill>
        <p:spPr>
          <a:xfrm>
            <a:off x="6715354" y="4028846"/>
            <a:ext cx="476402" cy="181051"/>
          </a:xfrm>
          <a:prstGeom prst="rect">
            <a:avLst/>
          </a:prstGeom>
        </p:spPr>
      </p:pic>
      <p:sp>
        <p:nvSpPr>
          <p:cNvPr id="36" name="Text 21"/>
          <p:cNvSpPr/>
          <p:nvPr/>
        </p:nvSpPr>
        <p:spPr>
          <a:xfrm>
            <a:off x="6715354" y="4028846"/>
            <a:ext cx="476402" cy="1810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[24][27]</a:t>
            </a:r>
            <a:endParaRPr lang="en-US" sz="800" dirty="0"/>
          </a:p>
        </p:txBody>
      </p:sp>
      <p:pic>
        <p:nvPicPr>
          <p:cNvPr id="37" name="Image 13" descr="preencoded.png">    </p:cNvPr>
          <p:cNvPicPr>
            <a:picLocks noChangeAspect="1"/>
          </p:cNvPicPr>
          <p:nvPr/>
        </p:nvPicPr>
        <p:blipFill>
          <a:blip r:embed="rId14"/>
          <a:srcRect l="0" r="0" t="0" b="0"/>
          <a:stretch/>
        </p:blipFill>
        <p:spPr>
          <a:xfrm>
            <a:off x="6448349" y="4339742"/>
            <a:ext cx="114300" cy="114300"/>
          </a:xfrm>
          <a:prstGeom prst="rect">
            <a:avLst/>
          </a:prstGeom>
        </p:spPr>
      </p:pic>
      <p:sp>
        <p:nvSpPr>
          <p:cNvPr id="38" name="Text 22"/>
          <p:cNvSpPr txBox="1"/>
          <p:nvPr/>
        </p:nvSpPr>
        <p:spPr>
          <a:xfrm>
            <a:off x="6657746" y="4568342"/>
            <a:ext cx="4914900" cy="6858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ローカルモデル（特に小型）ではJSONスキーマの破壊が発生しやすいため、型定義の厳格化と、パース失敗時の再試行ロジックが不可欠です。</a:t>
            </a:r>
            <a:endParaRPr lang="en-US" sz="1200" dirty="0"/>
          </a:p>
        </p:txBody>
      </p:sp>
      <p:pic>
        <p:nvPicPr>
          <p:cNvPr id="39" name="Image 14" descr="preencoded.png">    </p:cNvPr>
          <p:cNvPicPr>
            <a:picLocks noChangeAspect="1"/>
          </p:cNvPicPr>
          <p:nvPr/>
        </p:nvPicPr>
        <p:blipFill>
          <a:blip r:embed="rId15"/>
          <a:srcRect l="0" r="0" t="0" b="0"/>
          <a:stretch/>
        </p:blipFill>
        <p:spPr>
          <a:xfrm>
            <a:off x="6448349" y="5387645"/>
            <a:ext cx="114300" cy="114300"/>
          </a:xfrm>
          <a:prstGeom prst="rect">
            <a:avLst/>
          </a:prstGeom>
        </p:spPr>
      </p:pic>
      <p:sp>
        <p:nvSpPr>
          <p:cNvPr id="40" name="Text 23"/>
          <p:cNvSpPr txBox="1"/>
          <p:nvPr/>
        </p:nvSpPr>
        <p:spPr>
          <a:xfrm>
            <a:off x="6657746" y="5616245"/>
            <a:ext cx="4914900"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生成されたコードやコマンドを盲目的に実行せず、サンドボックス内での検証や、構文チェックを挟む設計が推奨されます。</a:t>
            </a:r>
            <a:endParaRPr lang="en-US" sz="1200" dirty="0"/>
          </a:p>
        </p:txBody>
      </p:sp>
      <p:pic>
        <p:nvPicPr>
          <p:cNvPr id="41" name="Image 15" descr="preencoded.png">    </p:cNvPr>
          <p:cNvPicPr>
            <a:picLocks noChangeAspect="1"/>
          </p:cNvPicPr>
          <p:nvPr/>
        </p:nvPicPr>
        <p:blipFill>
          <a:blip r:embed="rId16"/>
          <a:stretch>
            <a:fillRect/>
          </a:stretch>
        </p:blipFill>
        <p:spPr>
          <a:xfrm>
            <a:off x="6448349" y="6339535"/>
            <a:ext cx="972007" cy="247802"/>
          </a:xfrm>
          <a:prstGeom prst="rect">
            <a:avLst/>
          </a:prstGeom>
        </p:spPr>
      </p:pic>
      <p:sp>
        <p:nvSpPr>
          <p:cNvPr id="42" name="Text 24"/>
          <p:cNvSpPr/>
          <p:nvPr/>
        </p:nvSpPr>
        <p:spPr>
          <a:xfrm>
            <a:off x="6448349" y="6339535"/>
            <a:ext cx="972007"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JSON Schema</a:t>
            </a:r>
            <a:endParaRPr lang="en-US" sz="900" dirty="0"/>
          </a:p>
        </p:txBody>
      </p:sp>
      <p:pic>
        <p:nvPicPr>
          <p:cNvPr id="43" name="Image 16" descr="preencoded.png">    </p:cNvPr>
          <p:cNvPicPr>
            <a:picLocks noChangeAspect="1"/>
          </p:cNvPicPr>
          <p:nvPr/>
        </p:nvPicPr>
        <p:blipFill>
          <a:blip r:embed="rId17"/>
          <a:stretch>
            <a:fillRect/>
          </a:stretch>
        </p:blipFill>
        <p:spPr>
          <a:xfrm>
            <a:off x="7471562" y="6339535"/>
            <a:ext cx="1133856" cy="247802"/>
          </a:xfrm>
          <a:prstGeom prst="rect">
            <a:avLst/>
          </a:prstGeom>
        </p:spPr>
      </p:pic>
      <p:sp>
        <p:nvSpPr>
          <p:cNvPr id="44" name="Text 25"/>
          <p:cNvSpPr/>
          <p:nvPr/>
        </p:nvSpPr>
        <p:spPr>
          <a:xfrm>
            <a:off x="7471562" y="6339535"/>
            <a:ext cx="1133856"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Verification Loop</a:t>
            </a:r>
            <a:endParaRPr lang="en-US" sz="900" dirty="0"/>
          </a:p>
        </p:txBody>
      </p:sp>
      <p:sp>
        <p:nvSpPr>
          <p:cNvPr id="45" name="Shape 26"/>
          <p:cNvSpPr/>
          <p:nvPr/>
        </p:nvSpPr>
        <p:spPr>
          <a:xfrm>
            <a:off x="457200" y="5210251"/>
            <a:ext cx="11277295" cy="961949"/>
          </a:xfrm>
          <a:prstGeom prst="roundRect">
            <a:avLst>
              <a:gd name="adj" fmla="val 7529"/>
            </a:avLst>
          </a:prstGeom>
          <a:solidFill>
            <a:srgbClr val="FFF8E6"/>
          </a:solidFill>
          <a:ln w="12700">
            <a:solidFill>
              <a:srgbClr val="FFEEBA"/>
            </a:solidFill>
            <a:prstDash val="solid"/>
          </a:ln>
        </p:spPr>
      </p:sp>
      <p:pic>
        <p:nvPicPr>
          <p:cNvPr id="46" name="Image 17" descr="preencoded.png">    </p:cNvPr>
          <p:cNvPicPr>
            <a:picLocks noChangeAspect="1"/>
          </p:cNvPicPr>
          <p:nvPr/>
        </p:nvPicPr>
        <p:blipFill>
          <a:blip r:embed="rId18"/>
          <a:srcRect l="0" r="0" t="0" b="0"/>
          <a:stretch/>
        </p:blipFill>
        <p:spPr>
          <a:xfrm>
            <a:off x="619049" y="5391302"/>
            <a:ext cx="171907" cy="171907"/>
          </a:xfrm>
          <a:prstGeom prst="rect">
            <a:avLst/>
          </a:prstGeom>
        </p:spPr>
      </p:pic>
      <p:sp>
        <p:nvSpPr>
          <p:cNvPr id="47" name="Text 27"/>
          <p:cNvSpPr txBox="1"/>
          <p:nvPr/>
        </p:nvSpPr>
        <p:spPr>
          <a:xfrm>
            <a:off x="905256" y="5372100"/>
            <a:ext cx="10782605"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設計含意（Design Implication）</a:t>
            </a:r>
            <a:endParaRPr lang="en-US" sz="1000" dirty="0"/>
          </a:p>
        </p:txBody>
      </p:sp>
      <p:sp>
        <p:nvSpPr>
          <p:cNvPr id="48" name="Text 28"/>
          <p:cNvSpPr txBox="1"/>
          <p:nvPr/>
        </p:nvSpPr>
        <p:spPr>
          <a:xfrm>
            <a:off x="905256" y="5609844"/>
            <a:ext cx="10744200" cy="400507"/>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JSONスキーマ遵守と検証ループ設計（失敗時のリトライ/フォールバック）がローカルAgentの成否を分けます。特に「幻覚API（存在しない関数呼び出し）」への対策として、実行可能な関数リストのホワイトリスト化が必要です。</a:t>
            </a:r>
            <a:endParaRPr lang="en-US" sz="1000" dirty="0"/>
          </a:p>
        </p:txBody>
      </p:sp>
      <p:sp>
        <p:nvSpPr>
          <p:cNvPr id="49" name="Shape 29"/>
          <p:cNvSpPr/>
          <p:nvPr/>
        </p:nvSpPr>
        <p:spPr>
          <a:xfrm>
            <a:off x="0" y="6476695"/>
            <a:ext cx="12191695" cy="381305"/>
          </a:xfrm>
          <a:prstGeom prst="rect">
            <a:avLst/>
          </a:prstGeom>
          <a:solidFill>
            <a:srgbClr val="FFFFFF"/>
          </a:solidFill>
          <a:ln/>
        </p:spPr>
      </p:sp>
      <p:sp>
        <p:nvSpPr>
          <p:cNvPr id="50" name="Shape 30"/>
          <p:cNvSpPr/>
          <p:nvPr/>
        </p:nvSpPr>
        <p:spPr>
          <a:xfrm>
            <a:off x="0" y="6476695"/>
            <a:ext cx="12191695" cy="9144"/>
          </a:xfrm>
          <a:prstGeom prst="rect">
            <a:avLst/>
          </a:prstGeom>
          <a:solidFill>
            <a:srgbClr val="E5E5E5"/>
          </a:solidFill>
          <a:ln w="12700">
            <a:solidFill>
              <a:srgbClr val="E5E5E5">
                <a:alpha val="0"/>
              </a:srgbClr>
            </a:solidFill>
            <a:prstDash val="solid"/>
          </a:ln>
        </p:spPr>
      </p:sp>
      <p:sp>
        <p:nvSpPr>
          <p:cNvPr id="51" name="Text 31"/>
          <p:cNvSpPr txBox="1"/>
          <p:nvPr/>
        </p:nvSpPr>
        <p:spPr>
          <a:xfrm>
            <a:off x="457200" y="6586423"/>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52" name="Text 32"/>
          <p:cNvSpPr txBox="1"/>
          <p:nvPr/>
        </p:nvSpPr>
        <p:spPr>
          <a:xfrm>
            <a:off x="11385194" y="6586423"/>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39 / 80</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p:spPr>
      </p:sp>
      <p:sp>
        <p:nvSpPr>
          <p:cNvPr id="4" name="Shape 2"/>
          <p:cNvSpPr/>
          <p:nvPr/>
        </p:nvSpPr>
        <p:spPr>
          <a:xfrm>
            <a:off x="571500" y="1467612"/>
            <a:ext cx="11048695" cy="9144"/>
          </a:xfrm>
          <a:prstGeom prst="rect">
            <a:avLst/>
          </a:prstGeom>
          <a:solidFill>
            <a:srgbClr val="E5E5E5"/>
          </a:solidFill>
          <a:ln w="12700">
            <a:solidFill>
              <a:srgbClr val="E5E5E5">
                <a:alpha val="0"/>
              </a:srgbClr>
            </a:solidFill>
            <a:prstDash val="solid"/>
          </a:ln>
        </p:spPr>
      </p:sp>
      <p:sp>
        <p:nvSpPr>
          <p:cNvPr id="5" name="Text 3"/>
          <p:cNvSpPr txBox="1"/>
          <p:nvPr/>
        </p:nvSpPr>
        <p:spPr>
          <a:xfrm>
            <a:off x="571500" y="381305"/>
            <a:ext cx="11354105" cy="514807"/>
          </a:xfrm>
          <a:prstGeom prst="rect">
            <a:avLst/>
          </a:prstGeom>
          <a:noFill/>
          <a:ln/>
        </p:spPr>
        <p:txBody>
          <a:bodyPr wrap="square" lIns="0" tIns="0" rIns="0" bIns="0" rtlCol="0" anchor="ctr"/>
          <a:lstStyle/>
          <a:p>
            <a:pPr algn="l" indent="0" marL="0">
              <a:buNone/>
            </a:pPr>
            <a:r>
              <a:rPr lang="en-US" sz="2700" b="1" dirty="0">
                <a:solidFill>
                  <a:srgbClr val="1D1D1F"/>
                </a:solidFill>
                <a:latin typeface="Noto Sans JP" pitchFamily="34" charset="0"/>
                <a:ea typeface="Noto Sans JP" pitchFamily="34" charset="-122"/>
                <a:cs typeface="Noto Sans JP" pitchFamily="34" charset="-120"/>
              </a:rPr>
              <a:t>エグゼクティブサマリ（実務要点）</a:t>
            </a:r>
            <a:endParaRPr lang="en-US" sz="2700" dirty="0"/>
          </a:p>
        </p:txBody>
      </p:sp>
      <p:sp>
        <p:nvSpPr>
          <p:cNvPr id="6" name="Text 4"/>
          <p:cNvSpPr txBox="1"/>
          <p:nvPr/>
        </p:nvSpPr>
        <p:spPr>
          <a:xfrm>
            <a:off x="571500" y="990295"/>
            <a:ext cx="11239805" cy="286207"/>
          </a:xfrm>
          <a:prstGeom prst="rect">
            <a:avLst/>
          </a:prstGeom>
          <a:noFill/>
          <a:ln/>
        </p:spPr>
        <p:txBody>
          <a:bodyPr wrap="square" lIns="0" tIns="0" rIns="0" bIns="0" rtlCol="0" anchor="ctr"/>
          <a:lstStyle/>
          <a:p>
            <a:pPr algn="l" indent="0" marL="0">
              <a:buNone/>
            </a:pPr>
            <a:r>
              <a:rPr lang="en-US" sz="1500" dirty="0">
                <a:solidFill>
                  <a:srgbClr val="86868B"/>
                </a:solidFill>
                <a:latin typeface="Noto Sans JP" pitchFamily="34" charset="0"/>
                <a:ea typeface="Noto Sans JP" pitchFamily="34" charset="-122"/>
                <a:cs typeface="Noto Sans JP" pitchFamily="34" charset="-120"/>
              </a:rPr>
              <a:t>ローカルAI導入における意思決定の重要ポイント</a:t>
            </a:r>
            <a:endParaRPr lang="en-US" sz="1500" dirty="0"/>
          </a:p>
        </p:txBody>
      </p:sp>
      <p:sp>
        <p:nvSpPr>
          <p:cNvPr id="7" name="Shape 5"/>
          <p:cNvSpPr/>
          <p:nvPr/>
        </p:nvSpPr>
        <p:spPr>
          <a:xfrm>
            <a:off x="571500" y="1762049"/>
            <a:ext cx="11048695" cy="875995"/>
          </a:xfrm>
          <a:prstGeom prst="roundRect">
            <a:avLst>
              <a:gd name="adj" fmla="val 9077"/>
            </a:avLst>
          </a:prstGeom>
          <a:solidFill>
            <a:srgbClr val="F0F9FF"/>
          </a:solidFill>
          <a:ln/>
        </p:spPr>
      </p:sp>
      <p:sp>
        <p:nvSpPr>
          <p:cNvPr id="8" name="Shape 6"/>
          <p:cNvSpPr/>
          <p:nvPr/>
        </p:nvSpPr>
        <p:spPr>
          <a:xfrm>
            <a:off x="571500" y="1762049"/>
            <a:ext cx="57607" cy="875995"/>
          </a:xfrm>
          <a:prstGeom prst="roundRect">
            <a:avLst>
              <a:gd name="adj" fmla="val 138027"/>
            </a:avLst>
          </a:prstGeom>
          <a:solidFill>
            <a:srgbClr val="007AFF"/>
          </a:solidFill>
          <a:ln w="12700">
            <a:solidFill>
              <a:srgbClr val="007AFF">
                <a:alpha val="0"/>
              </a:srgbClr>
            </a:solidFill>
            <a:prstDash val="solid"/>
          </a:ln>
        </p:spPr>
      </p:sp>
      <p:sp>
        <p:nvSpPr>
          <p:cNvPr id="9" name="Text 7"/>
          <p:cNvSpPr txBox="1"/>
          <p:nvPr/>
        </p:nvSpPr>
        <p:spPr>
          <a:xfrm>
            <a:off x="857707" y="1914754"/>
            <a:ext cx="10611612" cy="571500"/>
          </a:xfrm>
          <a:prstGeom prst="rect">
            <a:avLst/>
          </a:prstGeom>
          <a:noFill/>
          <a:ln/>
        </p:spPr>
        <p:txBody>
          <a:bodyPr wrap="square" lIns="0" tIns="0" rIns="0" bIns="0" rtlCol="0" anchor="t"/>
          <a:lstStyle/>
          <a:p>
            <a:pPr algn="l" indent="0" marL="0">
              <a:buNone/>
            </a:pPr>
            <a:r>
              <a:rPr lang="en-US" sz="1500" dirty="0">
                <a:solidFill>
                  <a:srgbClr val="1D1D1F"/>
                </a:solidFill>
                <a:latin typeface="Noto Sans JP" pitchFamily="34" charset="0"/>
                <a:ea typeface="Noto Sans JP" pitchFamily="34" charset="-122"/>
                <a:cs typeface="Noto Sans JP" pitchFamily="34" charset="-120"/>
              </a:rPr>
              <a:t> 結論：ローカルAIは「4bit量子化＋KV管理」を前提に、</a:t>
            </a:r>
            <a:pPr algn="l" indent="0" marL="0">
              <a:buNone/>
            </a:pPr>
            <a:endParaRPr lang="en-US" sz="1500" dirty="0"/>
          </a:p>
          <a:p>
            <a:pPr algn="l" indent="0" marL="0">
              <a:buNone/>
            </a:pPr>
            <a:r>
              <a:rPr lang="en-US" sz="1500" dirty="0">
                <a:solidFill>
                  <a:srgbClr val="1D1D1F"/>
                </a:solidFill>
                <a:latin typeface="Noto Sans JP" pitchFamily="34" charset="0"/>
                <a:ea typeface="Noto Sans JP" pitchFamily="34" charset="-122"/>
                <a:cs typeface="Noto Sans JP" pitchFamily="34" charset="-120"/>
              </a:rPr>
              <a:t> GGUF/llama.cpp系とOllama/LM Studio/MLXで実務化可能です。 </a:t>
            </a:r>
            <a:endParaRPr lang="en-US" sz="1500" dirty="0"/>
          </a:p>
        </p:txBody>
      </p:sp>
      <p:sp>
        <p:nvSpPr>
          <p:cNvPr id="10" name="Shape 8"/>
          <p:cNvSpPr/>
          <p:nvPr/>
        </p:nvSpPr>
        <p:spPr>
          <a:xfrm>
            <a:off x="571500" y="2924251"/>
            <a:ext cx="3534156" cy="1666951"/>
          </a:xfrm>
          <a:prstGeom prst="roundRect">
            <a:avLst>
              <a:gd name="adj" fmla="val 3761"/>
            </a:avLst>
          </a:prstGeom>
          <a:solidFill>
            <a:srgbClr val="FFFFFF"/>
          </a:solidFill>
          <a:ln w="12700">
            <a:solidFill>
              <a:srgbClr val="D2D2D7"/>
            </a:solidFill>
            <a:prstDash val="solid"/>
          </a:ln>
        </p:spPr>
      </p:sp>
      <p:pic>
        <p:nvPicPr>
          <p:cNvPr id="11" name="Image 0" descr="preencoded.png">    </p:cNvPr>
          <p:cNvPicPr>
            <a:picLocks noChangeAspect="1"/>
          </p:cNvPicPr>
          <p:nvPr/>
        </p:nvPicPr>
        <p:blipFill>
          <a:blip r:embed="rId1"/>
          <a:srcRect l="-16600" r="-16600" t="0" b="0"/>
          <a:stretch/>
        </p:blipFill>
        <p:spPr>
          <a:xfrm>
            <a:off x="771754" y="3138221"/>
            <a:ext cx="304495" cy="228600"/>
          </a:xfrm>
          <a:prstGeom prst="rect">
            <a:avLst/>
          </a:prstGeom>
        </p:spPr>
      </p:pic>
      <p:sp>
        <p:nvSpPr>
          <p:cNvPr id="12" name="Text 9"/>
          <p:cNvSpPr txBox="1"/>
          <p:nvPr/>
        </p:nvSpPr>
        <p:spPr>
          <a:xfrm>
            <a:off x="1190549" y="3124505"/>
            <a:ext cx="1286561"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定義とスコープ</a:t>
            </a:r>
            <a:endParaRPr lang="en-US" sz="1300" dirty="0"/>
          </a:p>
        </p:txBody>
      </p:sp>
      <p:sp>
        <p:nvSpPr>
          <p:cNvPr id="13" name="Text 10"/>
          <p:cNvSpPr txBox="1"/>
          <p:nvPr/>
        </p:nvSpPr>
        <p:spPr>
          <a:xfrm>
            <a:off x="771754" y="3495751"/>
            <a:ext cx="3324758" cy="228600"/>
          </a:xfrm>
          <a:prstGeom prst="rect">
            <a:avLst/>
          </a:prstGeom>
          <a:noFill/>
          <a:ln/>
        </p:spPr>
        <p:txBody>
          <a:bodyPr wrap="square" lIns="0" tIns="0" rIns="0" bIns="0" rtlCol="0" anchor="ctr"/>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推論が端末orローカルLAN内で完結</a:t>
            </a:r>
            <a:endParaRPr lang="en-US" sz="1100" dirty="0"/>
          </a:p>
        </p:txBody>
      </p:sp>
      <p:sp>
        <p:nvSpPr>
          <p:cNvPr id="14" name="Text 11"/>
          <p:cNvSpPr txBox="1"/>
          <p:nvPr/>
        </p:nvSpPr>
        <p:spPr>
          <a:xfrm>
            <a:off x="771754" y="3781044"/>
            <a:ext cx="3324758" cy="228600"/>
          </a:xfrm>
          <a:prstGeom prst="rect">
            <a:avLst/>
          </a:prstGeom>
          <a:noFill/>
          <a:ln/>
        </p:spPr>
        <p:txBody>
          <a:bodyPr wrap="square" lIns="0" tIns="0" rIns="0" bIns="0" rtlCol="0" anchor="ctr"/>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入力データは外部へ送信されない</a:t>
            </a:r>
            <a:endParaRPr lang="en-US" sz="1100" dirty="0"/>
          </a:p>
        </p:txBody>
      </p:sp>
      <p:sp>
        <p:nvSpPr>
          <p:cNvPr id="15" name="Text 12"/>
          <p:cNvSpPr txBox="1"/>
          <p:nvPr/>
        </p:nvSpPr>
        <p:spPr>
          <a:xfrm>
            <a:off x="771754" y="4067251"/>
            <a:ext cx="3248863" cy="228600"/>
          </a:xfrm>
          <a:prstGeom prst="rect">
            <a:avLst/>
          </a:prstGeom>
          <a:noFill/>
          <a:ln/>
        </p:spPr>
        <p:txBody>
          <a:bodyPr wrap="square" lIns="0" tIns="0" rIns="0" bIns="0" rtlCol="0" anchor="ctr"/>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LANサーブ含む（LM Studio, Ollama）</a:t>
            </a:r>
            <a:endParaRPr lang="en-US" sz="1100" dirty="0"/>
          </a:p>
        </p:txBody>
      </p:sp>
      <p:sp>
        <p:nvSpPr>
          <p:cNvPr id="16" name="Shape 13"/>
          <p:cNvSpPr/>
          <p:nvPr/>
        </p:nvSpPr>
        <p:spPr>
          <a:xfrm>
            <a:off x="4330598" y="2924251"/>
            <a:ext cx="3534156" cy="1666951"/>
          </a:xfrm>
          <a:prstGeom prst="roundRect">
            <a:avLst>
              <a:gd name="adj" fmla="val 3761"/>
            </a:avLst>
          </a:prstGeom>
          <a:solidFill>
            <a:srgbClr val="FFFFFF"/>
          </a:solidFill>
          <a:ln w="12700">
            <a:solidFill>
              <a:srgbClr val="D2D2D7"/>
            </a:solidFill>
            <a:prstDash val="solid"/>
          </a:ln>
        </p:spPr>
      </p:sp>
      <p:pic>
        <p:nvPicPr>
          <p:cNvPr id="17" name="Image 1" descr="preencoded.png">    </p:cNvPr>
          <p:cNvPicPr>
            <a:picLocks noChangeAspect="1"/>
          </p:cNvPicPr>
          <p:nvPr/>
        </p:nvPicPr>
        <p:blipFill>
          <a:blip r:embed="rId2"/>
          <a:srcRect l="-16600" r="-16600" t="0" b="0"/>
          <a:stretch/>
        </p:blipFill>
        <p:spPr>
          <a:xfrm>
            <a:off x="4530852" y="3138221"/>
            <a:ext cx="304495" cy="228600"/>
          </a:xfrm>
          <a:prstGeom prst="rect">
            <a:avLst/>
          </a:prstGeom>
        </p:spPr>
      </p:pic>
      <p:sp>
        <p:nvSpPr>
          <p:cNvPr id="18" name="Text 14"/>
          <p:cNvSpPr txBox="1"/>
          <p:nvPr/>
        </p:nvSpPr>
        <p:spPr>
          <a:xfrm>
            <a:off x="4949647" y="3124505"/>
            <a:ext cx="762610"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中核技術</a:t>
            </a:r>
            <a:endParaRPr lang="en-US" sz="1300" dirty="0"/>
          </a:p>
        </p:txBody>
      </p:sp>
      <p:sp>
        <p:nvSpPr>
          <p:cNvPr id="19" name="Text 15"/>
          <p:cNvSpPr txBox="1"/>
          <p:nvPr/>
        </p:nvSpPr>
        <p:spPr>
          <a:xfrm>
            <a:off x="5226710" y="3495751"/>
            <a:ext cx="2553005" cy="247802"/>
          </a:xfrm>
          <a:prstGeom prst="rect">
            <a:avLst/>
          </a:prstGeom>
          <a:noFill/>
          <a:ln/>
        </p:spPr>
        <p:txBody>
          <a:bodyPr wrap="square" lIns="0" tIns="0" rIns="0" bIns="0" rtlCol="0" anchor="ctr"/>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Weight-only 4bit (AWQ等)</a:t>
            </a:r>
            <a:endParaRPr lang="en-US" sz="1100" dirty="0"/>
          </a:p>
        </p:txBody>
      </p:sp>
      <p:pic>
        <p:nvPicPr>
          <p:cNvPr id="20" name="Image 2" descr="preencoded.png">    </p:cNvPr>
          <p:cNvPicPr>
            <a:picLocks noChangeAspect="1"/>
          </p:cNvPicPr>
          <p:nvPr/>
        </p:nvPicPr>
        <p:blipFill>
          <a:blip r:embed="rId3"/>
          <a:stretch>
            <a:fillRect/>
          </a:stretch>
        </p:blipFill>
        <p:spPr>
          <a:xfrm>
            <a:off x="4664354" y="3504895"/>
            <a:ext cx="533095" cy="237744"/>
          </a:xfrm>
          <a:prstGeom prst="rect">
            <a:avLst/>
          </a:prstGeom>
        </p:spPr>
      </p:pic>
      <p:sp>
        <p:nvSpPr>
          <p:cNvPr id="21" name="Text 16"/>
          <p:cNvSpPr/>
          <p:nvPr/>
        </p:nvSpPr>
        <p:spPr>
          <a:xfrm>
            <a:off x="4664354" y="3504895"/>
            <a:ext cx="534010" cy="238658"/>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D1D1F"/>
                </a:solidFill>
                <a:latin typeface="Noto Sans JP" pitchFamily="34" charset="0"/>
                <a:ea typeface="Noto Sans JP" pitchFamily="34" charset="-122"/>
                <a:cs typeface="Noto Sans JP" pitchFamily="34" charset="-120"/>
              </a:rPr>
              <a:t>量子化</a:t>
            </a:r>
            <a:endParaRPr lang="en-US" sz="900" dirty="0"/>
          </a:p>
        </p:txBody>
      </p:sp>
      <p:sp>
        <p:nvSpPr>
          <p:cNvPr id="22" name="Text 17"/>
          <p:cNvSpPr txBox="1"/>
          <p:nvPr/>
        </p:nvSpPr>
        <p:spPr>
          <a:xfrm>
            <a:off x="5226710" y="3798418"/>
            <a:ext cx="2628900" cy="247802"/>
          </a:xfrm>
          <a:prstGeom prst="rect">
            <a:avLst/>
          </a:prstGeom>
          <a:noFill/>
          <a:ln/>
        </p:spPr>
        <p:txBody>
          <a:bodyPr wrap="square" lIns="0" tIns="0" rIns="0" bIns="0" rtlCol="0" anchor="ctr"/>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KVキャッシュ管理最適化</a:t>
            </a:r>
            <a:endParaRPr lang="en-US" sz="1100" dirty="0"/>
          </a:p>
        </p:txBody>
      </p:sp>
      <p:pic>
        <p:nvPicPr>
          <p:cNvPr id="23" name="Image 3" descr="preencoded.png">    </p:cNvPr>
          <p:cNvPicPr>
            <a:picLocks noChangeAspect="1"/>
          </p:cNvPicPr>
          <p:nvPr/>
        </p:nvPicPr>
        <p:blipFill>
          <a:blip r:embed="rId4"/>
          <a:stretch>
            <a:fillRect/>
          </a:stretch>
        </p:blipFill>
        <p:spPr>
          <a:xfrm>
            <a:off x="4664354" y="3808476"/>
            <a:ext cx="533095" cy="237744"/>
          </a:xfrm>
          <a:prstGeom prst="rect">
            <a:avLst/>
          </a:prstGeom>
        </p:spPr>
      </p:pic>
      <p:sp>
        <p:nvSpPr>
          <p:cNvPr id="24" name="Text 18"/>
          <p:cNvSpPr/>
          <p:nvPr/>
        </p:nvSpPr>
        <p:spPr>
          <a:xfrm>
            <a:off x="4664354" y="3808476"/>
            <a:ext cx="534010" cy="238658"/>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D1D1F"/>
                </a:solidFill>
                <a:latin typeface="Noto Sans JP" pitchFamily="34" charset="0"/>
                <a:ea typeface="Noto Sans JP" pitchFamily="34" charset="-122"/>
                <a:cs typeface="Noto Sans JP" pitchFamily="34" charset="-120"/>
              </a:rPr>
              <a:t>メモリ</a:t>
            </a:r>
            <a:endParaRPr lang="en-US" sz="900" dirty="0"/>
          </a:p>
        </p:txBody>
      </p:sp>
      <p:sp>
        <p:nvSpPr>
          <p:cNvPr id="25" name="Text 19"/>
          <p:cNvSpPr txBox="1"/>
          <p:nvPr/>
        </p:nvSpPr>
        <p:spPr>
          <a:xfrm>
            <a:off x="4530852" y="4101084"/>
            <a:ext cx="3248863" cy="228600"/>
          </a:xfrm>
          <a:prstGeom prst="rect">
            <a:avLst/>
          </a:prstGeom>
          <a:noFill/>
          <a:ln/>
        </p:spPr>
        <p:txBody>
          <a:bodyPr wrap="square" lIns="0" tIns="0" rIns="0" bIns="0" rtlCol="0" anchor="ctr"/>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Paged Attention / Quantized KV</a:t>
            </a:r>
            <a:endParaRPr lang="en-US" sz="1100" dirty="0"/>
          </a:p>
        </p:txBody>
      </p:sp>
      <p:sp>
        <p:nvSpPr>
          <p:cNvPr id="26" name="Shape 20"/>
          <p:cNvSpPr/>
          <p:nvPr/>
        </p:nvSpPr>
        <p:spPr>
          <a:xfrm>
            <a:off x="8089697" y="2924251"/>
            <a:ext cx="3534156" cy="1666951"/>
          </a:xfrm>
          <a:prstGeom prst="roundRect">
            <a:avLst>
              <a:gd name="adj" fmla="val 3761"/>
            </a:avLst>
          </a:prstGeom>
          <a:solidFill>
            <a:srgbClr val="FFFFFF"/>
          </a:solidFill>
          <a:ln w="12700">
            <a:solidFill>
              <a:srgbClr val="D2D2D7"/>
            </a:solidFill>
            <a:prstDash val="solid"/>
          </a:ln>
        </p:spPr>
      </p:sp>
      <p:pic>
        <p:nvPicPr>
          <p:cNvPr id="27" name="Image 4" descr="preencoded.png">    </p:cNvPr>
          <p:cNvPicPr>
            <a:picLocks noChangeAspect="1"/>
          </p:cNvPicPr>
          <p:nvPr/>
        </p:nvPicPr>
        <p:blipFill>
          <a:blip r:embed="rId5"/>
          <a:srcRect l="-3280" r="-3280" t="0" b="0"/>
          <a:stretch/>
        </p:blipFill>
        <p:spPr>
          <a:xfrm>
            <a:off x="8289950" y="3138221"/>
            <a:ext cx="304495" cy="228600"/>
          </a:xfrm>
          <a:prstGeom prst="rect">
            <a:avLst/>
          </a:prstGeom>
        </p:spPr>
      </p:pic>
      <p:sp>
        <p:nvSpPr>
          <p:cNvPr id="28" name="Text 21"/>
          <p:cNvSpPr txBox="1"/>
          <p:nvPr/>
        </p:nvSpPr>
        <p:spPr>
          <a:xfrm>
            <a:off x="8708746" y="3124505"/>
            <a:ext cx="1296619"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主要ランタイム</a:t>
            </a:r>
            <a:endParaRPr lang="en-US" sz="1300" dirty="0"/>
          </a:p>
        </p:txBody>
      </p:sp>
      <p:sp>
        <p:nvSpPr>
          <p:cNvPr id="29" name="Text 22"/>
          <p:cNvSpPr txBox="1"/>
          <p:nvPr/>
        </p:nvSpPr>
        <p:spPr>
          <a:xfrm>
            <a:off x="8289950" y="3495751"/>
            <a:ext cx="3248863" cy="228600"/>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llama.cpp (GGUF)</a:t>
            </a:r>
            <a:pPr algn="l" indent="0" marL="0">
              <a:buNone/>
            </a:pPr>
            <a:r>
              <a:rPr lang="en-US" sz="1100" dirty="0">
                <a:solidFill>
                  <a:srgbClr val="424245"/>
                </a:solidFill>
                <a:latin typeface="Noto Sans JP" pitchFamily="34" charset="0"/>
                <a:ea typeface="Noto Sans JP" pitchFamily="34" charset="-122"/>
                <a:cs typeface="Noto Sans JP" pitchFamily="34" charset="-120"/>
              </a:rPr>
              <a:t>: 汎用・軽量</a:t>
            </a:r>
            <a:endParaRPr lang="en-US" sz="1100" dirty="0"/>
          </a:p>
        </p:txBody>
      </p:sp>
      <p:sp>
        <p:nvSpPr>
          <p:cNvPr id="30" name="Text 23"/>
          <p:cNvSpPr txBox="1"/>
          <p:nvPr/>
        </p:nvSpPr>
        <p:spPr>
          <a:xfrm>
            <a:off x="8289950" y="3781044"/>
            <a:ext cx="3248863" cy="228600"/>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Ollama / LM Studio</a:t>
            </a:r>
            <a:pPr algn="l" indent="0" marL="0">
              <a:buNone/>
            </a:pPr>
            <a:r>
              <a:rPr lang="en-US" sz="1100" dirty="0">
                <a:solidFill>
                  <a:srgbClr val="424245"/>
                </a:solidFill>
                <a:latin typeface="Noto Sans JP" pitchFamily="34" charset="0"/>
                <a:ea typeface="Noto Sans JP" pitchFamily="34" charset="-122"/>
                <a:cs typeface="Noto Sans JP" pitchFamily="34" charset="-120"/>
              </a:rPr>
              <a:t>: UI + API</a:t>
            </a:r>
            <a:endParaRPr lang="en-US" sz="1100" dirty="0"/>
          </a:p>
        </p:txBody>
      </p:sp>
      <p:sp>
        <p:nvSpPr>
          <p:cNvPr id="31" name="Text 24"/>
          <p:cNvSpPr txBox="1"/>
          <p:nvPr/>
        </p:nvSpPr>
        <p:spPr>
          <a:xfrm>
            <a:off x="8289950" y="4067251"/>
            <a:ext cx="3248863" cy="228600"/>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MLX</a:t>
            </a:r>
            <a:pPr algn="l" indent="0" marL="0">
              <a:buNone/>
            </a:pPr>
            <a:r>
              <a:rPr lang="en-US" sz="1100" dirty="0">
                <a:solidFill>
                  <a:srgbClr val="424245"/>
                </a:solidFill>
                <a:latin typeface="Noto Sans JP" pitchFamily="34" charset="0"/>
                <a:ea typeface="Noto Sans JP" pitchFamily="34" charset="-122"/>
                <a:cs typeface="Noto Sans JP" pitchFamily="34" charset="-120"/>
              </a:rPr>
              <a:t>: Apple Silicon特化</a:t>
            </a:r>
            <a:endParaRPr lang="en-US" sz="1100" dirty="0"/>
          </a:p>
        </p:txBody>
      </p:sp>
      <p:sp>
        <p:nvSpPr>
          <p:cNvPr id="32" name="Shape 25"/>
          <p:cNvSpPr/>
          <p:nvPr/>
        </p:nvSpPr>
        <p:spPr>
          <a:xfrm>
            <a:off x="571500" y="4816145"/>
            <a:ext cx="7295998" cy="1647749"/>
          </a:xfrm>
          <a:prstGeom prst="roundRect">
            <a:avLst>
              <a:gd name="adj" fmla="val 3849"/>
            </a:avLst>
          </a:prstGeom>
          <a:solidFill>
            <a:srgbClr val="FFFFFF"/>
          </a:solidFill>
          <a:ln w="12700">
            <a:solidFill>
              <a:srgbClr val="D2D2D7"/>
            </a:solidFill>
            <a:prstDash val="solid"/>
          </a:ln>
        </p:spPr>
      </p:sp>
      <p:pic>
        <p:nvPicPr>
          <p:cNvPr id="33" name="Image 5" descr="preencoded.png">    </p:cNvPr>
          <p:cNvPicPr>
            <a:picLocks noChangeAspect="1"/>
          </p:cNvPicPr>
          <p:nvPr/>
        </p:nvPicPr>
        <p:blipFill>
          <a:blip r:embed="rId6"/>
          <a:srcRect l="-3280" r="-3280" t="0" b="0"/>
          <a:stretch/>
        </p:blipFill>
        <p:spPr>
          <a:xfrm>
            <a:off x="771754" y="5030114"/>
            <a:ext cx="304495" cy="228600"/>
          </a:xfrm>
          <a:prstGeom prst="rect">
            <a:avLst/>
          </a:prstGeom>
        </p:spPr>
      </p:pic>
      <p:sp>
        <p:nvSpPr>
          <p:cNvPr id="34" name="Text 26"/>
          <p:cNvSpPr txBox="1"/>
          <p:nvPr/>
        </p:nvSpPr>
        <p:spPr>
          <a:xfrm>
            <a:off x="1190549" y="5015484"/>
            <a:ext cx="3656686"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ハードウェア実用ライン (4bit量子化前提)</a:t>
            </a:r>
            <a:endParaRPr lang="en-US" sz="1300" dirty="0"/>
          </a:p>
        </p:txBody>
      </p:sp>
      <p:sp>
        <p:nvSpPr>
          <p:cNvPr id="35" name="Text 27"/>
          <p:cNvSpPr txBox="1"/>
          <p:nvPr/>
        </p:nvSpPr>
        <p:spPr>
          <a:xfrm>
            <a:off x="771754" y="5396789"/>
            <a:ext cx="2595982" cy="200254"/>
          </a:xfrm>
          <a:prstGeom prst="rect">
            <a:avLst/>
          </a:prstGeom>
          <a:noFill/>
          <a:ln/>
        </p:spPr>
        <p:txBody>
          <a:bodyPr wrap="square" lIns="0" tIns="0" rIns="0" bIns="0" rtlCol="0" anchor="ctr"/>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Apple Silicon (Unified Memory)</a:t>
            </a:r>
            <a:endParaRPr lang="en-US" sz="1100" dirty="0"/>
          </a:p>
        </p:txBody>
      </p:sp>
      <p:sp>
        <p:nvSpPr>
          <p:cNvPr id="36" name="Text 28"/>
          <p:cNvSpPr txBox="1"/>
          <p:nvPr/>
        </p:nvSpPr>
        <p:spPr>
          <a:xfrm>
            <a:off x="771754" y="5692140"/>
            <a:ext cx="3419856" cy="228600"/>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16GB</a:t>
            </a:r>
            <a:pPr algn="l" indent="0" marL="0">
              <a:buNone/>
            </a:pPr>
            <a:r>
              <a:rPr lang="en-US" sz="1100" dirty="0">
                <a:solidFill>
                  <a:srgbClr val="424245"/>
                </a:solidFill>
                <a:latin typeface="Noto Sans JP" pitchFamily="34" charset="0"/>
                <a:ea typeface="Noto Sans JP" pitchFamily="34" charset="-122"/>
                <a:cs typeface="Noto Sans JP" pitchFamily="34" charset="-120"/>
              </a:rPr>
              <a:t>: 3B〜7/8B級</a:t>
            </a:r>
            <a:endParaRPr lang="en-US" sz="1100" dirty="0"/>
          </a:p>
        </p:txBody>
      </p:sp>
      <p:sp>
        <p:nvSpPr>
          <p:cNvPr id="37" name="Text 29"/>
          <p:cNvSpPr txBox="1"/>
          <p:nvPr/>
        </p:nvSpPr>
        <p:spPr>
          <a:xfrm>
            <a:off x="771754" y="5977433"/>
            <a:ext cx="3419856" cy="228600"/>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24-32GB</a:t>
            </a:r>
            <a:pPr algn="l" indent="0" marL="0">
              <a:buNone/>
            </a:pPr>
            <a:r>
              <a:rPr lang="en-US" sz="1100" dirty="0">
                <a:solidFill>
                  <a:srgbClr val="424245"/>
                </a:solidFill>
                <a:latin typeface="Noto Sans JP" pitchFamily="34" charset="0"/>
                <a:ea typeface="Noto Sans JP" pitchFamily="34" charset="-122"/>
                <a:cs typeface="Noto Sans JP" pitchFamily="34" charset="-120"/>
              </a:rPr>
              <a:t>: 7B〜14B級 </a:t>
            </a:r>
            <a:pPr algn="l" indent="0" marL="0">
              <a:buNone/>
            </a:pPr>
            <a:r>
              <a:rPr lang="en-US" sz="900" dirty="0">
                <a:solidFill>
                  <a:srgbClr val="86868B"/>
                </a:solidFill>
                <a:latin typeface="Noto Sans JP" pitchFamily="34" charset="0"/>
                <a:ea typeface="Noto Sans JP" pitchFamily="34" charset="-122"/>
                <a:cs typeface="Noto Sans JP" pitchFamily="34" charset="-120"/>
              </a:rPr>
              <a:t>(業務最小ライン)</a:t>
            </a:r>
            <a:endParaRPr lang="en-US" sz="1100" dirty="0"/>
          </a:p>
        </p:txBody>
      </p:sp>
      <p:sp>
        <p:nvSpPr>
          <p:cNvPr id="38" name="Shape 30"/>
          <p:cNvSpPr/>
          <p:nvPr/>
        </p:nvSpPr>
        <p:spPr>
          <a:xfrm>
            <a:off x="4211726" y="5387645"/>
            <a:ext cx="9144" cy="875995"/>
          </a:xfrm>
          <a:prstGeom prst="rect">
            <a:avLst/>
          </a:prstGeom>
          <a:solidFill>
            <a:srgbClr val="E5E5E5"/>
          </a:solidFill>
          <a:ln w="12700">
            <a:solidFill>
              <a:srgbClr val="E5E5E5">
                <a:alpha val="0"/>
              </a:srgbClr>
            </a:solidFill>
            <a:prstDash val="solid"/>
          </a:ln>
        </p:spPr>
      </p:sp>
      <p:sp>
        <p:nvSpPr>
          <p:cNvPr id="39" name="Text 31"/>
          <p:cNvSpPr txBox="1"/>
          <p:nvPr/>
        </p:nvSpPr>
        <p:spPr>
          <a:xfrm>
            <a:off x="4364431" y="5396789"/>
            <a:ext cx="2296973" cy="200254"/>
          </a:xfrm>
          <a:prstGeom prst="rect">
            <a:avLst/>
          </a:prstGeom>
          <a:noFill/>
          <a:ln/>
        </p:spPr>
        <p:txBody>
          <a:bodyPr wrap="square" lIns="0" tIns="0" rIns="0" bIns="0" rtlCol="0" anchor="ctr"/>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Windows (NVIDIA GPU VRAM)</a:t>
            </a:r>
            <a:endParaRPr lang="en-US" sz="1100" dirty="0"/>
          </a:p>
        </p:txBody>
      </p:sp>
      <p:sp>
        <p:nvSpPr>
          <p:cNvPr id="40" name="Text 32"/>
          <p:cNvSpPr txBox="1"/>
          <p:nvPr/>
        </p:nvSpPr>
        <p:spPr>
          <a:xfrm>
            <a:off x="4364431" y="5692140"/>
            <a:ext cx="3419856" cy="228600"/>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8GB</a:t>
            </a:r>
            <a:pPr algn="l" indent="0" marL="0">
              <a:buNone/>
            </a:pPr>
            <a:r>
              <a:rPr lang="en-US" sz="1100" dirty="0">
                <a:solidFill>
                  <a:srgbClr val="424245"/>
                </a:solidFill>
                <a:latin typeface="Noto Sans JP" pitchFamily="34" charset="0"/>
                <a:ea typeface="Noto Sans JP" pitchFamily="34" charset="-122"/>
                <a:cs typeface="Noto Sans JP" pitchFamily="34" charset="-120"/>
              </a:rPr>
              <a:t>: 7B級 / </a:t>
            </a:r>
            <a:pPr algn="l" indent="0" marL="0">
              <a:buNone/>
            </a:pPr>
            <a:r>
              <a:rPr lang="en-US" sz="1100" b="1" dirty="0">
                <a:solidFill>
                  <a:srgbClr val="424245"/>
                </a:solidFill>
                <a:latin typeface="Noto Sans JP" pitchFamily="34" charset="0"/>
                <a:ea typeface="Noto Sans JP" pitchFamily="34" charset="-122"/>
                <a:cs typeface="Noto Sans JP" pitchFamily="34" charset="-120"/>
              </a:rPr>
              <a:t>12GB</a:t>
            </a:r>
            <a:pPr algn="l" indent="0" marL="0">
              <a:buNone/>
            </a:pPr>
            <a:r>
              <a:rPr lang="en-US" sz="1100" dirty="0">
                <a:solidFill>
                  <a:srgbClr val="424245"/>
                </a:solidFill>
                <a:latin typeface="Noto Sans JP" pitchFamily="34" charset="0"/>
                <a:ea typeface="Noto Sans JP" pitchFamily="34" charset="-122"/>
                <a:cs typeface="Noto Sans JP" pitchFamily="34" charset="-120"/>
              </a:rPr>
              <a:t>: 14B級</a:t>
            </a:r>
            <a:endParaRPr lang="en-US" sz="1100" dirty="0"/>
          </a:p>
        </p:txBody>
      </p:sp>
      <p:sp>
        <p:nvSpPr>
          <p:cNvPr id="41" name="Text 33"/>
          <p:cNvSpPr txBox="1"/>
          <p:nvPr/>
        </p:nvSpPr>
        <p:spPr>
          <a:xfrm>
            <a:off x="4364431" y="5977433"/>
            <a:ext cx="3419856" cy="228600"/>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24GB</a:t>
            </a:r>
            <a:pPr algn="l" indent="0" marL="0">
              <a:buNone/>
            </a:pPr>
            <a:r>
              <a:rPr lang="en-US" sz="1100" dirty="0">
                <a:solidFill>
                  <a:srgbClr val="424245"/>
                </a:solidFill>
                <a:latin typeface="Noto Sans JP" pitchFamily="34" charset="0"/>
                <a:ea typeface="Noto Sans JP" pitchFamily="34" charset="-122"/>
                <a:cs typeface="Noto Sans JP" pitchFamily="34" charset="-120"/>
              </a:rPr>
              <a:t>: 27B〜34B級 </a:t>
            </a:r>
            <a:pPr algn="l" indent="0" marL="0">
              <a:buNone/>
            </a:pPr>
            <a:r>
              <a:rPr lang="en-US" sz="900" dirty="0">
                <a:solidFill>
                  <a:srgbClr val="86868B"/>
                </a:solidFill>
                <a:latin typeface="Noto Sans JP" pitchFamily="34" charset="0"/>
                <a:ea typeface="Noto Sans JP" pitchFamily="34" charset="-122"/>
                <a:cs typeface="Noto Sans JP" pitchFamily="34" charset="-120"/>
              </a:rPr>
              <a:t>(実務域)</a:t>
            </a:r>
            <a:endParaRPr lang="en-US" sz="1100" dirty="0"/>
          </a:p>
        </p:txBody>
      </p:sp>
      <p:sp>
        <p:nvSpPr>
          <p:cNvPr id="42" name="Shape 34"/>
          <p:cNvSpPr/>
          <p:nvPr/>
        </p:nvSpPr>
        <p:spPr>
          <a:xfrm>
            <a:off x="8089697" y="4816145"/>
            <a:ext cx="3534156" cy="1647749"/>
          </a:xfrm>
          <a:prstGeom prst="roundRect">
            <a:avLst>
              <a:gd name="adj" fmla="val 3849"/>
            </a:avLst>
          </a:prstGeom>
          <a:solidFill>
            <a:srgbClr val="FFFFFF"/>
          </a:solidFill>
          <a:ln w="12700">
            <a:solidFill>
              <a:srgbClr val="D2D2D7"/>
            </a:solidFill>
            <a:prstDash val="solid"/>
          </a:ln>
        </p:spPr>
      </p:sp>
      <p:pic>
        <p:nvPicPr>
          <p:cNvPr id="43" name="Image 6" descr="preencoded.png">    </p:cNvPr>
          <p:cNvPicPr>
            <a:picLocks noChangeAspect="1"/>
          </p:cNvPicPr>
          <p:nvPr/>
        </p:nvPicPr>
        <p:blipFill>
          <a:blip r:embed="rId7"/>
          <a:srcRect l="-9200" r="-9200" t="0" b="0"/>
          <a:stretch/>
        </p:blipFill>
        <p:spPr>
          <a:xfrm>
            <a:off x="8289950" y="5030114"/>
            <a:ext cx="304495" cy="228600"/>
          </a:xfrm>
          <a:prstGeom prst="rect">
            <a:avLst/>
          </a:prstGeom>
        </p:spPr>
      </p:pic>
      <p:sp>
        <p:nvSpPr>
          <p:cNvPr id="44" name="Text 35"/>
          <p:cNvSpPr txBox="1"/>
          <p:nvPr/>
        </p:nvSpPr>
        <p:spPr>
          <a:xfrm>
            <a:off x="8708746" y="5015484"/>
            <a:ext cx="1110996"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推奨スタック</a:t>
            </a:r>
            <a:endParaRPr lang="en-US" sz="1300" dirty="0"/>
          </a:p>
        </p:txBody>
      </p:sp>
      <p:sp>
        <p:nvSpPr>
          <p:cNvPr id="45" name="Text 36"/>
          <p:cNvSpPr txBox="1"/>
          <p:nvPr/>
        </p:nvSpPr>
        <p:spPr>
          <a:xfrm>
            <a:off x="8289950" y="5387645"/>
            <a:ext cx="3248863" cy="228600"/>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低コスト</a:t>
            </a:r>
            <a:pPr algn="l" indent="0" marL="0">
              <a:buNone/>
            </a:pPr>
            <a:r>
              <a:rPr lang="en-US" sz="1100" dirty="0">
                <a:solidFill>
                  <a:srgbClr val="424245"/>
                </a:solidFill>
                <a:latin typeface="Noto Sans JP" pitchFamily="34" charset="0"/>
                <a:ea typeface="Noto Sans JP" pitchFamily="34" charset="-122"/>
                <a:cs typeface="Noto Sans JP" pitchFamily="34" charset="-120"/>
              </a:rPr>
              <a:t>: GGUF + llama.cpp</a:t>
            </a:r>
            <a:endParaRPr lang="en-US" sz="1100" dirty="0"/>
          </a:p>
        </p:txBody>
      </p:sp>
      <p:sp>
        <p:nvSpPr>
          <p:cNvPr id="46" name="Text 37"/>
          <p:cNvSpPr txBox="1"/>
          <p:nvPr/>
        </p:nvSpPr>
        <p:spPr>
          <a:xfrm>
            <a:off x="8289950" y="5672938"/>
            <a:ext cx="3248863" cy="228600"/>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高品質</a:t>
            </a:r>
            <a:pPr algn="l" indent="0" marL="0">
              <a:buNone/>
            </a:pPr>
            <a:r>
              <a:rPr lang="en-US" sz="1100" dirty="0">
                <a:solidFill>
                  <a:srgbClr val="424245"/>
                </a:solidFill>
                <a:latin typeface="Noto Sans JP" pitchFamily="34" charset="0"/>
                <a:ea typeface="Noto Sans JP" pitchFamily="34" charset="-122"/>
                <a:cs typeface="Noto Sans JP" pitchFamily="34" charset="-120"/>
              </a:rPr>
              <a:t>: GPU + TensorRT-LLM</a:t>
            </a:r>
            <a:endParaRPr lang="en-US" sz="1100" dirty="0"/>
          </a:p>
        </p:txBody>
      </p:sp>
      <p:sp>
        <p:nvSpPr>
          <p:cNvPr id="47" name="Text 38"/>
          <p:cNvSpPr txBox="1"/>
          <p:nvPr/>
        </p:nvSpPr>
        <p:spPr>
          <a:xfrm>
            <a:off x="8289950" y="5959145"/>
            <a:ext cx="3248863" cy="228600"/>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ハード制約</a:t>
            </a:r>
            <a:pPr algn="l" indent="0" marL="0">
              <a:buNone/>
            </a:pPr>
            <a:r>
              <a:rPr lang="en-US" sz="1100" dirty="0">
                <a:solidFill>
                  <a:srgbClr val="424245"/>
                </a:solidFill>
                <a:latin typeface="Noto Sans JP" pitchFamily="34" charset="0"/>
                <a:ea typeface="Noto Sans JP" pitchFamily="34" charset="-122"/>
                <a:cs typeface="Noto Sans JP" pitchFamily="34" charset="-120"/>
              </a:rPr>
              <a:t>: 3B級 + RAG工夫</a:t>
            </a:r>
            <a:endParaRPr lang="en-US" sz="1100" dirty="0"/>
          </a:p>
        </p:txBody>
      </p:sp>
      <p:pic>
        <p:nvPicPr>
          <p:cNvPr id="48" name="Image 7" descr="preencoded.png">    </p:cNvPr>
          <p:cNvPicPr>
            <a:picLocks noChangeAspect="1"/>
          </p:cNvPicPr>
          <p:nvPr/>
        </p:nvPicPr>
        <p:blipFill>
          <a:blip r:embed="rId8"/>
          <a:srcRect l="0" r="0" t="0" b="0"/>
          <a:stretch/>
        </p:blipFill>
        <p:spPr>
          <a:xfrm>
            <a:off x="3560674" y="6687007"/>
            <a:ext cx="133502" cy="133502"/>
          </a:xfrm>
          <a:prstGeom prst="rect">
            <a:avLst/>
          </a:prstGeom>
        </p:spPr>
      </p:pic>
      <p:sp>
        <p:nvSpPr>
          <p:cNvPr id="49" name="Text 39"/>
          <p:cNvSpPr txBox="1"/>
          <p:nvPr/>
        </p:nvSpPr>
        <p:spPr>
          <a:xfrm>
            <a:off x="3560674" y="6654089"/>
            <a:ext cx="8067751" cy="200254"/>
          </a:xfrm>
          <a:prstGeom prst="rect">
            <a:avLst/>
          </a:prstGeom>
          <a:noFill/>
          <a:ln/>
        </p:spPr>
        <p:txBody>
          <a:bodyPr wrap="square" lIns="0" tIns="0" rIns="0" bIns="0" rtlCol="0" anchor="ctr"/>
          <a:lstStyle/>
          <a:p>
            <a:pPr algn="r" indent="0" marL="0">
              <a:buNone/>
            </a:pPr>
            <a:r>
              <a:rPr lang="en-US" sz="1000" dirty="0">
                <a:solidFill>
                  <a:srgbClr val="86868B"/>
                </a:solidFill>
                <a:latin typeface="Noto Sans JP" pitchFamily="34" charset="0"/>
                <a:ea typeface="Noto Sans JP" pitchFamily="34" charset="-122"/>
                <a:cs typeface="Noto Sans JP" pitchFamily="34" charset="-120"/>
              </a:rPr>
              <a:t>補足：長文コンテキストはKVキャッシュがメモリを支配します。最終判断は再現ベンチマーク（後述の手順）で確定してください。</a:t>
            </a:r>
            <a:endParaRPr lang="en-US" sz="1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333756" cy="267005"/>
          </a:xfrm>
          <a:prstGeom prst="rect">
            <a:avLst/>
          </a:prstGeom>
        </p:spPr>
      </p:pic>
      <p:sp>
        <p:nvSpPr>
          <p:cNvPr id="6" name="Text 3"/>
          <p:cNvSpPr txBox="1"/>
          <p:nvPr/>
        </p:nvSpPr>
        <p:spPr>
          <a:xfrm>
            <a:off x="905256" y="381305"/>
            <a:ext cx="3818534"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Agent/Tool-use（完全版表）</a:t>
            </a:r>
            <a:endParaRPr lang="en-US" sz="2100" dirty="0"/>
          </a:p>
        </p:txBody>
      </p:sp>
      <p:sp>
        <p:nvSpPr>
          <p:cNvPr id="7" name="Text 4"/>
          <p:cNvSpPr txBox="1"/>
          <p:nvPr/>
        </p:nvSpPr>
        <p:spPr>
          <a:xfrm>
            <a:off x="7847381" y="457200"/>
            <a:ext cx="4558284"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OpenAI互換API / Function Calling / 実装基盤の詳細比較</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4114800"/>
          </a:xfrm>
          <a:prstGeom prst="roundRect">
            <a:avLst>
              <a:gd name="adj" fmla="val 412"/>
            </a:avLst>
          </a:prstGeom>
          <a:solidFill>
            <a:srgbClr val="FFFFFF"/>
          </a:solidFill>
          <a:ln w="12700">
            <a:solidFill>
              <a:srgbClr val="D2D2D7"/>
            </a:solidFill>
            <a:prstDash val="solid"/>
          </a:ln>
        </p:spPr>
      </p:sp>
      <p:graphicFrame>
        <p:nvGraphicFramePr>
          <p:cNvPr id="41"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6249010"/>
        </p:xfrm>
        <a:graphic>
          <a:graphicData uri="http://schemas.openxmlformats.org/drawingml/2006/table">
            <a:tbl>
              <a:tblPr/>
              <a:tblGrid>
                <a:gridCol w="2819095"/>
                <a:gridCol w="3836822"/>
                <a:gridCol w="2310689"/>
                <a:gridCol w="2310689"/>
              </a:tblGrid>
              <a:tr h="1249802">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項目・方式</a:t>
                      </a:r>
                      <a:endParaRPr lang="en-US" sz="1050" dirty="0">
                        <a:latin typeface="Noto Sans JP" charset="0"/>
                        <a:ea typeface="Noto Sans JP" charset="0"/>
                        <a:cs typeface="Noto Sans JP" charset="0"/>
                      </a:endParaRPr>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詳細仕様・提供形態</a:t>
                      </a:r>
                      <a:endParaRPr lang="en-US" sz="1050" dirty="0">
                        <a:latin typeface="Noto Sans JP" charset="0"/>
                        <a:ea typeface="Noto Sans JP" charset="0"/>
                        <a:cs typeface="Noto Sans JP" charset="0"/>
                      </a:endParaRPr>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利点・特徴</a:t>
                      </a:r>
                      <a:endParaRPr lang="en-US" sz="1050" dirty="0">
                        <a:latin typeface="Noto Sans JP" charset="0"/>
                        <a:ea typeface="Noto Sans JP" charset="0"/>
                        <a:cs typeface="Noto Sans JP" charset="0"/>
                      </a:endParaRPr>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注意点・リスク</a:t>
                      </a:r>
                      <a:endParaRPr lang="en-US" sz="1050" dirty="0">
                        <a:latin typeface="Noto Sans JP" charset="0"/>
                        <a:ea typeface="Noto Sans JP" charset="0"/>
                        <a:cs typeface="Noto Sans JP" charset="0"/>
                      </a:endParaRPr>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1249802">
                <a:tc>
                  <a:txBody>
                    <a:bodyPr/>
                    <a:lstStyle/>
                    <a:p>
                      <a:pPr indent="0" marL="0">
                        <a:buNone/>
                      </a:pPr>
                      <a:r>
                        <a:rPr lang="en-US" sz="1125" b="1" dirty="0">
                          <a:solidFill>
                            <a:srgbClr val="007AFF"/>
                          </a:solidFill>
                          <a:latin typeface="Noto Sans JP" pitchFamily="34" charset="0"/>
                          <a:ea typeface="Noto Sans JP" pitchFamily="34" charset="-122"/>
                          <a:cs typeface="Noto Sans JP" pitchFamily="34" charset="-120"/>
                        </a:rPr>
                        <a:t>OpenAI互換API</a:t>
                      </a:r>
                      <a:pPr indent="0" marL="0">
                        <a:spcAft>
                          <a:spcPts val="450"/>
                        </a:spcAft>
                        <a:buNone/>
                      </a:pPr>
                      <a:endParaRPr lang="en-US" sz="1200" dirty="0"/>
                    </a:p>
                    <a:p>
                      <a:pPr indent="0" marL="0">
                        <a:buNone/>
                      </a:pPr>
                      <a:r>
                        <a:rPr lang="en-US" sz="825" dirty="0">
                          <a:solidFill>
                            <a:srgbClr val="7B1FA2"/>
                          </a:solidFill>
                          <a:latin typeface="Noto Sans JP" pitchFamily="34" charset="0"/>
                          <a:ea typeface="Noto Sans JP" pitchFamily="34" charset="-122"/>
                          <a:cs typeface="Noto Sans JP" pitchFamily="34" charset="-120"/>
                        </a:rPr>
                        <a:t>インターフェース</a:t>
                      </a:r>
                      <a:pPr indent="0" marL="0">
                        <a:buNone/>
                      </a:pPr>
                      <a:r>
                        <a:rPr lang="en-US" sz="750" dirty="0">
                          <a:solidFill>
                            <a:srgbClr val="86868B"/>
                          </a:solidFill>
                          <a:latin typeface="Noto Sans JP" pitchFamily="34" charset="0"/>
                          <a:ea typeface="Noto Sans JP" pitchFamily="34" charset="-122"/>
                          <a:cs typeface="Noto Sans JP" pitchFamily="34" charset="-120"/>
                        </a:rPr>
                        <a:t>[24,41]</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提供：</a:t>
                      </a:r>
                      <a:pPr indent="0" marL="0">
                        <a:buNone/>
                      </a:pPr>
                      <a:r>
                        <a:rPr lang="en-US" sz="1050" dirty="0">
                          <a:solidFill>
                            <a:srgbClr val="1D1D1F"/>
                          </a:solidFill>
                          <a:latin typeface="Noto Sans JP" pitchFamily="34" charset="0"/>
                          <a:ea typeface="Noto Sans JP" pitchFamily="34" charset="-122"/>
                          <a:cs typeface="Noto Sans JP" pitchFamily="34" charset="-120"/>
                        </a:rPr>
                        <a:t>Ollama / LM Studio</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ローカルLLMを標準的なREST APIとして公開</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Chat Completions API互換</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互換性</a:t>
                      </a:r>
                      <a:pPr indent="0" marL="0">
                        <a:buNone/>
                      </a:pPr>
                      <a:r>
                        <a:rPr lang="en-US" sz="1050" dirty="0">
                          <a:solidFill>
                            <a:srgbClr val="1D1D1F"/>
                          </a:solidFill>
                          <a:latin typeface="Noto Sans JP" pitchFamily="34" charset="0"/>
                          <a:ea typeface="Noto Sans JP" pitchFamily="34" charset="-122"/>
                          <a:cs typeface="Noto Sans JP" pitchFamily="34" charset="-120"/>
                        </a:rPr>
                        <a:t>既存のエージェントフレームワークやクライアントツールをそのまま接続可能</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仕様差</a:t>
                      </a:r>
                      <a:pPr indent="0" marL="0">
                        <a:buNone/>
                      </a:pPr>
                      <a:r>
                        <a:rPr lang="en-US" sz="1050" dirty="0">
                          <a:solidFill>
                            <a:srgbClr val="1D1D1F"/>
                          </a:solidFill>
                          <a:latin typeface="Noto Sans JP" pitchFamily="34" charset="0"/>
                          <a:ea typeface="Noto Sans JP" pitchFamily="34" charset="-122"/>
                          <a:cs typeface="Noto Sans JP" pitchFamily="34" charset="-120"/>
                        </a:rPr>
                        <a:t>一部機能（Stateful等）が完全互換ではない場合があるため検証が必要</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249802">
                <a:tc>
                  <a:txBody>
                    <a:bodyPr/>
                    <a:lstStyle/>
                    <a:p>
                      <a:pPr indent="0" marL="0">
                        <a:buNone/>
                      </a:pPr>
                      <a:r>
                        <a:rPr lang="en-US" sz="1125" b="1" dirty="0">
                          <a:solidFill>
                            <a:srgbClr val="007AFF"/>
                          </a:solidFill>
                          <a:latin typeface="Noto Sans JP" pitchFamily="34" charset="0"/>
                          <a:ea typeface="Noto Sans JP" pitchFamily="34" charset="-122"/>
                          <a:cs typeface="Noto Sans JP" pitchFamily="34" charset="-120"/>
                        </a:rPr>
                        <a:t>Function Calling</a:t>
                      </a:r>
                      <a:pPr indent="0" marL="0">
                        <a:spcAft>
                          <a:spcPts val="45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Tool Use</a:t>
                      </a:r>
                      <a:pPr indent="0" marL="0">
                        <a:buNone/>
                      </a:pPr>
                      <a:r>
                        <a:rPr lang="en-US" sz="750" dirty="0">
                          <a:solidFill>
                            <a:srgbClr val="86868B"/>
                          </a:solidFill>
                          <a:latin typeface="Noto Sans JP" pitchFamily="34" charset="0"/>
                          <a:ea typeface="Noto Sans JP" pitchFamily="34" charset="-122"/>
                          <a:cs typeface="Noto Sans JP" pitchFamily="34" charset="-120"/>
                        </a:rPr>
                        <a:t>[24,27]</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出力形式：</a:t>
                      </a:r>
                      <a:pPr indent="0" marL="0">
                        <a:buNone/>
                      </a:pPr>
                      <a:r>
                        <a:rPr lang="en-US" sz="1050" dirty="0">
                          <a:solidFill>
                            <a:srgbClr val="1D1D1F"/>
                          </a:solidFill>
                          <a:latin typeface="Noto Sans JP" pitchFamily="34" charset="0"/>
                          <a:ea typeface="Noto Sans JP" pitchFamily="34" charset="-122"/>
                          <a:cs typeface="Noto Sans JP" pitchFamily="34" charset="-120"/>
                        </a:rPr>
                        <a:t>構造化JSON</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LLMがツール実行を判断し、引数をJSONで生成</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構造化</a:t>
                      </a:r>
                      <a:pPr indent="0" marL="0">
                        <a:buNone/>
                      </a:pPr>
                      <a:r>
                        <a:rPr lang="en-US" sz="1050" dirty="0">
                          <a:solidFill>
                            <a:srgbClr val="1D1D1F"/>
                          </a:solidFill>
                          <a:latin typeface="Noto Sans JP" pitchFamily="34" charset="0"/>
                          <a:ea typeface="Noto Sans JP" pitchFamily="34" charset="-122"/>
                          <a:cs typeface="Noto Sans JP" pitchFamily="34" charset="-120"/>
                        </a:rPr>
                        <a:t>自然言語ではなく実行可能なデータ構造で出力</a:t>
                      </a:r>
                      <a:pPr indent="0" marL="0">
                        <a:spcBef>
                          <a:spcPts val="1000"/>
                        </a:spcBef>
                        <a:spcAft>
                          <a:spcPts val="1000"/>
                        </a:spcAft>
                        <a:buNone/>
                      </a:pPr>
                      <a:endParaRPr lang="en-US" sz="1200" dirty="0"/>
                    </a:p>
                    <a:p>
                      <a:pPr indent="0" marL="0">
                        <a:buNone/>
                      </a:pPr>
                      <a:r>
                        <a:rPr lang="en-US" sz="825" dirty="0">
                          <a:solidFill>
                            <a:srgbClr val="2E7D32"/>
                          </a:solidFill>
                          <a:latin typeface="Noto Sans JP" pitchFamily="34" charset="0"/>
                          <a:ea typeface="Noto Sans JP" pitchFamily="34" charset="-122"/>
                          <a:cs typeface="Noto Sans JP" pitchFamily="34" charset="-120"/>
                        </a:rPr>
                        <a:t>実務的</a:t>
                      </a:r>
                      <a:pPr indent="0" marL="0">
                        <a:buNone/>
                      </a:pPr>
                      <a:r>
                        <a:rPr lang="en-US" sz="1050" dirty="0">
                          <a:solidFill>
                            <a:srgbClr val="1D1D1F"/>
                          </a:solidFill>
                          <a:latin typeface="Noto Sans JP" pitchFamily="34" charset="0"/>
                          <a:ea typeface="Noto Sans JP" pitchFamily="34" charset="-122"/>
                          <a:cs typeface="Noto Sans JP" pitchFamily="34" charset="-120"/>
                        </a:rPr>
                        <a:t>業務システム連携の核</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JSON破壊</a:t>
                      </a:r>
                      <a:pPr indent="0" marL="0">
                        <a:buNone/>
                      </a:pPr>
                      <a:r>
                        <a:rPr lang="en-US" sz="1050" dirty="0">
                          <a:solidFill>
                            <a:srgbClr val="1D1D1F"/>
                          </a:solidFill>
                          <a:latin typeface="Noto Sans JP" pitchFamily="34" charset="0"/>
                          <a:ea typeface="Noto Sans JP" pitchFamily="34" charset="-122"/>
                          <a:cs typeface="Noto Sans JP" pitchFamily="34" charset="-120"/>
                        </a:rPr>
                        <a:t>スキーマ遵守率（破壊率）はモデル性能と量子化に依存</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1249802">
                <a:tc>
                  <a:txBody>
                    <a:bodyPr/>
                    <a:lstStyle/>
                    <a:p>
                      <a:pPr indent="0" marL="0">
                        <a:buNone/>
                      </a:pPr>
                      <a:r>
                        <a:rPr lang="en-US" sz="1125" b="1" dirty="0">
                          <a:solidFill>
                            <a:srgbClr val="007AFF"/>
                          </a:solidFill>
                          <a:latin typeface="Noto Sans JP" pitchFamily="34" charset="0"/>
                          <a:ea typeface="Noto Sans JP" pitchFamily="34" charset="-122"/>
                          <a:cs typeface="Noto Sans JP" pitchFamily="34" charset="-120"/>
                        </a:rPr>
                        <a:t>実装基盤: Ollama / LM Studio</a:t>
                      </a:r>
                      <a:pPr indent="0" marL="0">
                        <a:spcAft>
                          <a:spcPts val="45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Runtime</a:t>
                      </a:r>
                      <a:pPr indent="0" marL="0">
                        <a:buNone/>
                      </a:pPr>
                      <a:r>
                        <a:rPr lang="en-US" sz="750" dirty="0">
                          <a:solidFill>
                            <a:srgbClr val="86868B"/>
                          </a:solidFill>
                          <a:latin typeface="Noto Sans JP" pitchFamily="34" charset="0"/>
                          <a:ea typeface="Noto Sans JP" pitchFamily="34" charset="-122"/>
                          <a:cs typeface="Noto Sans JP" pitchFamily="34" charset="-120"/>
                        </a:rPr>
                        <a:t>[3,19,23]</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Ollama：</a:t>
                      </a:r>
                      <a:pPr indent="0" marL="0">
                        <a:buNone/>
                      </a:pPr>
                      <a:r>
                        <a:rPr lang="en-US" sz="1050" dirty="0">
                          <a:solidFill>
                            <a:srgbClr val="1D1D1F"/>
                          </a:solidFill>
                          <a:latin typeface="Noto Sans JP" pitchFamily="34" charset="0"/>
                          <a:ea typeface="Noto Sans JP" pitchFamily="34" charset="-122"/>
                          <a:cs typeface="Noto Sans JP" pitchFamily="34" charset="-120"/>
                        </a:rPr>
                        <a:t>CLI/API中心、Modelfile管理</a:t>
                      </a:r>
                      <a:pPr indent="0" marL="0">
                        <a:spcBef>
                          <a:spcPts val="1000"/>
                        </a:spcBef>
                        <a:spcAft>
                          <a:spcPts val="1000"/>
                        </a:spcAft>
                        <a:buNone/>
                      </a:pPr>
                      <a:endParaRPr lang="en-US" sz="1200" dirty="0"/>
                    </a:p>
                    <a:p>
                      <a:pPr indent="0" marL="0">
                        <a:buNone/>
                      </a:pPr>
                      <a:r>
                        <a:rPr lang="en-US" sz="1050" b="1" dirty="0">
                          <a:solidFill>
                            <a:srgbClr val="1D1D1F"/>
                          </a:solidFill>
                          <a:latin typeface="Noto Sans JP" pitchFamily="34" charset="0"/>
                          <a:ea typeface="Noto Sans JP" pitchFamily="34" charset="-122"/>
                          <a:cs typeface="Noto Sans JP" pitchFamily="34" charset="-120"/>
                        </a:rPr>
                        <a:t>LM Studio：</a:t>
                      </a:r>
                      <a:pPr indent="0" marL="0">
                        <a:buNone/>
                      </a:pPr>
                      <a:r>
                        <a:rPr lang="en-US" sz="1050" dirty="0">
                          <a:solidFill>
                            <a:srgbClr val="1D1D1F"/>
                          </a:solidFill>
                          <a:latin typeface="Noto Sans JP" pitchFamily="34" charset="0"/>
                          <a:ea typeface="Noto Sans JP" pitchFamily="34" charset="-122"/>
                          <a:cs typeface="Noto Sans JP" pitchFamily="34" charset="-120"/>
                        </a:rPr>
                        <a:t>GUI中心、サーバー機能内蔵</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導入容易</a:t>
                      </a:r>
                      <a:pPr indent="0" marL="0">
                        <a:buNone/>
                      </a:pPr>
                      <a:r>
                        <a:rPr lang="en-US" sz="1050" dirty="0">
                          <a:solidFill>
                            <a:srgbClr val="1D1D1F"/>
                          </a:solidFill>
                          <a:latin typeface="Noto Sans JP" pitchFamily="34" charset="0"/>
                          <a:ea typeface="Noto Sans JP" pitchFamily="34" charset="-122"/>
                          <a:cs typeface="Noto Sans JP" pitchFamily="34" charset="-120"/>
                        </a:rPr>
                        <a:t>複雑な環境構築なしでAPIサーバー化</a:t>
                      </a:r>
                      <a:pPr indent="0" marL="0">
                        <a:spcBef>
                          <a:spcPts val="1000"/>
                        </a:spcBef>
                        <a:spcAft>
                          <a:spcPts val="1000"/>
                        </a:spcAft>
                        <a:buNone/>
                      </a:pPr>
                      <a:endParaRPr lang="en-US" sz="1200" dirty="0"/>
                    </a:p>
                    <a:p>
                      <a:pPr indent="0" marL="0">
                        <a:buNone/>
                      </a:pPr>
                      <a:r>
                        <a:rPr lang="en-US" sz="825" dirty="0">
                          <a:solidFill>
                            <a:srgbClr val="2E7D32"/>
                          </a:solidFill>
                          <a:latin typeface="Noto Sans JP" pitchFamily="34" charset="0"/>
                          <a:ea typeface="Noto Sans JP" pitchFamily="34" charset="-122"/>
                          <a:cs typeface="Noto Sans JP" pitchFamily="34" charset="-120"/>
                        </a:rPr>
                        <a:t>ローカル</a:t>
                      </a:r>
                      <a:pPr indent="0" marL="0">
                        <a:buNone/>
                      </a:pPr>
                      <a:r>
                        <a:rPr lang="en-US" sz="1050" dirty="0">
                          <a:solidFill>
                            <a:srgbClr val="1D1D1F"/>
                          </a:solidFill>
                          <a:latin typeface="Noto Sans JP" pitchFamily="34" charset="0"/>
                          <a:ea typeface="Noto Sans JP" pitchFamily="34" charset="-122"/>
                          <a:cs typeface="Noto Sans JP" pitchFamily="34" charset="-120"/>
                        </a:rPr>
                        <a:t>完全オフライン実行が可能</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設定</a:t>
                      </a:r>
                      <a:pPr indent="0" marL="0">
                        <a:buNone/>
                      </a:pPr>
                      <a:r>
                        <a:rPr lang="en-US" sz="1050" dirty="0">
                          <a:solidFill>
                            <a:srgbClr val="1D1D1F"/>
                          </a:solidFill>
                          <a:latin typeface="Noto Sans JP" pitchFamily="34" charset="0"/>
                          <a:ea typeface="Noto Sans JP" pitchFamily="34" charset="-122"/>
                          <a:cs typeface="Noto Sans JP" pitchFamily="34" charset="-120"/>
                        </a:rPr>
                        <a:t>コンテキスト長やGPUオフロード設定の最適化が必要</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249802">
                <a:tc>
                  <a:txBody>
                    <a:bodyPr/>
                    <a:lstStyle/>
                    <a:p>
                      <a:pPr indent="0" marL="0">
                        <a:buNone/>
                      </a:pPr>
                      <a:r>
                        <a:rPr lang="en-US" sz="1125" b="1" dirty="0">
                          <a:solidFill>
                            <a:srgbClr val="007AFF"/>
                          </a:solidFill>
                          <a:latin typeface="Noto Sans JP" pitchFamily="34" charset="0"/>
                          <a:ea typeface="Noto Sans JP" pitchFamily="34" charset="-122"/>
                          <a:cs typeface="Noto Sans JP" pitchFamily="34" charset="-120"/>
                        </a:rPr>
                        <a:t>参考実装: OpenHands</a:t>
                      </a:r>
                      <a:pPr indent="0" marL="0">
                        <a:spcAft>
                          <a:spcPts val="45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Framework</a:t>
                      </a:r>
                      <a:pPr indent="0" marL="0">
                        <a:buNone/>
                      </a:pPr>
                      <a:r>
                        <a:rPr lang="en-US" sz="750" dirty="0">
                          <a:solidFill>
                            <a:srgbClr val="86868B"/>
                          </a:solidFill>
                          <a:latin typeface="Noto Sans JP" pitchFamily="34" charset="0"/>
                          <a:ea typeface="Noto Sans JP" pitchFamily="34" charset="-122"/>
                          <a:cs typeface="Noto Sans JP" pitchFamily="34" charset="-120"/>
                        </a:rPr>
                        <a:t>[2]</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構成：</a:t>
                      </a:r>
                      <a:pPr indent="0" marL="0">
                        <a:buNone/>
                      </a:pPr>
                      <a:r>
                        <a:rPr lang="en-US" sz="1050" dirty="0">
                          <a:solidFill>
                            <a:srgbClr val="1D1D1F"/>
                          </a:solidFill>
                          <a:latin typeface="Noto Sans JP" pitchFamily="34" charset="0"/>
                          <a:ea typeface="Noto Sans JP" pitchFamily="34" charset="-122"/>
                          <a:cs typeface="Noto Sans JP" pitchFamily="34" charset="-120"/>
                        </a:rPr>
                        <a:t>ローカルLLM利用ガイドあり</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自律型エージェント開発のフレームワーク</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実践例</a:t>
                      </a:r>
                      <a:pPr indent="0" marL="0">
                        <a:buNone/>
                      </a:pPr>
                      <a:r>
                        <a:rPr lang="en-US" sz="1050" dirty="0">
                          <a:solidFill>
                            <a:srgbClr val="1D1D1F"/>
                          </a:solidFill>
                          <a:latin typeface="Noto Sans JP" pitchFamily="34" charset="0"/>
                          <a:ea typeface="Noto Sans JP" pitchFamily="34" charset="-122"/>
                          <a:cs typeface="Noto Sans JP" pitchFamily="34" charset="-120"/>
                        </a:rPr>
                        <a:t>ローカルLLMでのエージェント構築のベストプラクティスを参照可能</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リソース</a:t>
                      </a:r>
                      <a:pPr indent="0" marL="0">
                        <a:buNone/>
                      </a:pPr>
                      <a:r>
                        <a:rPr lang="en-US" sz="1050" dirty="0">
                          <a:solidFill>
                            <a:srgbClr val="1D1D1F"/>
                          </a:solidFill>
                          <a:latin typeface="Noto Sans JP" pitchFamily="34" charset="0"/>
                          <a:ea typeface="Noto Sans JP" pitchFamily="34" charset="-122"/>
                          <a:cs typeface="Noto Sans JP" pitchFamily="34" charset="-120"/>
                        </a:rPr>
                        <a:t>エージェント実行は推論回数が多くなりがちで負荷が高い</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639105"/>
            <a:ext cx="11277295" cy="599846"/>
          </a:xfrm>
          <a:prstGeom prst="roundRect">
            <a:avLst>
              <a:gd name="adj" fmla="val 9679"/>
            </a:avLst>
          </a:prstGeom>
          <a:solidFill>
            <a:srgbClr val="FFF8E1"/>
          </a:solidFill>
          <a:ln/>
        </p:spPr>
      </p:sp>
      <p:sp>
        <p:nvSpPr>
          <p:cNvPr id="12" name="Shape 8"/>
          <p:cNvSpPr/>
          <p:nvPr/>
        </p:nvSpPr>
        <p:spPr>
          <a:xfrm>
            <a:off x="457200" y="5639105"/>
            <a:ext cx="38405" cy="599846"/>
          </a:xfrm>
          <a:prstGeom prst="roundRect">
            <a:avLst>
              <a:gd name="adj" fmla="val 151171"/>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100" b="-100"/>
          <a:stretch/>
        </p:blipFill>
        <p:spPr>
          <a:xfrm>
            <a:off x="647395" y="5790895"/>
            <a:ext cx="114300" cy="152705"/>
          </a:xfrm>
          <a:prstGeom prst="rect">
            <a:avLst/>
          </a:prstGeom>
        </p:spPr>
      </p:pic>
      <p:sp>
        <p:nvSpPr>
          <p:cNvPr id="14" name="Text 9"/>
          <p:cNvSpPr txBox="1"/>
          <p:nvPr/>
        </p:nvSpPr>
        <p:spPr>
          <a:xfrm>
            <a:off x="875995" y="5753405"/>
            <a:ext cx="10782605" cy="372161"/>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実装のポイント：</a:t>
            </a:r>
            <a:pPr algn="l" indent="0" marL="0">
              <a:buNone/>
            </a:pPr>
            <a:r>
              <a:rPr lang="en-US" sz="900" dirty="0">
                <a:solidFill>
                  <a:srgbClr val="5D4037"/>
                </a:solidFill>
                <a:latin typeface="Noto Sans JP" pitchFamily="34" charset="0"/>
                <a:ea typeface="Noto Sans JP" pitchFamily="34" charset="-122"/>
                <a:cs typeface="Noto Sans JP" pitchFamily="34" charset="-120"/>
              </a:rPr>
              <a:t>安定運用の鍵は「JSONスキーマの固定」と「パラメータ（温度/top_p）の固定」です。幻覚（Hallucination）による不正な関数呼び出しを防ぐため、実行前に許可された関数リストと照合するホワイトリスト方式を推奨します。また、トラブルシューティング用にAPIの要求・応答ログを必ず保存してください。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40 | ローカルAI 技術調査レポート 2026</a:t>
            </a:r>
            <a:endParaRPr lang="en-US" sz="900" dirty="0"/>
          </a:p>
        </p:txBody>
      </p:sp>
      <p:sp>
        <p:nvSpPr>
          <p:cNvPr id="18" name="Text 13"/>
          <p:cNvSpPr txBox="1"/>
          <p:nvPr/>
        </p:nvSpPr>
        <p:spPr>
          <a:xfrm>
            <a:off x="8698687" y="6586423"/>
            <a:ext cx="3609137"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[2,3,19,23,24,27,41]</a:t>
            </a:r>
            <a:endParaRPr lang="en-US" sz="9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F5F5F7"/>
          </a:solidFill>
          <a:ln/>
        </p:spPr>
      </p:sp>
      <p:sp>
        <p:nvSpPr>
          <p:cNvPr id="5" name="Shape 3"/>
          <p:cNvSpPr/>
          <p:nvPr/>
        </p:nvSpPr>
        <p:spPr>
          <a:xfrm>
            <a:off x="0" y="75255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43230"/>
            <a:ext cx="333756" cy="267005"/>
          </a:xfrm>
          <a:prstGeom prst="rect">
            <a:avLst/>
          </a:prstGeom>
        </p:spPr>
      </p:pic>
      <p:sp>
        <p:nvSpPr>
          <p:cNvPr id="7" name="Text 4"/>
          <p:cNvSpPr txBox="1"/>
          <p:nvPr/>
        </p:nvSpPr>
        <p:spPr>
          <a:xfrm>
            <a:off x="942746" y="176479"/>
            <a:ext cx="4678985"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採用判断基準（Agent / Tool-use）</a:t>
            </a:r>
            <a:endParaRPr lang="en-US" sz="2100" dirty="0"/>
          </a:p>
        </p:txBody>
      </p:sp>
      <p:sp>
        <p:nvSpPr>
          <p:cNvPr id="8" name="Text 5"/>
          <p:cNvSpPr txBox="1"/>
          <p:nvPr/>
        </p:nvSpPr>
        <p:spPr>
          <a:xfrm>
            <a:off x="8449970" y="261518"/>
            <a:ext cx="3477463"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JSONスキーマ固定と検証ループによる安全運用</a:t>
            </a:r>
            <a:endParaRPr lang="en-US" sz="1200" dirty="0"/>
          </a:p>
        </p:txBody>
      </p:sp>
      <p:sp>
        <p:nvSpPr>
          <p:cNvPr id="9" name="Shape 6"/>
          <p:cNvSpPr/>
          <p:nvPr/>
        </p:nvSpPr>
        <p:spPr>
          <a:xfrm>
            <a:off x="0" y="761695"/>
            <a:ext cx="12191695" cy="5715000"/>
          </a:xfrm>
          <a:prstGeom prst="rect">
            <a:avLst/>
          </a:prstGeom>
          <a:solidFill>
            <a:srgbClr val="FBFBFD"/>
          </a:solidFill>
          <a:ln w="12700">
            <a:solidFill>
              <a:srgbClr val="FFFFFF">
                <a:alpha val="0"/>
              </a:srgbClr>
            </a:solidFill>
            <a:prstDash val="solid"/>
          </a:ln>
        </p:spPr>
      </p:sp>
      <p:pic>
        <p:nvPicPr>
          <p:cNvPr id="10" name="Image 1" descr="preencoded.png">    </p:cNvPr>
          <p:cNvPicPr>
            <a:picLocks noChangeAspect="1"/>
          </p:cNvPicPr>
          <p:nvPr/>
        </p:nvPicPr>
        <p:blipFill>
          <a:blip r:embed="rId2"/>
          <a:srcRect l="0" r="0" t="-20" b="-20"/>
          <a:stretch/>
        </p:blipFill>
        <p:spPr>
          <a:xfrm>
            <a:off x="457200" y="990295"/>
            <a:ext cx="11277295" cy="838505"/>
          </a:xfrm>
          <a:prstGeom prst="rect">
            <a:avLst/>
          </a:prstGeom>
        </p:spPr>
      </p:pic>
      <p:sp>
        <p:nvSpPr>
          <p:cNvPr id="11" name="Text 7"/>
          <p:cNvSpPr txBox="1"/>
          <p:nvPr/>
        </p:nvSpPr>
        <p:spPr>
          <a:xfrm>
            <a:off x="743407" y="1143000"/>
            <a:ext cx="10840212" cy="534010"/>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結論：JSONスキーマ固定＋検証ループ（自動チェック）による安全運用を基本とし、Ollama/LM StudioのOpenAI互換APIで実装を統一します。</a:t>
            </a:r>
            <a:endParaRPr lang="en-US" sz="1500" dirty="0"/>
          </a:p>
        </p:txBody>
      </p:sp>
      <p:sp>
        <p:nvSpPr>
          <p:cNvPr id="12" name="Shape 8"/>
          <p:cNvSpPr/>
          <p:nvPr/>
        </p:nvSpPr>
        <p:spPr>
          <a:xfrm>
            <a:off x="457200" y="2095805"/>
            <a:ext cx="11277295" cy="1638605"/>
          </a:xfrm>
          <a:prstGeom prst="roundRect">
            <a:avLst>
              <a:gd name="adj" fmla="val 3893"/>
            </a:avLst>
          </a:prstGeom>
          <a:solidFill>
            <a:srgbClr val="FFFFFF"/>
          </a:solidFill>
          <a:ln w="12700">
            <a:solidFill>
              <a:srgbClr val="E5E5E5"/>
            </a:solidFill>
            <a:prstDash val="solid"/>
          </a:ln>
        </p:spPr>
      </p:sp>
      <p:pic>
        <p:nvPicPr>
          <p:cNvPr id="13" name="Image 2" descr="preencoded.png">    </p:cNvPr>
          <p:cNvPicPr>
            <a:picLocks noChangeAspect="1"/>
          </p:cNvPicPr>
          <p:nvPr/>
        </p:nvPicPr>
        <p:blipFill>
          <a:blip r:embed="rId3"/>
          <a:srcRect l="-1923" r="-1923" t="0" b="0"/>
          <a:stretch/>
        </p:blipFill>
        <p:spPr>
          <a:xfrm>
            <a:off x="3307385" y="2632558"/>
            <a:ext cx="123444" cy="190195"/>
          </a:xfrm>
          <a:prstGeom prst="rect">
            <a:avLst/>
          </a:prstGeom>
        </p:spPr>
      </p:pic>
      <p:pic>
        <p:nvPicPr>
          <p:cNvPr id="14" name="Image 3" descr="preencoded.png">    </p:cNvPr>
          <p:cNvPicPr>
            <a:picLocks noChangeAspect="1"/>
          </p:cNvPicPr>
          <p:nvPr/>
        </p:nvPicPr>
        <p:blipFill>
          <a:blip r:embed="rId4"/>
          <a:srcRect l="-1923" r="-1923" t="0" b="0"/>
          <a:stretch/>
        </p:blipFill>
        <p:spPr>
          <a:xfrm>
            <a:off x="6034126" y="2632558"/>
            <a:ext cx="123444" cy="190195"/>
          </a:xfrm>
          <a:prstGeom prst="rect">
            <a:avLst/>
          </a:prstGeom>
        </p:spPr>
      </p:pic>
      <p:pic>
        <p:nvPicPr>
          <p:cNvPr id="15" name="Image 4" descr="preencoded.png">    </p:cNvPr>
          <p:cNvPicPr>
            <a:picLocks noChangeAspect="1"/>
          </p:cNvPicPr>
          <p:nvPr/>
        </p:nvPicPr>
        <p:blipFill>
          <a:blip r:embed="rId5"/>
          <a:srcRect l="-1923" r="-1923" t="0" b="0"/>
          <a:stretch/>
        </p:blipFill>
        <p:spPr>
          <a:xfrm>
            <a:off x="8760866" y="2632558"/>
            <a:ext cx="123444" cy="190195"/>
          </a:xfrm>
          <a:prstGeom prst="rect">
            <a:avLst/>
          </a:prstGeom>
        </p:spPr>
      </p:pic>
      <p:sp>
        <p:nvSpPr>
          <p:cNvPr id="16" name="Shape 9"/>
          <p:cNvSpPr/>
          <p:nvPr/>
        </p:nvSpPr>
        <p:spPr>
          <a:xfrm>
            <a:off x="457200" y="4035247"/>
            <a:ext cx="3638398" cy="2771546"/>
          </a:xfrm>
          <a:prstGeom prst="roundRect">
            <a:avLst>
              <a:gd name="adj" fmla="val 1361"/>
            </a:avLst>
          </a:prstGeom>
          <a:solidFill>
            <a:srgbClr val="FFFFFF"/>
          </a:solidFill>
          <a:ln w="12700">
            <a:solidFill>
              <a:srgbClr val="E5E5E5"/>
            </a:solidFill>
            <a:prstDash val="solid"/>
          </a:ln>
        </p:spPr>
      </p:sp>
      <p:sp>
        <p:nvSpPr>
          <p:cNvPr id="17" name="Shape 10"/>
          <p:cNvSpPr/>
          <p:nvPr/>
        </p:nvSpPr>
        <p:spPr>
          <a:xfrm>
            <a:off x="657454" y="4655210"/>
            <a:ext cx="3238805" cy="9144"/>
          </a:xfrm>
          <a:prstGeom prst="rect">
            <a:avLst/>
          </a:prstGeom>
          <a:solidFill>
            <a:srgbClr val="F0F0F0"/>
          </a:solidFill>
          <a:ln w="12700">
            <a:solidFill>
              <a:srgbClr val="F0F0F0">
                <a:alpha val="0"/>
              </a:srgbClr>
            </a:solidFill>
            <a:prstDash val="solid"/>
          </a:ln>
        </p:spPr>
      </p:sp>
      <p:sp>
        <p:nvSpPr>
          <p:cNvPr id="18" name="Shape 11"/>
          <p:cNvSpPr/>
          <p:nvPr/>
        </p:nvSpPr>
        <p:spPr>
          <a:xfrm>
            <a:off x="657454" y="4235501"/>
            <a:ext cx="342900" cy="342900"/>
          </a:xfrm>
          <a:prstGeom prst="roundRect">
            <a:avLst>
              <a:gd name="adj" fmla="val 59259"/>
            </a:avLst>
          </a:prstGeom>
          <a:solidFill>
            <a:srgbClr val="007AFF"/>
          </a:solidFill>
          <a:ln w="12700">
            <a:solidFill>
              <a:srgbClr val="FFFFFF">
                <a:alpha val="0"/>
              </a:srgbClr>
            </a:solidFill>
            <a:prstDash val="solid"/>
          </a:ln>
        </p:spPr>
      </p:sp>
      <p:pic>
        <p:nvPicPr>
          <p:cNvPr id="19" name="Image 5" descr="preencoded.png">    </p:cNvPr>
          <p:cNvPicPr>
            <a:picLocks noChangeAspect="1"/>
          </p:cNvPicPr>
          <p:nvPr/>
        </p:nvPicPr>
        <p:blipFill>
          <a:blip r:embed="rId6"/>
          <a:srcRect l="0" r="0" t="0" b="0"/>
          <a:stretch/>
        </p:blipFill>
        <p:spPr>
          <a:xfrm>
            <a:off x="752551" y="4330598"/>
            <a:ext cx="152705" cy="152705"/>
          </a:xfrm>
          <a:prstGeom prst="rect">
            <a:avLst/>
          </a:prstGeom>
        </p:spPr>
      </p:pic>
      <p:sp>
        <p:nvSpPr>
          <p:cNvPr id="20" name="Text 12"/>
          <p:cNvSpPr txBox="1"/>
          <p:nvPr/>
        </p:nvSpPr>
        <p:spPr>
          <a:xfrm>
            <a:off x="1095451" y="4285793"/>
            <a:ext cx="1224382" cy="247802"/>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スキーマと検証</a:t>
            </a:r>
            <a:endParaRPr lang="en-US" sz="1200" dirty="0"/>
          </a:p>
        </p:txBody>
      </p:sp>
      <p:pic>
        <p:nvPicPr>
          <p:cNvPr id="21" name="Image 6" descr="preencoded.png">    </p:cNvPr>
          <p:cNvPicPr>
            <a:picLocks noChangeAspect="1"/>
          </p:cNvPicPr>
          <p:nvPr/>
        </p:nvPicPr>
        <p:blipFill>
          <a:blip r:embed="rId7"/>
          <a:srcRect l="0" r="0" t="0" b="0"/>
          <a:stretch/>
        </p:blipFill>
        <p:spPr>
          <a:xfrm>
            <a:off x="657454" y="4838090"/>
            <a:ext cx="95098" cy="95098"/>
          </a:xfrm>
          <a:prstGeom prst="rect">
            <a:avLst/>
          </a:prstGeom>
        </p:spPr>
      </p:pic>
      <p:sp>
        <p:nvSpPr>
          <p:cNvPr id="22" name="Text 13"/>
          <p:cNvSpPr txBox="1"/>
          <p:nvPr/>
        </p:nvSpPr>
        <p:spPr>
          <a:xfrm>
            <a:off x="752551" y="4964278"/>
            <a:ext cx="3219602" cy="581558"/>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JSONスキーマの厳格化</a:t>
            </a:r>
            <a:pPr algn="l" indent="0" marL="0">
              <a:buNone/>
            </a:pPr>
            <a:r>
              <a:rPr lang="en-US" sz="900" dirty="0">
                <a:solidFill>
                  <a:srgbClr val="424245"/>
                </a:solidFill>
                <a:latin typeface="Noto Sans JP" pitchFamily="34" charset="0"/>
                <a:ea typeface="Noto Sans JP" pitchFamily="34" charset="-122"/>
                <a:cs typeface="Noto Sans JP" pitchFamily="34" charset="-120"/>
              </a:rPr>
              <a:t> 必須引数、型定義、Enum制約を厳密に記述し、モデルの構造化出力能力を最大限に活用。破壊時は即時再生成へ。 </a:t>
            </a:r>
            <a:endParaRPr lang="en-US" sz="900" dirty="0"/>
          </a:p>
        </p:txBody>
      </p:sp>
      <p:pic>
        <p:nvPicPr>
          <p:cNvPr id="23" name="Image 7" descr="preencoded.png">    </p:cNvPr>
          <p:cNvPicPr>
            <a:picLocks noChangeAspect="1"/>
          </p:cNvPicPr>
          <p:nvPr/>
        </p:nvPicPr>
        <p:blipFill>
          <a:blip r:embed="rId8"/>
          <a:srcRect l="0" r="0" t="0" b="0"/>
          <a:stretch/>
        </p:blipFill>
        <p:spPr>
          <a:xfrm>
            <a:off x="657454" y="5714086"/>
            <a:ext cx="95098" cy="95098"/>
          </a:xfrm>
          <a:prstGeom prst="rect">
            <a:avLst/>
          </a:prstGeom>
        </p:spPr>
      </p:pic>
      <p:sp>
        <p:nvSpPr>
          <p:cNvPr id="24" name="Text 14"/>
          <p:cNvSpPr txBox="1"/>
          <p:nvPr/>
        </p:nvSpPr>
        <p:spPr>
          <a:xfrm>
            <a:off x="752551" y="5840273"/>
            <a:ext cx="3219602" cy="762610"/>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検証ループの実装</a:t>
            </a:r>
            <a:pPr algn="l" indent="0" marL="0">
              <a:buNone/>
            </a:pPr>
            <a:r>
              <a:rPr lang="en-US" sz="900" dirty="0">
                <a:solidFill>
                  <a:srgbClr val="424245"/>
                </a:solidFill>
                <a:latin typeface="Noto Sans JP" pitchFamily="34" charset="0"/>
                <a:ea typeface="Noto Sans JP" pitchFamily="34" charset="-122"/>
                <a:cs typeface="Noto Sans JP" pitchFamily="34" charset="-120"/>
              </a:rPr>
              <a:t> 「コード生成→コンパイル/テスト実行」自体をツールとして組み込み、LLM自身に結果をフィードバックするループを構築。 </a:t>
            </a:r>
            <a:endParaRPr lang="en-US" sz="900" dirty="0"/>
          </a:p>
        </p:txBody>
      </p:sp>
      <p:sp>
        <p:nvSpPr>
          <p:cNvPr id="25" name="Shape 15"/>
          <p:cNvSpPr/>
          <p:nvPr/>
        </p:nvSpPr>
        <p:spPr>
          <a:xfrm>
            <a:off x="4280306" y="4035247"/>
            <a:ext cx="3638398" cy="2771546"/>
          </a:xfrm>
          <a:prstGeom prst="roundRect">
            <a:avLst>
              <a:gd name="adj" fmla="val 1361"/>
            </a:avLst>
          </a:prstGeom>
          <a:solidFill>
            <a:srgbClr val="FFFFFF"/>
          </a:solidFill>
          <a:ln w="12700">
            <a:solidFill>
              <a:srgbClr val="E5E5E5"/>
            </a:solidFill>
            <a:prstDash val="solid"/>
          </a:ln>
        </p:spPr>
      </p:sp>
      <p:sp>
        <p:nvSpPr>
          <p:cNvPr id="26" name="Shape 16"/>
          <p:cNvSpPr/>
          <p:nvPr/>
        </p:nvSpPr>
        <p:spPr>
          <a:xfrm>
            <a:off x="4479646" y="4655210"/>
            <a:ext cx="3238805" cy="9144"/>
          </a:xfrm>
          <a:prstGeom prst="rect">
            <a:avLst/>
          </a:prstGeom>
          <a:solidFill>
            <a:srgbClr val="F0F0F0"/>
          </a:solidFill>
          <a:ln w="12700">
            <a:solidFill>
              <a:srgbClr val="F0F0F0">
                <a:alpha val="0"/>
              </a:srgbClr>
            </a:solidFill>
            <a:prstDash val="solid"/>
          </a:ln>
        </p:spPr>
      </p:sp>
      <p:sp>
        <p:nvSpPr>
          <p:cNvPr id="27" name="Shape 17"/>
          <p:cNvSpPr/>
          <p:nvPr/>
        </p:nvSpPr>
        <p:spPr>
          <a:xfrm>
            <a:off x="4479646" y="4235501"/>
            <a:ext cx="342900" cy="342900"/>
          </a:xfrm>
          <a:prstGeom prst="roundRect">
            <a:avLst>
              <a:gd name="adj" fmla="val 59259"/>
            </a:avLst>
          </a:prstGeom>
          <a:solidFill>
            <a:srgbClr val="AF52DE"/>
          </a:solidFill>
          <a:ln w="12700">
            <a:solidFill>
              <a:srgbClr val="FFFFFF">
                <a:alpha val="0"/>
              </a:srgbClr>
            </a:solidFill>
            <a:prstDash val="solid"/>
          </a:ln>
        </p:spPr>
      </p:sp>
      <p:pic>
        <p:nvPicPr>
          <p:cNvPr id="28" name="Image 8" descr="preencoded.png">    </p:cNvPr>
          <p:cNvPicPr>
            <a:picLocks noChangeAspect="1"/>
          </p:cNvPicPr>
          <p:nvPr/>
        </p:nvPicPr>
        <p:blipFill>
          <a:blip r:embed="rId9"/>
          <a:srcRect l="-33" r="-33" t="0" b="0"/>
          <a:stretch/>
        </p:blipFill>
        <p:spPr>
          <a:xfrm>
            <a:off x="4565599" y="4330598"/>
            <a:ext cx="171907" cy="152705"/>
          </a:xfrm>
          <a:prstGeom prst="rect">
            <a:avLst/>
          </a:prstGeom>
        </p:spPr>
      </p:pic>
      <p:sp>
        <p:nvSpPr>
          <p:cNvPr id="29" name="Text 18"/>
          <p:cNvSpPr txBox="1"/>
          <p:nvPr/>
        </p:nvSpPr>
        <p:spPr>
          <a:xfrm>
            <a:off x="4917643" y="4285793"/>
            <a:ext cx="1224382" cy="247802"/>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実装基盤の統一</a:t>
            </a:r>
            <a:endParaRPr lang="en-US" sz="1200" dirty="0"/>
          </a:p>
        </p:txBody>
      </p:sp>
      <p:pic>
        <p:nvPicPr>
          <p:cNvPr id="30" name="Image 9" descr="preencoded.png">    </p:cNvPr>
          <p:cNvPicPr>
            <a:picLocks noChangeAspect="1"/>
          </p:cNvPicPr>
          <p:nvPr/>
        </p:nvPicPr>
        <p:blipFill>
          <a:blip r:embed="rId10"/>
          <a:srcRect l="0" r="0" t="0" b="0"/>
          <a:stretch/>
        </p:blipFill>
        <p:spPr>
          <a:xfrm>
            <a:off x="4479646" y="4838090"/>
            <a:ext cx="95098" cy="95098"/>
          </a:xfrm>
          <a:prstGeom prst="rect">
            <a:avLst/>
          </a:prstGeom>
        </p:spPr>
      </p:pic>
      <p:sp>
        <p:nvSpPr>
          <p:cNvPr id="31" name="Text 19"/>
          <p:cNvSpPr txBox="1"/>
          <p:nvPr/>
        </p:nvSpPr>
        <p:spPr>
          <a:xfrm>
            <a:off x="4574743" y="4964278"/>
            <a:ext cx="3219602" cy="581558"/>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OpenAI互換APIで統一</a:t>
            </a:r>
            <a:pPr algn="l" indent="0" marL="0">
              <a:buNone/>
            </a:pPr>
            <a:r>
              <a:rPr lang="en-US" sz="900" dirty="0">
                <a:solidFill>
                  <a:srgbClr val="424245"/>
                </a:solidFill>
                <a:latin typeface="Noto Sans JP" pitchFamily="34" charset="0"/>
                <a:ea typeface="Noto Sans JP" pitchFamily="34" charset="-122"/>
                <a:cs typeface="Noto Sans JP" pitchFamily="34" charset="-120"/>
              </a:rPr>
              <a:t> Ollama/LM Studio等の互換APIを採用し、クライアントコードを標準化。移行性・保守性を確保。 </a:t>
            </a:r>
            <a:endParaRPr lang="en-US" sz="900" dirty="0"/>
          </a:p>
        </p:txBody>
      </p:sp>
      <p:pic>
        <p:nvPicPr>
          <p:cNvPr id="32" name="Image 10" descr="preencoded.png">    </p:cNvPr>
          <p:cNvPicPr>
            <a:picLocks noChangeAspect="1"/>
          </p:cNvPicPr>
          <p:nvPr/>
        </p:nvPicPr>
        <p:blipFill>
          <a:blip r:embed="rId11"/>
          <a:stretch>
            <a:fillRect/>
          </a:stretch>
        </p:blipFill>
        <p:spPr>
          <a:xfrm>
            <a:off x="5776265" y="4992624"/>
            <a:ext cx="400507" cy="161849"/>
          </a:xfrm>
          <a:prstGeom prst="rect">
            <a:avLst/>
          </a:prstGeom>
        </p:spPr>
      </p:pic>
      <p:sp>
        <p:nvSpPr>
          <p:cNvPr id="33" name="Text 20"/>
          <p:cNvSpPr/>
          <p:nvPr/>
        </p:nvSpPr>
        <p:spPr>
          <a:xfrm>
            <a:off x="5776265" y="4992624"/>
            <a:ext cx="400507"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b="1" dirty="0">
                <a:solidFill>
                  <a:srgbClr val="636366"/>
                </a:solidFill>
                <a:latin typeface="Noto Sans JP" pitchFamily="34" charset="0"/>
                <a:ea typeface="Noto Sans JP" pitchFamily="34" charset="-122"/>
                <a:cs typeface="Noto Sans JP" pitchFamily="34" charset="-120"/>
              </a:rPr>
              <a:t>[24,41]</a:t>
            </a:r>
            <a:endParaRPr lang="en-US" sz="800" dirty="0"/>
          </a:p>
        </p:txBody>
      </p:sp>
      <p:pic>
        <p:nvPicPr>
          <p:cNvPr id="34" name="Image 11" descr="preencoded.png">    </p:cNvPr>
          <p:cNvPicPr>
            <a:picLocks noChangeAspect="1"/>
          </p:cNvPicPr>
          <p:nvPr/>
        </p:nvPicPr>
        <p:blipFill>
          <a:blip r:embed="rId12"/>
          <a:srcRect l="0" r="0" t="0" b="0"/>
          <a:stretch/>
        </p:blipFill>
        <p:spPr>
          <a:xfrm>
            <a:off x="4479646" y="5714086"/>
            <a:ext cx="95098" cy="95098"/>
          </a:xfrm>
          <a:prstGeom prst="rect">
            <a:avLst/>
          </a:prstGeom>
        </p:spPr>
      </p:pic>
      <p:sp>
        <p:nvSpPr>
          <p:cNvPr id="35" name="Text 21"/>
          <p:cNvSpPr txBox="1"/>
          <p:nvPr/>
        </p:nvSpPr>
        <p:spPr>
          <a:xfrm>
            <a:off x="4574743" y="5840273"/>
            <a:ext cx="3219602" cy="581558"/>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ランタイム機能の活用</a:t>
            </a:r>
            <a:pPr algn="l" indent="0" marL="0">
              <a:buNone/>
            </a:pPr>
            <a:r>
              <a:rPr lang="en-US" sz="900" dirty="0">
                <a:solidFill>
                  <a:srgbClr val="424245"/>
                </a:solidFill>
                <a:latin typeface="Noto Sans JP" pitchFamily="34" charset="0"/>
                <a:ea typeface="Noto Sans JP" pitchFamily="34" charset="-122"/>
                <a:cs typeface="Noto Sans JP" pitchFamily="34" charset="-120"/>
              </a:rPr>
              <a:t> 必要に応じて、llama-cpp-python等のランタイム固有機能（文法制約機能など）</a:t>
            </a:r>
            <a:pPr algn="l" indent="0" marL="0">
              <a:buNone/>
            </a:pPr>
            <a:r>
              <a:rPr lang="en-US" sz="900" dirty="0">
                <a:solidFill>
                  <a:srgbClr val="424245"/>
                </a:solidFill>
                <a:latin typeface="Noto Sans JP" pitchFamily="34" charset="0"/>
                <a:ea typeface="Noto Sans JP" pitchFamily="34" charset="-122"/>
                <a:cs typeface="Noto Sans JP" pitchFamily="34" charset="-120"/>
              </a:rPr>
              <a:t>を補助的に活用。 </a:t>
            </a:r>
            <a:endParaRPr lang="en-US" sz="900" dirty="0"/>
          </a:p>
        </p:txBody>
      </p:sp>
      <p:pic>
        <p:nvPicPr>
          <p:cNvPr id="36" name="Image 12" descr="preencoded.png">    </p:cNvPr>
          <p:cNvPicPr>
            <a:picLocks noChangeAspect="1"/>
          </p:cNvPicPr>
          <p:nvPr/>
        </p:nvPicPr>
        <p:blipFill>
          <a:blip r:embed="rId13"/>
          <a:stretch>
            <a:fillRect/>
          </a:stretch>
        </p:blipFill>
        <p:spPr>
          <a:xfrm>
            <a:off x="5880506" y="6259068"/>
            <a:ext cx="247802" cy="161849"/>
          </a:xfrm>
          <a:prstGeom prst="rect">
            <a:avLst/>
          </a:prstGeom>
        </p:spPr>
      </p:pic>
      <p:sp>
        <p:nvSpPr>
          <p:cNvPr id="37" name="Text 22"/>
          <p:cNvSpPr/>
          <p:nvPr/>
        </p:nvSpPr>
        <p:spPr>
          <a:xfrm>
            <a:off x="5880506" y="6259068"/>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36366"/>
                </a:solidFill>
                <a:latin typeface="Noto Sans JP" pitchFamily="34" charset="0"/>
                <a:ea typeface="Noto Sans JP" pitchFamily="34" charset="-122"/>
                <a:cs typeface="Noto Sans JP" pitchFamily="34" charset="-120"/>
              </a:rPr>
              <a:t>[25]</a:t>
            </a:r>
            <a:endParaRPr lang="en-US" sz="800" dirty="0"/>
          </a:p>
        </p:txBody>
      </p:sp>
      <p:sp>
        <p:nvSpPr>
          <p:cNvPr id="38" name="Shape 23"/>
          <p:cNvSpPr/>
          <p:nvPr/>
        </p:nvSpPr>
        <p:spPr>
          <a:xfrm>
            <a:off x="8102498" y="4035247"/>
            <a:ext cx="3638398" cy="2771546"/>
          </a:xfrm>
          <a:prstGeom prst="roundRect">
            <a:avLst>
              <a:gd name="adj" fmla="val 1361"/>
            </a:avLst>
          </a:prstGeom>
          <a:solidFill>
            <a:srgbClr val="FFFFFF"/>
          </a:solidFill>
          <a:ln w="12700">
            <a:solidFill>
              <a:srgbClr val="E5E5E5"/>
            </a:solidFill>
            <a:prstDash val="solid"/>
          </a:ln>
        </p:spPr>
      </p:sp>
      <p:sp>
        <p:nvSpPr>
          <p:cNvPr id="39" name="Shape 24"/>
          <p:cNvSpPr/>
          <p:nvPr/>
        </p:nvSpPr>
        <p:spPr>
          <a:xfrm>
            <a:off x="8302752" y="4655210"/>
            <a:ext cx="3238805" cy="9144"/>
          </a:xfrm>
          <a:prstGeom prst="rect">
            <a:avLst/>
          </a:prstGeom>
          <a:solidFill>
            <a:srgbClr val="F0F0F0"/>
          </a:solidFill>
          <a:ln w="12700">
            <a:solidFill>
              <a:srgbClr val="F0F0F0">
                <a:alpha val="0"/>
              </a:srgbClr>
            </a:solidFill>
            <a:prstDash val="solid"/>
          </a:ln>
        </p:spPr>
      </p:sp>
      <p:sp>
        <p:nvSpPr>
          <p:cNvPr id="40" name="Shape 25"/>
          <p:cNvSpPr/>
          <p:nvPr/>
        </p:nvSpPr>
        <p:spPr>
          <a:xfrm>
            <a:off x="8302752" y="4235501"/>
            <a:ext cx="342900" cy="342900"/>
          </a:xfrm>
          <a:prstGeom prst="roundRect">
            <a:avLst>
              <a:gd name="adj" fmla="val 59259"/>
            </a:avLst>
          </a:prstGeom>
          <a:solidFill>
            <a:srgbClr val="FF3B30"/>
          </a:solidFill>
          <a:ln w="12700">
            <a:solidFill>
              <a:srgbClr val="FFFFFF">
                <a:alpha val="0"/>
              </a:srgbClr>
            </a:solidFill>
            <a:prstDash val="solid"/>
          </a:ln>
        </p:spPr>
      </p:sp>
      <p:pic>
        <p:nvPicPr>
          <p:cNvPr id="41" name="Image 13" descr="preencoded.png">    </p:cNvPr>
          <p:cNvPicPr>
            <a:picLocks noChangeAspect="1"/>
          </p:cNvPicPr>
          <p:nvPr/>
        </p:nvPicPr>
        <p:blipFill>
          <a:blip r:embed="rId14"/>
          <a:srcRect l="0" r="0" t="0" b="0"/>
          <a:stretch/>
        </p:blipFill>
        <p:spPr>
          <a:xfrm>
            <a:off x="8397850" y="4330598"/>
            <a:ext cx="152705" cy="152705"/>
          </a:xfrm>
          <a:prstGeom prst="rect">
            <a:avLst/>
          </a:prstGeom>
        </p:spPr>
      </p:pic>
      <p:sp>
        <p:nvSpPr>
          <p:cNvPr id="42" name="Text 26"/>
          <p:cNvSpPr txBox="1"/>
          <p:nvPr/>
        </p:nvSpPr>
        <p:spPr>
          <a:xfrm>
            <a:off x="8740750" y="4285793"/>
            <a:ext cx="1017727" cy="247802"/>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幻覚API対策</a:t>
            </a:r>
            <a:endParaRPr lang="en-US" sz="1200" dirty="0"/>
          </a:p>
        </p:txBody>
      </p:sp>
      <p:pic>
        <p:nvPicPr>
          <p:cNvPr id="43" name="Image 14" descr="preencoded.png">    </p:cNvPr>
          <p:cNvPicPr>
            <a:picLocks noChangeAspect="1"/>
          </p:cNvPicPr>
          <p:nvPr/>
        </p:nvPicPr>
        <p:blipFill>
          <a:blip r:embed="rId15"/>
          <a:srcRect l="0" r="0" t="0" b="0"/>
          <a:stretch/>
        </p:blipFill>
        <p:spPr>
          <a:xfrm>
            <a:off x="8302752" y="4838090"/>
            <a:ext cx="95098" cy="95098"/>
          </a:xfrm>
          <a:prstGeom prst="rect">
            <a:avLst/>
          </a:prstGeom>
        </p:spPr>
      </p:pic>
      <p:sp>
        <p:nvSpPr>
          <p:cNvPr id="44" name="Text 27"/>
          <p:cNvSpPr txBox="1"/>
          <p:nvPr/>
        </p:nvSpPr>
        <p:spPr>
          <a:xfrm>
            <a:off x="8397850" y="4964278"/>
            <a:ext cx="3219602" cy="581558"/>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ホワイトリスト化</a:t>
            </a:r>
            <a:pPr algn="l" indent="0" marL="0">
              <a:buNone/>
            </a:pPr>
            <a:r>
              <a:rPr lang="en-US" sz="900" dirty="0">
                <a:solidFill>
                  <a:srgbClr val="424245"/>
                </a:solidFill>
                <a:latin typeface="Noto Sans JP" pitchFamily="34" charset="0"/>
                <a:ea typeface="Noto Sans JP" pitchFamily="34" charset="-122"/>
                <a:cs typeface="Noto Sans JP" pitchFamily="34" charset="-120"/>
              </a:rPr>
              <a:t> 実行可能な関数セットを厳密にホワイトリスト化し、存在しないAPIの呼び出し（幻覚）をシステム側で遮断。 </a:t>
            </a:r>
            <a:endParaRPr lang="en-US" sz="900" dirty="0"/>
          </a:p>
        </p:txBody>
      </p:sp>
      <p:pic>
        <p:nvPicPr>
          <p:cNvPr id="45" name="Image 15" descr="preencoded.png">    </p:cNvPr>
          <p:cNvPicPr>
            <a:picLocks noChangeAspect="1"/>
          </p:cNvPicPr>
          <p:nvPr/>
        </p:nvPicPr>
        <p:blipFill>
          <a:blip r:embed="rId16"/>
          <a:srcRect l="0" r="0" t="0" b="0"/>
          <a:stretch/>
        </p:blipFill>
        <p:spPr>
          <a:xfrm>
            <a:off x="8302752" y="5714086"/>
            <a:ext cx="95098" cy="95098"/>
          </a:xfrm>
          <a:prstGeom prst="rect">
            <a:avLst/>
          </a:prstGeom>
        </p:spPr>
      </p:pic>
      <p:sp>
        <p:nvSpPr>
          <p:cNvPr id="46" name="Text 28"/>
          <p:cNvSpPr txBox="1"/>
          <p:nvPr/>
        </p:nvSpPr>
        <p:spPr>
          <a:xfrm>
            <a:off x="8397850" y="5840273"/>
            <a:ext cx="3219602" cy="581558"/>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タイムアウトとリトライ</a:t>
            </a:r>
            <a:pPr algn="l" indent="0" marL="0">
              <a:buNone/>
            </a:pPr>
            <a:r>
              <a:rPr lang="en-US" sz="900" dirty="0">
                <a:solidFill>
                  <a:srgbClr val="424245"/>
                </a:solidFill>
                <a:latin typeface="Noto Sans JP" pitchFamily="34" charset="0"/>
                <a:ea typeface="Noto Sans JP" pitchFamily="34" charset="-122"/>
                <a:cs typeface="Noto Sans JP" pitchFamily="34" charset="-120"/>
              </a:rPr>
              <a:t> 無限ループや応答遅延を防ぐため、標準でタイムアウト設定とリトライ上限を設ける設計を義務化。 </a:t>
            </a:r>
            <a:endParaRPr lang="en-US" sz="900" dirty="0"/>
          </a:p>
        </p:txBody>
      </p:sp>
      <p:pic>
        <p:nvPicPr>
          <p:cNvPr id="47" name="Image 16" descr="preencoded.png">    </p:cNvPr>
          <p:cNvPicPr>
            <a:picLocks noChangeAspect="1"/>
          </p:cNvPicPr>
          <p:nvPr/>
        </p:nvPicPr>
        <p:blipFill>
          <a:blip r:embed="rId17"/>
          <a:stretch>
            <a:fillRect/>
          </a:stretch>
        </p:blipFill>
        <p:spPr>
          <a:xfrm>
            <a:off x="0" y="6476695"/>
            <a:ext cx="12191695" cy="381305"/>
          </a:xfrm>
          <a:prstGeom prst="rect">
            <a:avLst/>
          </a:prstGeom>
        </p:spPr>
      </p:pic>
      <p:sp>
        <p:nvSpPr>
          <p:cNvPr id="48" name="Text 29"/>
          <p:cNvSpPr/>
          <p:nvPr/>
        </p:nvSpPr>
        <p:spPr>
          <a:xfrm>
            <a:off x="0" y="6476695"/>
            <a:ext cx="12192610" cy="381305"/>
          </a:xfrm>
          <a:prstGeom prst="rect">
            <a:avLst/>
          </a:prstGeom>
          <a:solidFill>
            <a:srgbClr val="FFFFFF">
              <a:alpha val="0"/>
            </a:srgbClr>
          </a:solidFill>
          <a:ln w="12700">
            <a:solidFill>
              <a:srgbClr val="E5E5E5"/>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41 | ローカルAI 技術調査レポート</a:t>
            </a:r>
            <a:endParaRPr lang="en-US" sz="900" dirty="0"/>
          </a:p>
        </p:txBody>
      </p:sp>
      <p:pic>
        <p:nvPicPr>
          <p:cNvPr id="49" name="Image 17" descr="preencoded.png">    </p:cNvPr>
          <p:cNvPicPr>
            <a:picLocks noChangeAspect="1"/>
          </p:cNvPicPr>
          <p:nvPr/>
        </p:nvPicPr>
        <p:blipFill>
          <a:blip r:embed="rId18"/>
          <a:srcRect l="0" r="0" t="0" b="0"/>
          <a:stretch/>
        </p:blipFill>
        <p:spPr>
          <a:xfrm>
            <a:off x="1739189" y="2295144"/>
            <a:ext cx="533095" cy="533095"/>
          </a:xfrm>
          <a:prstGeom prst="rect">
            <a:avLst/>
          </a:prstGeom>
        </p:spPr>
      </p:pic>
      <p:pic>
        <p:nvPicPr>
          <p:cNvPr id="50" name="Image 18" descr="preencoded.png">    </p:cNvPr>
          <p:cNvPicPr>
            <a:picLocks noChangeAspect="1"/>
          </p:cNvPicPr>
          <p:nvPr/>
        </p:nvPicPr>
        <p:blipFill>
          <a:blip r:embed="rId19"/>
          <a:srcRect l="-80" r="-80" t="0" b="0"/>
          <a:stretch/>
        </p:blipFill>
        <p:spPr>
          <a:xfrm>
            <a:off x="1863547" y="2447849"/>
            <a:ext cx="286207" cy="228600"/>
          </a:xfrm>
          <a:prstGeom prst="rect">
            <a:avLst/>
          </a:prstGeom>
        </p:spPr>
      </p:pic>
      <p:sp>
        <p:nvSpPr>
          <p:cNvPr id="51" name="Text 30"/>
          <p:cNvSpPr txBox="1"/>
          <p:nvPr/>
        </p:nvSpPr>
        <p:spPr>
          <a:xfrm>
            <a:off x="1538935" y="2943454"/>
            <a:ext cx="943661" cy="219456"/>
          </a:xfrm>
          <a:prstGeom prst="rect">
            <a:avLst/>
          </a:prstGeom>
          <a:noFill/>
          <a:ln/>
        </p:spPr>
        <p:txBody>
          <a:bodyPr wrap="square" lIns="0" tIns="0" rIns="0" bIns="0" rtlCol="0" anchor="ctr"/>
          <a:lstStyle/>
          <a:p>
            <a:pPr algn="ctr" indent="0" marL="0">
              <a:buNone/>
            </a:pPr>
            <a:r>
              <a:rPr lang="en-US" sz="1100" b="1" dirty="0">
                <a:solidFill>
                  <a:srgbClr val="1D1D1F"/>
                </a:solidFill>
                <a:latin typeface="Noto Sans JP" pitchFamily="34" charset="0"/>
                <a:ea typeface="Noto Sans JP" pitchFamily="34" charset="-122"/>
                <a:cs typeface="Noto Sans JP" pitchFamily="34" charset="-120"/>
              </a:rPr>
              <a:t>スキーマ定義</a:t>
            </a:r>
            <a:endParaRPr lang="en-US" sz="1100" dirty="0"/>
          </a:p>
        </p:txBody>
      </p:sp>
      <p:sp>
        <p:nvSpPr>
          <p:cNvPr id="52" name="Text 31"/>
          <p:cNvSpPr txBox="1"/>
          <p:nvPr/>
        </p:nvSpPr>
        <p:spPr>
          <a:xfrm>
            <a:off x="1406347" y="3233318"/>
            <a:ext cx="1209751" cy="305410"/>
          </a:xfrm>
          <a:prstGeom prst="rect">
            <a:avLst/>
          </a:prstGeom>
          <a:noFill/>
          <a:ln/>
        </p:spPr>
        <p:txBody>
          <a:bodyPr wrap="square" lIns="0" tIns="0" rIns="0" bIns="0" rtlCol="0" anchor="t"/>
          <a:lstStyle/>
          <a:p>
            <a:pPr algn="ctr" indent="0" marL="0">
              <a:buNone/>
            </a:pPr>
            <a:r>
              <a:rPr lang="en-US" sz="900" dirty="0">
                <a:solidFill>
                  <a:srgbClr val="6E6E73"/>
                </a:solidFill>
                <a:latin typeface="Noto Sans JP" pitchFamily="34" charset="0"/>
                <a:ea typeface="Noto Sans JP" pitchFamily="34" charset="-122"/>
                <a:cs typeface="Noto Sans JP" pitchFamily="34" charset="-120"/>
              </a:rPr>
              <a:t>必須引数・型・制約を</a:t>
            </a:r>
            <a:pPr algn="ctr" indent="0" marL="0">
              <a:buNone/>
            </a:pPr>
            <a:endParaRPr lang="en-US" sz="900" dirty="0"/>
          </a:p>
          <a:p>
            <a:pPr algn="ctr" indent="0" marL="0">
              <a:buNone/>
            </a:pPr>
            <a:r>
              <a:rPr lang="en-US" sz="900" dirty="0">
                <a:solidFill>
                  <a:srgbClr val="6E6E73"/>
                </a:solidFill>
                <a:latin typeface="Noto Sans JP" pitchFamily="34" charset="0"/>
                <a:ea typeface="Noto Sans JP" pitchFamily="34" charset="-122"/>
                <a:cs typeface="Noto Sans JP" pitchFamily="34" charset="-120"/>
              </a:rPr>
              <a:t>厳格化して固定</a:t>
            </a:r>
            <a:endParaRPr lang="en-US" sz="900" dirty="0"/>
          </a:p>
        </p:txBody>
      </p:sp>
      <p:pic>
        <p:nvPicPr>
          <p:cNvPr id="53" name="Image 19" descr="preencoded.png">    </p:cNvPr>
          <p:cNvPicPr>
            <a:picLocks noChangeAspect="1"/>
          </p:cNvPicPr>
          <p:nvPr/>
        </p:nvPicPr>
        <p:blipFill>
          <a:blip r:embed="rId20"/>
          <a:srcRect l="0" r="0" t="0" b="0"/>
          <a:stretch/>
        </p:blipFill>
        <p:spPr>
          <a:xfrm>
            <a:off x="4465930" y="2295144"/>
            <a:ext cx="533095" cy="533095"/>
          </a:xfrm>
          <a:prstGeom prst="rect">
            <a:avLst/>
          </a:prstGeom>
        </p:spPr>
      </p:pic>
      <p:pic>
        <p:nvPicPr>
          <p:cNvPr id="54" name="Image 20" descr="preencoded.png">    </p:cNvPr>
          <p:cNvPicPr>
            <a:picLocks noChangeAspect="1"/>
          </p:cNvPicPr>
          <p:nvPr/>
        </p:nvPicPr>
        <p:blipFill>
          <a:blip r:embed="rId21"/>
          <a:srcRect l="0" r="0" t="-45" b="-45"/>
          <a:stretch/>
        </p:blipFill>
        <p:spPr>
          <a:xfrm>
            <a:off x="4604004" y="2447849"/>
            <a:ext cx="256946" cy="228600"/>
          </a:xfrm>
          <a:prstGeom prst="rect">
            <a:avLst/>
          </a:prstGeom>
        </p:spPr>
      </p:pic>
      <p:sp>
        <p:nvSpPr>
          <p:cNvPr id="55" name="Text 32"/>
          <p:cNvSpPr txBox="1"/>
          <p:nvPr/>
        </p:nvSpPr>
        <p:spPr>
          <a:xfrm>
            <a:off x="4336999" y="2943454"/>
            <a:ext cx="800100" cy="219456"/>
          </a:xfrm>
          <a:prstGeom prst="rect">
            <a:avLst/>
          </a:prstGeom>
          <a:noFill/>
          <a:ln/>
        </p:spPr>
        <p:txBody>
          <a:bodyPr wrap="square" lIns="0" tIns="0" rIns="0" bIns="0" rtlCol="0" anchor="ctr"/>
          <a:lstStyle/>
          <a:p>
            <a:pPr algn="ctr" indent="0" marL="0">
              <a:buNone/>
            </a:pPr>
            <a:r>
              <a:rPr lang="en-US" sz="1100" b="1" dirty="0">
                <a:solidFill>
                  <a:srgbClr val="1D1D1F"/>
                </a:solidFill>
                <a:latin typeface="Noto Sans JP" pitchFamily="34" charset="0"/>
                <a:ea typeface="Noto Sans JP" pitchFamily="34" charset="-122"/>
                <a:cs typeface="Noto Sans JP" pitchFamily="34" charset="-120"/>
              </a:rPr>
              <a:t>ツール実行</a:t>
            </a:r>
            <a:endParaRPr lang="en-US" sz="1100" dirty="0"/>
          </a:p>
        </p:txBody>
      </p:sp>
      <p:sp>
        <p:nvSpPr>
          <p:cNvPr id="56" name="Text 33"/>
          <p:cNvSpPr txBox="1"/>
          <p:nvPr/>
        </p:nvSpPr>
        <p:spPr>
          <a:xfrm>
            <a:off x="4110228" y="3233318"/>
            <a:ext cx="1248156" cy="305410"/>
          </a:xfrm>
          <a:prstGeom prst="rect">
            <a:avLst/>
          </a:prstGeom>
          <a:noFill/>
          <a:ln/>
        </p:spPr>
        <p:txBody>
          <a:bodyPr wrap="square" lIns="0" tIns="0" rIns="0" bIns="0" rtlCol="0" anchor="t"/>
          <a:lstStyle/>
          <a:p>
            <a:pPr algn="ctr" indent="0" marL="0">
              <a:buNone/>
            </a:pPr>
            <a:r>
              <a:rPr lang="en-US" sz="900" dirty="0">
                <a:solidFill>
                  <a:srgbClr val="6E6E73"/>
                </a:solidFill>
                <a:latin typeface="Noto Sans JP" pitchFamily="34" charset="0"/>
                <a:ea typeface="Noto Sans JP" pitchFamily="34" charset="-122"/>
                <a:cs typeface="Noto Sans JP" pitchFamily="34" charset="-120"/>
              </a:rPr>
              <a:t>Ollama/LM Studio経由</a:t>
            </a:r>
            <a:pPr algn="ctr" indent="0" marL="0">
              <a:buNone/>
            </a:pPr>
            <a:endParaRPr lang="en-US" sz="900" dirty="0"/>
          </a:p>
          <a:p>
            <a:pPr algn="ctr" indent="0" marL="0">
              <a:buNone/>
            </a:pPr>
            <a:r>
              <a:rPr lang="en-US" sz="900" dirty="0">
                <a:solidFill>
                  <a:srgbClr val="6E6E73"/>
                </a:solidFill>
                <a:latin typeface="Noto Sans JP" pitchFamily="34" charset="0"/>
                <a:ea typeface="Noto Sans JP" pitchFamily="34" charset="-122"/>
                <a:cs typeface="Noto Sans JP" pitchFamily="34" charset="-120"/>
              </a:rPr>
              <a:t>OpenAI互換API</a:t>
            </a:r>
            <a:endParaRPr lang="en-US" sz="900" dirty="0"/>
          </a:p>
        </p:txBody>
      </p:sp>
      <p:pic>
        <p:nvPicPr>
          <p:cNvPr id="57" name="Image 21" descr="preencoded.png">    </p:cNvPr>
          <p:cNvPicPr>
            <a:picLocks noChangeAspect="1"/>
          </p:cNvPicPr>
          <p:nvPr/>
        </p:nvPicPr>
        <p:blipFill>
          <a:blip r:embed="rId22"/>
          <a:srcRect l="0" r="0" t="0" b="0"/>
          <a:stretch/>
        </p:blipFill>
        <p:spPr>
          <a:xfrm>
            <a:off x="7192670" y="2295144"/>
            <a:ext cx="533095" cy="533095"/>
          </a:xfrm>
          <a:prstGeom prst="rect">
            <a:avLst/>
          </a:prstGeom>
        </p:spPr>
      </p:pic>
      <p:pic>
        <p:nvPicPr>
          <p:cNvPr id="58" name="Image 22" descr="preencoded.png">    </p:cNvPr>
          <p:cNvPicPr>
            <a:picLocks noChangeAspect="1"/>
          </p:cNvPicPr>
          <p:nvPr/>
        </p:nvPicPr>
        <p:blipFill>
          <a:blip r:embed="rId23"/>
          <a:srcRect l="0" r="0" t="0" b="0"/>
          <a:stretch/>
        </p:blipFill>
        <p:spPr>
          <a:xfrm>
            <a:off x="7345375" y="2447849"/>
            <a:ext cx="228600" cy="228600"/>
          </a:xfrm>
          <a:prstGeom prst="rect">
            <a:avLst/>
          </a:prstGeom>
        </p:spPr>
      </p:pic>
      <p:sp>
        <p:nvSpPr>
          <p:cNvPr id="59" name="Text 34"/>
          <p:cNvSpPr txBox="1"/>
          <p:nvPr/>
        </p:nvSpPr>
        <p:spPr>
          <a:xfrm>
            <a:off x="7068312" y="2943454"/>
            <a:ext cx="790956" cy="219456"/>
          </a:xfrm>
          <a:prstGeom prst="rect">
            <a:avLst/>
          </a:prstGeom>
          <a:noFill/>
          <a:ln/>
        </p:spPr>
        <p:txBody>
          <a:bodyPr wrap="square" lIns="0" tIns="0" rIns="0" bIns="0" rtlCol="0" anchor="ctr"/>
          <a:lstStyle/>
          <a:p>
            <a:pPr algn="ctr" indent="0" marL="0">
              <a:buNone/>
            </a:pPr>
            <a:r>
              <a:rPr lang="en-US" sz="1100" b="1" dirty="0">
                <a:solidFill>
                  <a:srgbClr val="1D1D1F"/>
                </a:solidFill>
                <a:latin typeface="Noto Sans JP" pitchFamily="34" charset="0"/>
                <a:ea typeface="Noto Sans JP" pitchFamily="34" charset="-122"/>
                <a:cs typeface="Noto Sans JP" pitchFamily="34" charset="-120"/>
              </a:rPr>
              <a:t>検証ループ</a:t>
            </a:r>
            <a:endParaRPr lang="en-US" sz="1100" dirty="0"/>
          </a:p>
        </p:txBody>
      </p:sp>
      <p:sp>
        <p:nvSpPr>
          <p:cNvPr id="60" name="Text 35"/>
          <p:cNvSpPr txBox="1"/>
          <p:nvPr/>
        </p:nvSpPr>
        <p:spPr>
          <a:xfrm>
            <a:off x="6836969" y="3233318"/>
            <a:ext cx="1248156" cy="305410"/>
          </a:xfrm>
          <a:prstGeom prst="rect">
            <a:avLst/>
          </a:prstGeom>
          <a:noFill/>
          <a:ln/>
        </p:spPr>
        <p:txBody>
          <a:bodyPr wrap="square" lIns="0" tIns="0" rIns="0" bIns="0" rtlCol="0" anchor="t"/>
          <a:lstStyle/>
          <a:p>
            <a:pPr algn="ctr" indent="0" marL="0">
              <a:buNone/>
            </a:pPr>
            <a:r>
              <a:rPr lang="en-US" sz="900" dirty="0">
                <a:solidFill>
                  <a:srgbClr val="6E6E73"/>
                </a:solidFill>
                <a:latin typeface="Noto Sans JP" pitchFamily="34" charset="0"/>
                <a:ea typeface="Noto Sans JP" pitchFamily="34" charset="-122"/>
                <a:cs typeface="Noto Sans JP" pitchFamily="34" charset="-120"/>
              </a:rPr>
              <a:t>コンパイル/テスト実行</a:t>
            </a:r>
            <a:pPr algn="ctr" indent="0" marL="0">
              <a:buNone/>
            </a:pPr>
            <a:endParaRPr lang="en-US" sz="900" dirty="0"/>
          </a:p>
          <a:p>
            <a:pPr algn="ctr" indent="0" marL="0">
              <a:buNone/>
            </a:pPr>
            <a:r>
              <a:rPr lang="en-US" sz="900" dirty="0">
                <a:solidFill>
                  <a:srgbClr val="6E6E73"/>
                </a:solidFill>
                <a:latin typeface="Noto Sans JP" pitchFamily="34" charset="0"/>
                <a:ea typeface="Noto Sans JP" pitchFamily="34" charset="-122"/>
                <a:cs typeface="Noto Sans JP" pitchFamily="34" charset="-120"/>
              </a:rPr>
              <a:t>失敗時は再生成</a:t>
            </a:r>
            <a:endParaRPr lang="en-US" sz="900" dirty="0"/>
          </a:p>
        </p:txBody>
      </p:sp>
      <p:pic>
        <p:nvPicPr>
          <p:cNvPr id="61" name="Image 23" descr="preencoded.png">    </p:cNvPr>
          <p:cNvPicPr>
            <a:picLocks noChangeAspect="1"/>
          </p:cNvPicPr>
          <p:nvPr/>
        </p:nvPicPr>
        <p:blipFill>
          <a:blip r:embed="rId24"/>
          <a:srcRect l="0" r="0" t="0" b="0"/>
          <a:stretch/>
        </p:blipFill>
        <p:spPr>
          <a:xfrm>
            <a:off x="9919411" y="2295144"/>
            <a:ext cx="533095" cy="533095"/>
          </a:xfrm>
          <a:prstGeom prst="rect">
            <a:avLst/>
          </a:prstGeom>
        </p:spPr>
      </p:pic>
      <p:pic>
        <p:nvPicPr>
          <p:cNvPr id="62" name="Image 24" descr="preencoded.png">    </p:cNvPr>
          <p:cNvPicPr>
            <a:picLocks noChangeAspect="1"/>
          </p:cNvPicPr>
          <p:nvPr/>
        </p:nvPicPr>
        <p:blipFill>
          <a:blip r:embed="rId25"/>
          <a:srcRect l="0" r="0" t="0" b="0"/>
          <a:stretch/>
        </p:blipFill>
        <p:spPr>
          <a:xfrm>
            <a:off x="10071202" y="2447849"/>
            <a:ext cx="228600" cy="228600"/>
          </a:xfrm>
          <a:prstGeom prst="rect">
            <a:avLst/>
          </a:prstGeom>
        </p:spPr>
      </p:pic>
      <p:sp>
        <p:nvSpPr>
          <p:cNvPr id="63" name="Text 36"/>
          <p:cNvSpPr txBox="1"/>
          <p:nvPr/>
        </p:nvSpPr>
        <p:spPr>
          <a:xfrm>
            <a:off x="9680753" y="2943454"/>
            <a:ext cx="1012241" cy="219456"/>
          </a:xfrm>
          <a:prstGeom prst="rect">
            <a:avLst/>
          </a:prstGeom>
          <a:noFill/>
          <a:ln/>
        </p:spPr>
        <p:txBody>
          <a:bodyPr wrap="square" lIns="0" tIns="0" rIns="0" bIns="0" rtlCol="0" anchor="ctr"/>
          <a:lstStyle/>
          <a:p>
            <a:pPr algn="ctr" indent="0" marL="0">
              <a:buNone/>
            </a:pPr>
            <a:r>
              <a:rPr lang="en-US" sz="1100" b="1" dirty="0">
                <a:solidFill>
                  <a:srgbClr val="1D1D1F"/>
                </a:solidFill>
                <a:latin typeface="Noto Sans JP" pitchFamily="34" charset="0"/>
                <a:ea typeface="Noto Sans JP" pitchFamily="34" charset="-122"/>
                <a:cs typeface="Noto Sans JP" pitchFamily="34" charset="-120"/>
              </a:rPr>
              <a:t>完了/リトライ</a:t>
            </a:r>
            <a:endParaRPr lang="en-US" sz="1100" dirty="0"/>
          </a:p>
        </p:txBody>
      </p:sp>
      <p:sp>
        <p:nvSpPr>
          <p:cNvPr id="64" name="Text 37"/>
          <p:cNvSpPr txBox="1"/>
          <p:nvPr/>
        </p:nvSpPr>
        <p:spPr>
          <a:xfrm>
            <a:off x="9756648" y="3233318"/>
            <a:ext cx="866851" cy="305410"/>
          </a:xfrm>
          <a:prstGeom prst="rect">
            <a:avLst/>
          </a:prstGeom>
          <a:noFill/>
          <a:ln/>
        </p:spPr>
        <p:txBody>
          <a:bodyPr wrap="square" lIns="0" tIns="0" rIns="0" bIns="0" rtlCol="0" anchor="t"/>
          <a:lstStyle/>
          <a:p>
            <a:pPr algn="ctr" indent="0" marL="0">
              <a:buNone/>
            </a:pPr>
            <a:r>
              <a:rPr lang="en-US" sz="900" dirty="0">
                <a:solidFill>
                  <a:srgbClr val="6E6E73"/>
                </a:solidFill>
                <a:latin typeface="Noto Sans JP" pitchFamily="34" charset="0"/>
                <a:ea typeface="Noto Sans JP" pitchFamily="34" charset="-122"/>
                <a:cs typeface="Noto Sans JP" pitchFamily="34" charset="-120"/>
              </a:rPr>
              <a:t>結果確認または</a:t>
            </a:r>
            <a:pPr algn="ctr" indent="0" marL="0">
              <a:buNone/>
            </a:pPr>
            <a:endParaRPr lang="en-US" sz="900" dirty="0"/>
          </a:p>
          <a:p>
            <a:pPr algn="ctr" indent="0" marL="0">
              <a:buNone/>
            </a:pPr>
            <a:r>
              <a:rPr lang="en-US" sz="900" dirty="0">
                <a:solidFill>
                  <a:srgbClr val="6E6E73"/>
                </a:solidFill>
                <a:latin typeface="Noto Sans JP" pitchFamily="34" charset="0"/>
                <a:ea typeface="Noto Sans JP" pitchFamily="34" charset="-122"/>
                <a:cs typeface="Noto Sans JP" pitchFamily="34" charset="-120"/>
              </a:rPr>
              <a:t>フォールバック</a:t>
            </a:r>
            <a:endParaRPr lang="en-US" sz="9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52805"/>
          </a:xfrm>
          <a:prstGeom prst="rect">
            <a:avLst/>
          </a:prstGeom>
          <a:solidFill>
            <a:srgbClr val="F5F5F7"/>
          </a:solidFill>
          <a:ln/>
        </p:spPr>
      </p:sp>
      <p:sp>
        <p:nvSpPr>
          <p:cNvPr id="5" name="Shape 3"/>
          <p:cNvSpPr/>
          <p:nvPr/>
        </p:nvSpPr>
        <p:spPr>
          <a:xfrm>
            <a:off x="0" y="94366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90" r="-90" t="0" b="0"/>
          <a:stretch/>
        </p:blipFill>
        <p:spPr>
          <a:xfrm>
            <a:off x="457200" y="319126"/>
            <a:ext cx="381305" cy="304495"/>
          </a:xfrm>
          <a:prstGeom prst="rect">
            <a:avLst/>
          </a:prstGeom>
        </p:spPr>
      </p:pic>
      <p:sp>
        <p:nvSpPr>
          <p:cNvPr id="7" name="Text 4"/>
          <p:cNvSpPr txBox="1"/>
          <p:nvPr/>
        </p:nvSpPr>
        <p:spPr>
          <a:xfrm>
            <a:off x="990295" y="243230"/>
            <a:ext cx="8439912"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音声周辺（VAD/話者分離/ウェイクワード/ノイズ除去）概要</a:t>
            </a:r>
            <a:endParaRPr lang="en-US" sz="2400" dirty="0"/>
          </a:p>
        </p:txBody>
      </p:sp>
      <p:sp>
        <p:nvSpPr>
          <p:cNvPr id="8" name="Text 5"/>
          <p:cNvSpPr txBox="1"/>
          <p:nvPr/>
        </p:nvSpPr>
        <p:spPr>
          <a:xfrm>
            <a:off x="9682582" y="342900"/>
            <a:ext cx="2221992"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カテゴリ別モデルカタログ</a:t>
            </a:r>
            <a:endParaRPr lang="en-US" sz="1300" dirty="0"/>
          </a:p>
        </p:txBody>
      </p:sp>
      <p:pic>
        <p:nvPicPr>
          <p:cNvPr id="9" name="Image 1" descr="preencoded.png">    </p:cNvPr>
          <p:cNvPicPr>
            <a:picLocks noChangeAspect="1"/>
          </p:cNvPicPr>
          <p:nvPr/>
        </p:nvPicPr>
        <p:blipFill>
          <a:blip r:embed="rId2"/>
          <a:srcRect l="-11" r="-11" t="0" b="0"/>
          <a:stretch/>
        </p:blipFill>
        <p:spPr>
          <a:xfrm>
            <a:off x="457200" y="1257300"/>
            <a:ext cx="11277295" cy="967435"/>
          </a:xfrm>
          <a:prstGeom prst="rect">
            <a:avLst/>
          </a:prstGeom>
        </p:spPr>
      </p:pic>
      <p:sp>
        <p:nvSpPr>
          <p:cNvPr id="10" name="Text 6"/>
          <p:cNvSpPr txBox="1"/>
          <p:nvPr/>
        </p:nvSpPr>
        <p:spPr>
          <a:xfrm>
            <a:off x="743407" y="1447495"/>
            <a:ext cx="10842041" cy="590702"/>
          </a:xfrm>
          <a:prstGeom prst="rect">
            <a:avLst/>
          </a:prstGeom>
          <a:noFill/>
          <a:ln/>
        </p:spPr>
        <p:txBody>
          <a:bodyPr wrap="square" lIns="0" tIns="0" rIns="0" bIns="0" rtlCol="0" anchor="t"/>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 結論：前処理（VAD/話者分離/ウェイクワード/ノイズ除去）が音声UXの品質下限を決定します。</a:t>
            </a:r>
            <a:pPr algn="l" indent="0" marL="0">
              <a:buNone/>
            </a:pPr>
            <a:endParaRPr lang="en-US" sz="1600" dirty="0"/>
          </a:p>
          <a:p>
            <a:pPr algn="l" indent="0" marL="0">
              <a:buNone/>
            </a:pPr>
            <a:r>
              <a:rPr lang="en-US" sz="1600" b="1" dirty="0">
                <a:solidFill>
                  <a:srgbClr val="2563EB"/>
                </a:solidFill>
                <a:latin typeface="Noto Sans JP" pitchFamily="34" charset="0"/>
                <a:ea typeface="Noto Sans JP" pitchFamily="34" charset="-122"/>
                <a:cs typeface="Noto Sans JP" pitchFamily="34" charset="-120"/>
              </a:rPr>
              <a:t>Silero VAD</a:t>
            </a:r>
            <a:pPr algn="l" indent="0" marL="0">
              <a:buNone/>
            </a:pPr>
            <a:r>
              <a:rPr lang="en-US" sz="1600" b="1" dirty="0">
                <a:solidFill>
                  <a:srgbClr val="1D1D1F"/>
                </a:solidFill>
                <a:latin typeface="Noto Sans JP" pitchFamily="34" charset="0"/>
                <a:ea typeface="Noto Sans JP" pitchFamily="34" charset="-122"/>
                <a:cs typeface="Noto Sans JP" pitchFamily="34" charset="-120"/>
              </a:rPr>
              <a:t>による無音除去と</a:t>
            </a:r>
            <a:pPr algn="l" indent="0" marL="0">
              <a:buNone/>
            </a:pPr>
            <a:r>
              <a:rPr lang="en-US" sz="1600" b="1" dirty="0">
                <a:solidFill>
                  <a:srgbClr val="2563EB"/>
                </a:solidFill>
                <a:latin typeface="Noto Sans JP" pitchFamily="34" charset="0"/>
                <a:ea typeface="Noto Sans JP" pitchFamily="34" charset="-122"/>
                <a:cs typeface="Noto Sans JP" pitchFamily="34" charset="-120"/>
              </a:rPr>
              <a:t>pyannote.audio</a:t>
            </a:r>
            <a:pPr algn="l" indent="0" marL="0">
              <a:buNone/>
            </a:pPr>
            <a:r>
              <a:rPr lang="en-US" sz="1600" b="1" dirty="0">
                <a:solidFill>
                  <a:srgbClr val="1D1D1F"/>
                </a:solidFill>
                <a:latin typeface="Noto Sans JP" pitchFamily="34" charset="0"/>
                <a:ea typeface="Noto Sans JP" pitchFamily="34" charset="-122"/>
                <a:cs typeface="Noto Sans JP" pitchFamily="34" charset="-120"/>
              </a:rPr>
              <a:t>による話者分離が実務上の標準構成です。 </a:t>
            </a:r>
            <a:endParaRPr lang="en-US" sz="1600" dirty="0"/>
          </a:p>
        </p:txBody>
      </p:sp>
      <p:sp>
        <p:nvSpPr>
          <p:cNvPr id="11" name="Shape 7"/>
          <p:cNvSpPr/>
          <p:nvPr/>
        </p:nvSpPr>
        <p:spPr>
          <a:xfrm>
            <a:off x="457200" y="2453335"/>
            <a:ext cx="5524805" cy="2743200"/>
          </a:xfrm>
          <a:prstGeom prst="roundRect">
            <a:avLst>
              <a:gd name="adj" fmla="val 1389"/>
            </a:avLst>
          </a:prstGeom>
          <a:solidFill>
            <a:srgbClr val="FFFFFF"/>
          </a:solidFill>
          <a:ln w="12700">
            <a:solidFill>
              <a:srgbClr val="E5E5E5"/>
            </a:solidFill>
            <a:prstDash val="solid"/>
          </a:ln>
        </p:spPr>
      </p:sp>
      <p:sp>
        <p:nvSpPr>
          <p:cNvPr id="12" name="Shape 8"/>
          <p:cNvSpPr/>
          <p:nvPr/>
        </p:nvSpPr>
        <p:spPr>
          <a:xfrm>
            <a:off x="657454" y="2986430"/>
            <a:ext cx="51242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842" b="-842"/>
          <a:stretch/>
        </p:blipFill>
        <p:spPr>
          <a:xfrm>
            <a:off x="657454" y="2696566"/>
            <a:ext cx="190195" cy="171907"/>
          </a:xfrm>
          <a:prstGeom prst="rect">
            <a:avLst/>
          </a:prstGeom>
        </p:spPr>
      </p:pic>
      <p:sp>
        <p:nvSpPr>
          <p:cNvPr id="14" name="Text 9"/>
          <p:cNvSpPr txBox="1"/>
          <p:nvPr/>
        </p:nvSpPr>
        <p:spPr>
          <a:xfrm>
            <a:off x="942746" y="2653589"/>
            <a:ext cx="2648102" cy="352958"/>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主要コンポーネント（Primary）</a:t>
            </a:r>
            <a:endParaRPr lang="en-US" sz="1300" dirty="0"/>
          </a:p>
        </p:txBody>
      </p:sp>
      <p:pic>
        <p:nvPicPr>
          <p:cNvPr id="15" name="Image 3" descr="preencoded.png">    </p:cNvPr>
          <p:cNvPicPr>
            <a:picLocks noChangeAspect="1"/>
          </p:cNvPicPr>
          <p:nvPr/>
        </p:nvPicPr>
        <p:blipFill>
          <a:blip r:embed="rId4"/>
          <a:srcRect l="0" r="0" t="0" b="0"/>
          <a:stretch/>
        </p:blipFill>
        <p:spPr>
          <a:xfrm>
            <a:off x="657454" y="3158338"/>
            <a:ext cx="114300" cy="114300"/>
          </a:xfrm>
          <a:prstGeom prst="rect">
            <a:avLst/>
          </a:prstGeom>
        </p:spPr>
      </p:pic>
      <p:sp>
        <p:nvSpPr>
          <p:cNvPr id="16" name="Text 10"/>
          <p:cNvSpPr txBox="1"/>
          <p:nvPr/>
        </p:nvSpPr>
        <p:spPr>
          <a:xfrm>
            <a:off x="847649" y="3158338"/>
            <a:ext cx="5048402"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VAD（Voice Activity Detection）：Silero VAD</a:t>
            </a:r>
            <a:endParaRPr lang="en-US" sz="1100" dirty="0"/>
          </a:p>
        </p:txBody>
      </p:sp>
      <p:pic>
        <p:nvPicPr>
          <p:cNvPr id="17" name="Image 4" descr="preencoded.png">    </p:cNvPr>
          <p:cNvPicPr>
            <a:picLocks noChangeAspect="1"/>
          </p:cNvPicPr>
          <p:nvPr/>
        </p:nvPicPr>
        <p:blipFill>
          <a:blip r:embed="rId5"/>
          <a:stretch>
            <a:fillRect/>
          </a:stretch>
        </p:blipFill>
        <p:spPr>
          <a:xfrm>
            <a:off x="3984041" y="3193085"/>
            <a:ext cx="286207" cy="171907"/>
          </a:xfrm>
          <a:prstGeom prst="rect">
            <a:avLst/>
          </a:prstGeom>
        </p:spPr>
      </p:pic>
      <p:sp>
        <p:nvSpPr>
          <p:cNvPr id="18" name="Text 11"/>
          <p:cNvSpPr/>
          <p:nvPr/>
        </p:nvSpPr>
        <p:spPr>
          <a:xfrm>
            <a:off x="3984041" y="3193085"/>
            <a:ext cx="286207"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[82]</a:t>
            </a:r>
            <a:endParaRPr lang="en-US" sz="800" dirty="0"/>
          </a:p>
        </p:txBody>
      </p:sp>
      <p:sp>
        <p:nvSpPr>
          <p:cNvPr id="19" name="Text 12"/>
          <p:cNvSpPr txBox="1"/>
          <p:nvPr/>
        </p:nvSpPr>
        <p:spPr>
          <a:xfrm>
            <a:off x="847649" y="3410712"/>
            <a:ext cx="5010912" cy="381305"/>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無音・雑音区間を事前除去し、ASRの幻覚（Hallucination）を抑制。軽量・高精度でデファクトスタンダード。</a:t>
            </a:r>
            <a:endParaRPr lang="en-US" sz="1000" dirty="0"/>
          </a:p>
        </p:txBody>
      </p:sp>
      <p:pic>
        <p:nvPicPr>
          <p:cNvPr id="20" name="Image 5" descr="preencoded.png">    </p:cNvPr>
          <p:cNvPicPr>
            <a:picLocks noChangeAspect="1"/>
          </p:cNvPicPr>
          <p:nvPr/>
        </p:nvPicPr>
        <p:blipFill>
          <a:blip r:embed="rId6"/>
          <a:srcRect l="0" r="0" t="-80" b="-80"/>
          <a:stretch/>
        </p:blipFill>
        <p:spPr>
          <a:xfrm>
            <a:off x="657454" y="3867912"/>
            <a:ext cx="142646" cy="114300"/>
          </a:xfrm>
          <a:prstGeom prst="rect">
            <a:avLst/>
          </a:prstGeom>
        </p:spPr>
      </p:pic>
      <p:sp>
        <p:nvSpPr>
          <p:cNvPr id="21" name="Text 13"/>
          <p:cNvSpPr txBox="1"/>
          <p:nvPr/>
        </p:nvSpPr>
        <p:spPr>
          <a:xfrm>
            <a:off x="875995" y="3867912"/>
            <a:ext cx="5020056"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話者分離（Diarization）：pyannote.audio</a:t>
            </a:r>
            <a:endParaRPr lang="en-US" sz="1100" dirty="0"/>
          </a:p>
        </p:txBody>
      </p:sp>
      <p:pic>
        <p:nvPicPr>
          <p:cNvPr id="22" name="Image 6" descr="preencoded.png">    </p:cNvPr>
          <p:cNvPicPr>
            <a:picLocks noChangeAspect="1"/>
          </p:cNvPicPr>
          <p:nvPr/>
        </p:nvPicPr>
        <p:blipFill>
          <a:blip r:embed="rId7"/>
          <a:stretch>
            <a:fillRect/>
          </a:stretch>
        </p:blipFill>
        <p:spPr>
          <a:xfrm>
            <a:off x="3811219" y="3902659"/>
            <a:ext cx="286207" cy="171907"/>
          </a:xfrm>
          <a:prstGeom prst="rect">
            <a:avLst/>
          </a:prstGeom>
        </p:spPr>
      </p:pic>
      <p:sp>
        <p:nvSpPr>
          <p:cNvPr id="23" name="Text 14"/>
          <p:cNvSpPr/>
          <p:nvPr/>
        </p:nvSpPr>
        <p:spPr>
          <a:xfrm>
            <a:off x="3811219" y="3902659"/>
            <a:ext cx="286207"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[84]</a:t>
            </a:r>
            <a:endParaRPr lang="en-US" sz="800" dirty="0"/>
          </a:p>
        </p:txBody>
      </p:sp>
      <p:sp>
        <p:nvSpPr>
          <p:cNvPr id="24" name="Text 15"/>
          <p:cNvSpPr txBox="1"/>
          <p:nvPr/>
        </p:nvSpPr>
        <p:spPr>
          <a:xfrm>
            <a:off x="875995" y="4120286"/>
            <a:ext cx="4981651" cy="381305"/>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「誰が話したか」を特定。会議議事録の品質に直結するが、依存関係が重く計算コストも高い。</a:t>
            </a:r>
            <a:endParaRPr lang="en-US" sz="1000" dirty="0"/>
          </a:p>
        </p:txBody>
      </p:sp>
      <p:pic>
        <p:nvPicPr>
          <p:cNvPr id="25" name="Image 7" descr="preencoded.png">    </p:cNvPr>
          <p:cNvPicPr>
            <a:picLocks noChangeAspect="1"/>
          </p:cNvPicPr>
          <p:nvPr/>
        </p:nvPicPr>
        <p:blipFill>
          <a:blip r:embed="rId8"/>
          <a:stretch>
            <a:fillRect/>
          </a:stretch>
        </p:blipFill>
        <p:spPr>
          <a:xfrm>
            <a:off x="657454" y="4710989"/>
            <a:ext cx="761695" cy="228600"/>
          </a:xfrm>
          <a:prstGeom prst="rect">
            <a:avLst/>
          </a:prstGeom>
        </p:spPr>
      </p:pic>
      <p:sp>
        <p:nvSpPr>
          <p:cNvPr id="26" name="Text 16"/>
          <p:cNvSpPr/>
          <p:nvPr/>
        </p:nvSpPr>
        <p:spPr>
          <a:xfrm>
            <a:off x="657454" y="4710989"/>
            <a:ext cx="76261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Silero VAD</a:t>
            </a:r>
            <a:endParaRPr lang="en-US" sz="900" dirty="0"/>
          </a:p>
        </p:txBody>
      </p:sp>
      <p:pic>
        <p:nvPicPr>
          <p:cNvPr id="27" name="Image 8" descr="preencoded.png">    </p:cNvPr>
          <p:cNvPicPr>
            <a:picLocks noChangeAspect="1"/>
          </p:cNvPicPr>
          <p:nvPr/>
        </p:nvPicPr>
        <p:blipFill>
          <a:blip r:embed="rId9"/>
          <a:stretch>
            <a:fillRect/>
          </a:stretch>
        </p:blipFill>
        <p:spPr>
          <a:xfrm>
            <a:off x="1472184" y="4710989"/>
            <a:ext cx="1067105" cy="228600"/>
          </a:xfrm>
          <a:prstGeom prst="rect">
            <a:avLst/>
          </a:prstGeom>
        </p:spPr>
      </p:pic>
      <p:sp>
        <p:nvSpPr>
          <p:cNvPr id="28" name="Text 17"/>
          <p:cNvSpPr/>
          <p:nvPr/>
        </p:nvSpPr>
        <p:spPr>
          <a:xfrm>
            <a:off x="1472184" y="4710989"/>
            <a:ext cx="1067105"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pyannote.audio</a:t>
            </a:r>
            <a:endParaRPr lang="en-US" sz="900" dirty="0"/>
          </a:p>
        </p:txBody>
      </p:sp>
      <p:sp>
        <p:nvSpPr>
          <p:cNvPr id="29" name="Shape 18"/>
          <p:cNvSpPr/>
          <p:nvPr/>
        </p:nvSpPr>
        <p:spPr>
          <a:xfrm>
            <a:off x="6210605" y="2453335"/>
            <a:ext cx="5524805" cy="2743200"/>
          </a:xfrm>
          <a:prstGeom prst="roundRect">
            <a:avLst>
              <a:gd name="adj" fmla="val 1389"/>
            </a:avLst>
          </a:prstGeom>
          <a:solidFill>
            <a:srgbClr val="FFFFFF"/>
          </a:solidFill>
          <a:ln w="12700">
            <a:solidFill>
              <a:srgbClr val="E5E5E5"/>
            </a:solidFill>
            <a:prstDash val="solid"/>
          </a:ln>
        </p:spPr>
      </p:sp>
      <p:sp>
        <p:nvSpPr>
          <p:cNvPr id="30" name="Shape 19"/>
          <p:cNvSpPr/>
          <p:nvPr/>
        </p:nvSpPr>
        <p:spPr>
          <a:xfrm>
            <a:off x="6409944" y="2986430"/>
            <a:ext cx="5124298" cy="19202"/>
          </a:xfrm>
          <a:prstGeom prst="rect">
            <a:avLst/>
          </a:prstGeom>
          <a:solidFill>
            <a:srgbClr val="F5F5F7"/>
          </a:solidFill>
          <a:ln w="12700">
            <a:solidFill>
              <a:srgbClr val="F5F5F7">
                <a:alpha val="0"/>
              </a:srgbClr>
            </a:solidFill>
            <a:prstDash val="solid"/>
          </a:ln>
        </p:spPr>
      </p:sp>
      <p:pic>
        <p:nvPicPr>
          <p:cNvPr id="31" name="Image 9" descr="preencoded.png">    </p:cNvPr>
          <p:cNvPicPr>
            <a:picLocks noChangeAspect="1"/>
          </p:cNvPicPr>
          <p:nvPr/>
        </p:nvPicPr>
        <p:blipFill>
          <a:blip r:embed="rId10"/>
          <a:srcRect l="0" r="0" t="-842" b="-842"/>
          <a:stretch/>
        </p:blipFill>
        <p:spPr>
          <a:xfrm>
            <a:off x="6409944" y="2696566"/>
            <a:ext cx="190195" cy="171907"/>
          </a:xfrm>
          <a:prstGeom prst="rect">
            <a:avLst/>
          </a:prstGeom>
        </p:spPr>
      </p:pic>
      <p:sp>
        <p:nvSpPr>
          <p:cNvPr id="32" name="Text 20"/>
          <p:cNvSpPr txBox="1"/>
          <p:nvPr/>
        </p:nvSpPr>
        <p:spPr>
          <a:xfrm>
            <a:off x="6696151" y="2653589"/>
            <a:ext cx="2857500" cy="352958"/>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補助コンポーネント（Secondary）</a:t>
            </a:r>
            <a:endParaRPr lang="en-US" sz="1300" dirty="0"/>
          </a:p>
        </p:txBody>
      </p:sp>
      <p:pic>
        <p:nvPicPr>
          <p:cNvPr id="33" name="Image 10" descr="preencoded.png">    </p:cNvPr>
          <p:cNvPicPr>
            <a:picLocks noChangeAspect="1"/>
          </p:cNvPicPr>
          <p:nvPr/>
        </p:nvPicPr>
        <p:blipFill>
          <a:blip r:embed="rId11"/>
          <a:srcRect l="-133" r="-133" t="0" b="0"/>
          <a:stretch/>
        </p:blipFill>
        <p:spPr>
          <a:xfrm>
            <a:off x="6409944" y="3158338"/>
            <a:ext cx="85954" cy="114300"/>
          </a:xfrm>
          <a:prstGeom prst="rect">
            <a:avLst/>
          </a:prstGeom>
        </p:spPr>
      </p:pic>
      <p:sp>
        <p:nvSpPr>
          <p:cNvPr id="34" name="Text 21"/>
          <p:cNvSpPr txBox="1"/>
          <p:nvPr/>
        </p:nvSpPr>
        <p:spPr>
          <a:xfrm>
            <a:off x="6572707" y="3158338"/>
            <a:ext cx="5077663"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ウェイクワード（Wake Word）：openWakeWord</a:t>
            </a:r>
            <a:endParaRPr lang="en-US" sz="1100" dirty="0"/>
          </a:p>
        </p:txBody>
      </p:sp>
      <p:pic>
        <p:nvPicPr>
          <p:cNvPr id="35" name="Image 11" descr="preencoded.png">    </p:cNvPr>
          <p:cNvPicPr>
            <a:picLocks noChangeAspect="1"/>
          </p:cNvPicPr>
          <p:nvPr/>
        </p:nvPicPr>
        <p:blipFill>
          <a:blip r:embed="rId12"/>
          <a:stretch>
            <a:fillRect/>
          </a:stretch>
        </p:blipFill>
        <p:spPr>
          <a:xfrm>
            <a:off x="9938614" y="3193085"/>
            <a:ext cx="286207" cy="171907"/>
          </a:xfrm>
          <a:prstGeom prst="rect">
            <a:avLst/>
          </a:prstGeom>
        </p:spPr>
      </p:pic>
      <p:sp>
        <p:nvSpPr>
          <p:cNvPr id="36" name="Text 22"/>
          <p:cNvSpPr/>
          <p:nvPr/>
        </p:nvSpPr>
        <p:spPr>
          <a:xfrm>
            <a:off x="9938614" y="3193085"/>
            <a:ext cx="286207"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[85]</a:t>
            </a:r>
            <a:endParaRPr lang="en-US" sz="800" dirty="0"/>
          </a:p>
        </p:txBody>
      </p:sp>
      <p:sp>
        <p:nvSpPr>
          <p:cNvPr id="37" name="Text 23"/>
          <p:cNvSpPr txBox="1"/>
          <p:nvPr/>
        </p:nvSpPr>
        <p:spPr>
          <a:xfrm>
            <a:off x="6572707" y="3410712"/>
            <a:ext cx="5039258" cy="381305"/>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「Hey Siri」等の起動語検出。オンデバイスで動作し、誤検知（False Positive）とのトレードオフ設計が鍵。</a:t>
            </a:r>
            <a:endParaRPr lang="en-US" sz="1000" dirty="0"/>
          </a:p>
        </p:txBody>
      </p:sp>
      <p:pic>
        <p:nvPicPr>
          <p:cNvPr id="38" name="Image 12" descr="preencoded.png">    </p:cNvPr>
          <p:cNvPicPr>
            <a:picLocks noChangeAspect="1"/>
          </p:cNvPicPr>
          <p:nvPr/>
        </p:nvPicPr>
        <p:blipFill>
          <a:blip r:embed="rId13"/>
          <a:srcRect l="0" r="0" t="0" b="0"/>
          <a:stretch/>
        </p:blipFill>
        <p:spPr>
          <a:xfrm>
            <a:off x="6409944" y="3867912"/>
            <a:ext cx="114300" cy="114300"/>
          </a:xfrm>
          <a:prstGeom prst="rect">
            <a:avLst/>
          </a:prstGeom>
        </p:spPr>
      </p:pic>
      <p:sp>
        <p:nvSpPr>
          <p:cNvPr id="39" name="Text 24"/>
          <p:cNvSpPr txBox="1"/>
          <p:nvPr/>
        </p:nvSpPr>
        <p:spPr>
          <a:xfrm>
            <a:off x="6601054" y="3867912"/>
            <a:ext cx="5048402"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ノイズ除去（Noise Suppression）：RNNoise</a:t>
            </a:r>
            <a:endParaRPr lang="en-US" sz="1100" dirty="0"/>
          </a:p>
        </p:txBody>
      </p:sp>
      <p:pic>
        <p:nvPicPr>
          <p:cNvPr id="40" name="Image 13" descr="preencoded.png">    </p:cNvPr>
          <p:cNvPicPr>
            <a:picLocks noChangeAspect="1"/>
          </p:cNvPicPr>
          <p:nvPr/>
        </p:nvPicPr>
        <p:blipFill>
          <a:blip r:embed="rId14"/>
          <a:stretch>
            <a:fillRect/>
          </a:stretch>
        </p:blipFill>
        <p:spPr>
          <a:xfrm>
            <a:off x="9693554" y="3902659"/>
            <a:ext cx="286207" cy="171907"/>
          </a:xfrm>
          <a:prstGeom prst="rect">
            <a:avLst/>
          </a:prstGeom>
        </p:spPr>
      </p:pic>
      <p:sp>
        <p:nvSpPr>
          <p:cNvPr id="41" name="Text 25"/>
          <p:cNvSpPr/>
          <p:nvPr/>
        </p:nvSpPr>
        <p:spPr>
          <a:xfrm>
            <a:off x="9693554" y="3902659"/>
            <a:ext cx="286207"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[14]</a:t>
            </a:r>
            <a:endParaRPr lang="en-US" sz="800" dirty="0"/>
          </a:p>
        </p:txBody>
      </p:sp>
      <p:sp>
        <p:nvSpPr>
          <p:cNvPr id="42" name="Text 26"/>
          <p:cNvSpPr txBox="1"/>
          <p:nvPr/>
        </p:nvSpPr>
        <p:spPr>
          <a:xfrm>
            <a:off x="6601054" y="4120286"/>
            <a:ext cx="5010912" cy="381305"/>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RNNベースの軽量ノイズ抑制。実用十分な性能だが、過度な適用は音質劣化を招くためチューニングが必要。</a:t>
            </a:r>
            <a:endParaRPr lang="en-US" sz="1000" dirty="0"/>
          </a:p>
        </p:txBody>
      </p:sp>
      <p:pic>
        <p:nvPicPr>
          <p:cNvPr id="43" name="Image 14" descr="preencoded.png">    </p:cNvPr>
          <p:cNvPicPr>
            <a:picLocks noChangeAspect="1"/>
          </p:cNvPicPr>
          <p:nvPr/>
        </p:nvPicPr>
        <p:blipFill>
          <a:blip r:embed="rId15"/>
          <a:stretch>
            <a:fillRect/>
          </a:stretch>
        </p:blipFill>
        <p:spPr>
          <a:xfrm>
            <a:off x="6409944" y="4710989"/>
            <a:ext cx="1067105" cy="228600"/>
          </a:xfrm>
          <a:prstGeom prst="rect">
            <a:avLst/>
          </a:prstGeom>
        </p:spPr>
      </p:pic>
      <p:sp>
        <p:nvSpPr>
          <p:cNvPr id="44" name="Text 27"/>
          <p:cNvSpPr/>
          <p:nvPr/>
        </p:nvSpPr>
        <p:spPr>
          <a:xfrm>
            <a:off x="6409944" y="4710989"/>
            <a:ext cx="1067105"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openWakeWord</a:t>
            </a:r>
            <a:endParaRPr lang="en-US" sz="900" dirty="0"/>
          </a:p>
        </p:txBody>
      </p:sp>
      <p:pic>
        <p:nvPicPr>
          <p:cNvPr id="45" name="Image 15" descr="preencoded.png">    </p:cNvPr>
          <p:cNvPicPr>
            <a:picLocks noChangeAspect="1"/>
          </p:cNvPicPr>
          <p:nvPr/>
        </p:nvPicPr>
        <p:blipFill>
          <a:blip r:embed="rId16"/>
          <a:stretch>
            <a:fillRect/>
          </a:stretch>
        </p:blipFill>
        <p:spPr>
          <a:xfrm>
            <a:off x="7528255" y="4710989"/>
            <a:ext cx="666598" cy="228600"/>
          </a:xfrm>
          <a:prstGeom prst="rect">
            <a:avLst/>
          </a:prstGeom>
        </p:spPr>
      </p:pic>
      <p:sp>
        <p:nvSpPr>
          <p:cNvPr id="46" name="Text 28"/>
          <p:cNvSpPr/>
          <p:nvPr/>
        </p:nvSpPr>
        <p:spPr>
          <a:xfrm>
            <a:off x="7528255" y="4710989"/>
            <a:ext cx="667512"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RNNoise</a:t>
            </a:r>
            <a:endParaRPr lang="en-US" sz="900" dirty="0"/>
          </a:p>
        </p:txBody>
      </p:sp>
      <p:sp>
        <p:nvSpPr>
          <p:cNvPr id="47" name="Shape 29"/>
          <p:cNvSpPr/>
          <p:nvPr/>
        </p:nvSpPr>
        <p:spPr>
          <a:xfrm>
            <a:off x="457200" y="5410505"/>
            <a:ext cx="11277295" cy="761695"/>
          </a:xfrm>
          <a:prstGeom prst="roundRect">
            <a:avLst>
              <a:gd name="adj" fmla="val 12005"/>
            </a:avLst>
          </a:prstGeom>
          <a:solidFill>
            <a:srgbClr val="FFF8E6"/>
          </a:solidFill>
          <a:ln w="12700">
            <a:solidFill>
              <a:srgbClr val="FFEEBA"/>
            </a:solidFill>
            <a:prstDash val="solid"/>
          </a:ln>
        </p:spPr>
      </p:sp>
      <p:pic>
        <p:nvPicPr>
          <p:cNvPr id="48" name="Image 16" descr="preencoded.png">    </p:cNvPr>
          <p:cNvPicPr>
            <a:picLocks noChangeAspect="1"/>
          </p:cNvPicPr>
          <p:nvPr/>
        </p:nvPicPr>
        <p:blipFill>
          <a:blip r:embed="rId17"/>
          <a:srcRect l="0" r="0" t="0" b="0"/>
          <a:stretch/>
        </p:blipFill>
        <p:spPr>
          <a:xfrm>
            <a:off x="619049" y="5591556"/>
            <a:ext cx="171907" cy="171907"/>
          </a:xfrm>
          <a:prstGeom prst="rect">
            <a:avLst/>
          </a:prstGeom>
        </p:spPr>
      </p:pic>
      <p:sp>
        <p:nvSpPr>
          <p:cNvPr id="49" name="Text 30"/>
          <p:cNvSpPr txBox="1"/>
          <p:nvPr/>
        </p:nvSpPr>
        <p:spPr>
          <a:xfrm>
            <a:off x="905256" y="5572354"/>
            <a:ext cx="10754258"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設計含意（Design Implication）</a:t>
            </a:r>
            <a:endParaRPr lang="en-US" sz="1000" dirty="0"/>
          </a:p>
        </p:txBody>
      </p:sp>
      <p:sp>
        <p:nvSpPr>
          <p:cNvPr id="50" name="Text 31"/>
          <p:cNvSpPr txBox="1"/>
          <p:nvPr/>
        </p:nvSpPr>
        <p:spPr>
          <a:xfrm>
            <a:off x="905256" y="5810098"/>
            <a:ext cx="10830154" cy="200254"/>
          </a:xfrm>
          <a:prstGeom prst="rect">
            <a:avLst/>
          </a:prstGeom>
          <a:noFill/>
          <a:ln/>
        </p:spPr>
        <p:txBody>
          <a:bodyPr wrap="square" lIns="0" tIns="0" rIns="0" bIns="0" rtlCol="0" anchor="ctr"/>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これら前処理の設定差（閾値、モデルバージョン）で最終的な認識精度が大きく変動します。ベンチマーク時は「同一前処理条件」を固定することが再現性の担保に不可欠です。</a:t>
            </a:r>
            <a:endParaRPr lang="en-US" sz="1000" dirty="0"/>
          </a:p>
        </p:txBody>
      </p:sp>
      <p:sp>
        <p:nvSpPr>
          <p:cNvPr id="51" name="Shape 32"/>
          <p:cNvSpPr/>
          <p:nvPr/>
        </p:nvSpPr>
        <p:spPr>
          <a:xfrm>
            <a:off x="0" y="6476695"/>
            <a:ext cx="12191695" cy="381305"/>
          </a:xfrm>
          <a:prstGeom prst="rect">
            <a:avLst/>
          </a:prstGeom>
          <a:solidFill>
            <a:srgbClr val="FFFFFF"/>
          </a:solidFill>
          <a:ln/>
        </p:spPr>
      </p:sp>
      <p:sp>
        <p:nvSpPr>
          <p:cNvPr id="52" name="Shape 33"/>
          <p:cNvSpPr/>
          <p:nvPr/>
        </p:nvSpPr>
        <p:spPr>
          <a:xfrm>
            <a:off x="0" y="6476695"/>
            <a:ext cx="12191695" cy="9144"/>
          </a:xfrm>
          <a:prstGeom prst="rect">
            <a:avLst/>
          </a:prstGeom>
          <a:solidFill>
            <a:srgbClr val="E5E5E5"/>
          </a:solidFill>
          <a:ln w="12700">
            <a:solidFill>
              <a:srgbClr val="E5E5E5">
                <a:alpha val="0"/>
              </a:srgbClr>
            </a:solidFill>
            <a:prstDash val="solid"/>
          </a:ln>
        </p:spPr>
      </p:sp>
      <p:sp>
        <p:nvSpPr>
          <p:cNvPr id="53" name="Text 34"/>
          <p:cNvSpPr txBox="1"/>
          <p:nvPr/>
        </p:nvSpPr>
        <p:spPr>
          <a:xfrm>
            <a:off x="457200" y="6586423"/>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54" name="Text 35"/>
          <p:cNvSpPr txBox="1"/>
          <p:nvPr/>
        </p:nvSpPr>
        <p:spPr>
          <a:xfrm>
            <a:off x="11385194" y="6586423"/>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42 / 80</a:t>
            </a:r>
            <a:endParaRPr lang="en-US" sz="9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333756" cy="267005"/>
          </a:xfrm>
          <a:prstGeom prst="rect">
            <a:avLst/>
          </a:prstGeom>
        </p:spPr>
      </p:pic>
      <p:sp>
        <p:nvSpPr>
          <p:cNvPr id="6" name="Text 3"/>
          <p:cNvSpPr txBox="1"/>
          <p:nvPr/>
        </p:nvSpPr>
        <p:spPr>
          <a:xfrm>
            <a:off x="905256" y="381305"/>
            <a:ext cx="2867558"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音声周辺（完全版表）</a:t>
            </a:r>
            <a:endParaRPr lang="en-US" sz="2100" dirty="0"/>
          </a:p>
        </p:txBody>
      </p:sp>
      <p:sp>
        <p:nvSpPr>
          <p:cNvPr id="7" name="Text 4"/>
          <p:cNvSpPr txBox="1"/>
          <p:nvPr/>
        </p:nvSpPr>
        <p:spPr>
          <a:xfrm>
            <a:off x="7511796" y="457200"/>
            <a:ext cx="4914900"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Silero VAD / pyannote / openWakeWord / RNNoise 詳細比較</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4172407"/>
          </a:xfrm>
          <a:prstGeom prst="roundRect">
            <a:avLst>
              <a:gd name="adj" fmla="val 400"/>
            </a:avLst>
          </a:prstGeom>
          <a:solidFill>
            <a:srgbClr val="FFFFFF"/>
          </a:solidFill>
          <a:ln w="12700">
            <a:solidFill>
              <a:srgbClr val="D2D2D7"/>
            </a:solidFill>
            <a:prstDash val="solid"/>
          </a:ln>
        </p:spPr>
      </p:sp>
      <p:graphicFrame>
        <p:nvGraphicFramePr>
          <p:cNvPr id="44"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4724705"/>
        </p:xfrm>
        <a:graphic>
          <a:graphicData uri="http://schemas.openxmlformats.org/drawingml/2006/table">
            <a:tbl>
              <a:tblPr/>
              <a:tblGrid>
                <a:gridCol w="2454250"/>
                <a:gridCol w="2056486"/>
                <a:gridCol w="2056486"/>
                <a:gridCol w="2454250"/>
                <a:gridCol w="2255825"/>
              </a:tblGrid>
              <a:tr h="944941">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代表モデル/ツール</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役割</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実行要件/形式</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利点/特徴</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リスク/注意点</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94494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Silero VAD</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Snakers4</a:t>
                      </a:r>
                      <a:pPr indent="0" marL="0">
                        <a:buNone/>
                      </a:pPr>
                      <a:r>
                        <a:rPr lang="en-US" sz="750" dirty="0">
                          <a:solidFill>
                            <a:srgbClr val="86868B"/>
                          </a:solidFill>
                          <a:latin typeface="Noto Sans JP" pitchFamily="34" charset="0"/>
                          <a:ea typeface="Noto Sans JP" pitchFamily="34" charset="-122"/>
                          <a:cs typeface="Noto Sans JP" pitchFamily="34" charset="-120"/>
                        </a:rPr>
                        <a:t>[82]</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無音/雑音除去</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(Voice Activity Detection)</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軽量・CPU動作可</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ONNX / PyTorch</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標準</a:t>
                      </a:r>
                      <a:pPr indent="0" marL="0">
                        <a:buNone/>
                      </a:pPr>
                      <a:r>
                        <a:rPr lang="en-US" sz="975" dirty="0">
                          <a:solidFill>
                            <a:srgbClr val="1D1D1F"/>
                          </a:solidFill>
                          <a:latin typeface="Noto Sans JP" pitchFamily="34" charset="0"/>
                          <a:ea typeface="Noto Sans JP" pitchFamily="34" charset="-122"/>
                          <a:cs typeface="Noto Sans JP" pitchFamily="34" charset="-120"/>
                        </a:rPr>
                        <a:t>前処理のデファクト</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ASR負荷を大幅に削減</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Attention</a:t>
                      </a:r>
                      <a:pPr indent="0" marL="0">
                        <a:buNone/>
                      </a:pPr>
                      <a:r>
                        <a:rPr lang="en-US" sz="975" dirty="0">
                          <a:solidFill>
                            <a:srgbClr val="1D1D1F"/>
                          </a:solidFill>
                          <a:latin typeface="Noto Sans JP" pitchFamily="34" charset="0"/>
                          <a:ea typeface="Noto Sans JP" pitchFamily="34" charset="-122"/>
                          <a:cs typeface="Noto Sans JP" pitchFamily="34" charset="-120"/>
                        </a:rPr>
                        <a:t>閾値設定に依存（誤って語頭を切るリスクあり）</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94494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pyannote.audio</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HuggingFace</a:t>
                      </a:r>
                      <a:pPr indent="0" marL="0">
                        <a:buNone/>
                      </a:pPr>
                      <a:r>
                        <a:rPr lang="en-US" sz="750" dirty="0">
                          <a:solidFill>
                            <a:srgbClr val="86868B"/>
                          </a:solidFill>
                          <a:latin typeface="Noto Sans JP" pitchFamily="34" charset="0"/>
                          <a:ea typeface="Noto Sans JP" pitchFamily="34" charset="-122"/>
                          <a:cs typeface="Noto Sans JP" pitchFamily="34" charset="-120"/>
                        </a:rPr>
                        <a:t>[84]</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話者分離</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(Speaker Diarization)</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GPU推奨</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依存関係が重め</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007AFF"/>
                          </a:solidFill>
                          <a:latin typeface="Noto Sans JP" pitchFamily="34" charset="0"/>
                          <a:ea typeface="Noto Sans JP" pitchFamily="34" charset="-122"/>
                          <a:cs typeface="Noto Sans JP" pitchFamily="34" charset="-120"/>
                        </a:rPr>
                        <a:t>高精度</a:t>
                      </a:r>
                      <a:pPr indent="0" marL="0">
                        <a:buNone/>
                      </a:pPr>
                      <a:r>
                        <a:rPr lang="en-US" sz="975" dirty="0">
                          <a:solidFill>
                            <a:srgbClr val="1D1D1F"/>
                          </a:solidFill>
                          <a:latin typeface="Noto Sans JP" pitchFamily="34" charset="0"/>
                          <a:ea typeface="Noto Sans JP" pitchFamily="34" charset="-122"/>
                          <a:cs typeface="Noto Sans JP" pitchFamily="34" charset="-120"/>
                        </a:rPr>
                        <a:t>会議録で「誰が話したか」を特定するのに必須</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処理負荷が高い</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環境構築の難易度がやや高い</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94494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openWakeWord</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dscripka</a:t>
                      </a:r>
                      <a:pPr indent="0" marL="0">
                        <a:buNone/>
                      </a:pPr>
                      <a:r>
                        <a:rPr lang="en-US" sz="750" dirty="0">
                          <a:solidFill>
                            <a:srgbClr val="86868B"/>
                          </a:solidFill>
                          <a:latin typeface="Noto Sans JP" pitchFamily="34" charset="0"/>
                          <a:ea typeface="Noto Sans JP" pitchFamily="34" charset="-122"/>
                          <a:cs typeface="Noto Sans JP" pitchFamily="34" charset="-120"/>
                        </a:rPr>
                        <a:t>[85]</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ウェイクワード検出</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(Wake Word Detection)</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ローカル動作</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CPU / tflite等</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実用</a:t>
                      </a:r>
                      <a:pPr indent="0" marL="0">
                        <a:buNone/>
                      </a:pPr>
                      <a:r>
                        <a:rPr lang="en-US" sz="975" dirty="0">
                          <a:solidFill>
                            <a:srgbClr val="1D1D1F"/>
                          </a:solidFill>
                          <a:latin typeface="Noto Sans JP" pitchFamily="34" charset="0"/>
                          <a:ea typeface="Noto Sans JP" pitchFamily="34" charset="-122"/>
                          <a:cs typeface="Noto Sans JP" pitchFamily="34" charset="-120"/>
                        </a:rPr>
                        <a:t>カスタムウェイクワード作成が可能</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非常に軽量</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Attention</a:t>
                      </a:r>
                      <a:pPr indent="0" marL="0">
                        <a:buNone/>
                      </a:pPr>
                      <a:r>
                        <a:rPr lang="en-US" sz="975" dirty="0">
                          <a:solidFill>
                            <a:srgbClr val="1D1D1F"/>
                          </a:solidFill>
                          <a:latin typeface="Noto Sans JP" pitchFamily="34" charset="0"/>
                          <a:ea typeface="Noto Sans JP" pitchFamily="34" charset="-122"/>
                          <a:cs typeface="Noto Sans JP" pitchFamily="34" charset="-120"/>
                        </a:rPr>
                        <a:t>誤検知（False Positive）の調整が必要</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944941">
                <a:tc>
                  <a:txBody>
                    <a:bodyPr/>
                    <a:lstStyle/>
                    <a:p>
                      <a:pPr indent="0" marL="0">
                        <a:buNone/>
                      </a:pPr>
                      <a:r>
                        <a:rPr lang="en-US" sz="1050" b="1" dirty="0">
                          <a:solidFill>
                            <a:srgbClr val="007AFF"/>
                          </a:solidFill>
                          <a:latin typeface="Noto Sans JP" pitchFamily="34" charset="0"/>
                          <a:ea typeface="Noto Sans JP" pitchFamily="34" charset="-122"/>
                          <a:cs typeface="Noto Sans JP" pitchFamily="34" charset="-120"/>
                        </a:rPr>
                        <a:t>RNNoise</a:t>
                      </a:r>
                      <a:pPr indent="0" marL="0">
                        <a:spcAft>
                          <a:spcPts val="300"/>
                        </a:spcAft>
                        <a:buNone/>
                      </a:pPr>
                      <a:endParaRPr lang="en-US" sz="1200" dirty="0"/>
                    </a:p>
                    <a:p>
                      <a:pPr indent="0" marL="0">
                        <a:buNone/>
                      </a:pPr>
                      <a:r>
                        <a:rPr lang="en-US" sz="825" dirty="0">
                          <a:solidFill>
                            <a:srgbClr val="1D1D1F"/>
                          </a:solidFill>
                          <a:latin typeface="Noto Sans JP" pitchFamily="34" charset="0"/>
                          <a:ea typeface="Noto Sans JP" pitchFamily="34" charset="-122"/>
                          <a:cs typeface="Noto Sans JP" pitchFamily="34" charset="-120"/>
                        </a:rPr>
                        <a:t>Xiph.Org</a:t>
                      </a:r>
                      <a:pPr indent="0" marL="0">
                        <a:buNone/>
                      </a:pPr>
                      <a:r>
                        <a:rPr lang="en-US" sz="750" dirty="0">
                          <a:solidFill>
                            <a:srgbClr val="86868B"/>
                          </a:solidFill>
                          <a:latin typeface="Noto Sans JP" pitchFamily="34" charset="0"/>
                          <a:ea typeface="Noto Sans JP" pitchFamily="34" charset="-122"/>
                          <a:cs typeface="Noto Sans JP" pitchFamily="34" charset="-120"/>
                        </a:rPr>
                        <a:t>[14]</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ノイズ除去</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(Noise Suppression)</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極めて軽量</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C/C++ / WebAssembly</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7B1FA2"/>
                          </a:solidFill>
                          <a:latin typeface="Noto Sans JP" pitchFamily="34" charset="0"/>
                          <a:ea typeface="Noto Sans JP" pitchFamily="34" charset="-122"/>
                          <a:cs typeface="Noto Sans JP" pitchFamily="34" charset="-120"/>
                        </a:rPr>
                        <a:t>高速</a:t>
                      </a:r>
                      <a:pPr indent="0" marL="0">
                        <a:buNone/>
                      </a:pPr>
                      <a:r>
                        <a:rPr lang="en-US" sz="975" dirty="0">
                          <a:solidFill>
                            <a:srgbClr val="1D1D1F"/>
                          </a:solidFill>
                          <a:latin typeface="Noto Sans JP" pitchFamily="34" charset="0"/>
                          <a:ea typeface="Noto Sans JP" pitchFamily="34" charset="-122"/>
                          <a:cs typeface="Noto Sans JP" pitchFamily="34" charset="-120"/>
                        </a:rPr>
                        <a:t>リアルタイム処理向き</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RNNベースで背景雑音を抑制</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Risk</a:t>
                      </a:r>
                      <a:pPr indent="0" marL="0">
                        <a:buNone/>
                      </a:pPr>
                      <a:r>
                        <a:rPr lang="en-US" sz="975" dirty="0">
                          <a:solidFill>
                            <a:srgbClr val="1D1D1F"/>
                          </a:solidFill>
                          <a:latin typeface="Noto Sans JP" pitchFamily="34" charset="0"/>
                          <a:ea typeface="Noto Sans JP" pitchFamily="34" charset="-122"/>
                          <a:cs typeface="Noto Sans JP" pitchFamily="34" charset="-120"/>
                        </a:rPr>
                        <a:t>音質変化（声がロボットっぽくなる等）のリスク</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690311"/>
            <a:ext cx="11277295" cy="552298"/>
          </a:xfrm>
          <a:prstGeom prst="roundRect">
            <a:avLst>
              <a:gd name="adj" fmla="val 11418"/>
            </a:avLst>
          </a:prstGeom>
          <a:solidFill>
            <a:srgbClr val="FFF8E1"/>
          </a:solidFill>
          <a:ln/>
        </p:spPr>
      </p:sp>
      <p:sp>
        <p:nvSpPr>
          <p:cNvPr id="12" name="Shape 8"/>
          <p:cNvSpPr/>
          <p:nvPr/>
        </p:nvSpPr>
        <p:spPr>
          <a:xfrm>
            <a:off x="457200" y="5690311"/>
            <a:ext cx="38405" cy="552298"/>
          </a:xfrm>
          <a:prstGeom prst="roundRect">
            <a:avLst>
              <a:gd name="adj" fmla="val 164203"/>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33" r="-33" t="0" b="0"/>
          <a:stretch/>
        </p:blipFill>
        <p:spPr>
          <a:xfrm>
            <a:off x="647395" y="5823814"/>
            <a:ext cx="171907" cy="152705"/>
          </a:xfrm>
          <a:prstGeom prst="rect">
            <a:avLst/>
          </a:prstGeom>
        </p:spPr>
      </p:pic>
      <p:sp>
        <p:nvSpPr>
          <p:cNvPr id="14" name="Text 9"/>
          <p:cNvSpPr txBox="1"/>
          <p:nvPr/>
        </p:nvSpPr>
        <p:spPr>
          <a:xfrm>
            <a:off x="933602" y="5804611"/>
            <a:ext cx="10725912" cy="324612"/>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設計の推奨：</a:t>
            </a:r>
            <a:pPr algn="l" indent="0" marL="0">
              <a:buNone/>
            </a:pPr>
            <a:r>
              <a:rPr lang="en-US" sz="900" dirty="0">
                <a:solidFill>
                  <a:srgbClr val="5D4037"/>
                </a:solidFill>
                <a:latin typeface="Noto Sans JP" pitchFamily="34" charset="0"/>
                <a:ea typeface="Noto Sans JP" pitchFamily="34" charset="-122"/>
                <a:cs typeface="Noto Sans JP" pitchFamily="34" charset="-120"/>
              </a:rPr>
              <a:t>会議系ワークフローでは「VAD → ASR → 要約」の直列処理を基本とし、負荷の高い話者分離（pyannote等）は必要時のみ追加する設計が実用的です。すべての音声に一律で話者分離を適用すると、処理時間（RTF）が大幅に悪化する可能性があります。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43 | ローカルAI 技術調査レポート 2026</a:t>
            </a:r>
            <a:endParaRPr lang="en-US" sz="900" dirty="0"/>
          </a:p>
        </p:txBody>
      </p:sp>
      <p:sp>
        <p:nvSpPr>
          <p:cNvPr id="18" name="Text 13"/>
          <p:cNvSpPr txBox="1"/>
          <p:nvPr/>
        </p:nvSpPr>
        <p:spPr>
          <a:xfrm>
            <a:off x="8970264" y="6586423"/>
            <a:ext cx="3299155"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[14, 82, 84, 85]</a:t>
            </a:r>
            <a:endParaRPr lang="en-US" sz="9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F5F5F7"/>
          </a:solidFill>
          <a:ln/>
        </p:spPr>
      </p:sp>
      <p:sp>
        <p:nvSpPr>
          <p:cNvPr id="5" name="Shape 3"/>
          <p:cNvSpPr/>
          <p:nvPr/>
        </p:nvSpPr>
        <p:spPr>
          <a:xfrm>
            <a:off x="0" y="75255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43230"/>
            <a:ext cx="200254" cy="267005"/>
          </a:xfrm>
          <a:prstGeom prst="rect">
            <a:avLst/>
          </a:prstGeom>
        </p:spPr>
      </p:pic>
      <p:sp>
        <p:nvSpPr>
          <p:cNvPr id="7" name="Text 4"/>
          <p:cNvSpPr txBox="1"/>
          <p:nvPr/>
        </p:nvSpPr>
        <p:spPr>
          <a:xfrm>
            <a:off x="809244" y="176479"/>
            <a:ext cx="3400654"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採用判断基準（音声周辺）</a:t>
            </a:r>
            <a:endParaRPr lang="en-US" sz="2100" dirty="0"/>
          </a:p>
        </p:txBody>
      </p:sp>
      <p:sp>
        <p:nvSpPr>
          <p:cNvPr id="8" name="Text 5"/>
          <p:cNvSpPr txBox="1"/>
          <p:nvPr/>
        </p:nvSpPr>
        <p:spPr>
          <a:xfrm>
            <a:off x="9144000" y="261518"/>
            <a:ext cx="2791663"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前処理パイプライン標準化と品質管理</a:t>
            </a:r>
            <a:endParaRPr lang="en-US" sz="1200" dirty="0"/>
          </a:p>
        </p:txBody>
      </p:sp>
      <p:sp>
        <p:nvSpPr>
          <p:cNvPr id="9" name="Shape 6"/>
          <p:cNvSpPr/>
          <p:nvPr/>
        </p:nvSpPr>
        <p:spPr>
          <a:xfrm>
            <a:off x="0" y="761695"/>
            <a:ext cx="12191695" cy="5715000"/>
          </a:xfrm>
          <a:prstGeom prst="rect">
            <a:avLst/>
          </a:prstGeom>
          <a:solidFill>
            <a:srgbClr val="FBFBFD"/>
          </a:solidFill>
          <a:ln w="12700">
            <a:solidFill>
              <a:srgbClr val="FFFFFF">
                <a:alpha val="0"/>
              </a:srgbClr>
            </a:solidFill>
            <a:prstDash val="solid"/>
          </a:ln>
        </p:spPr>
      </p:sp>
      <p:pic>
        <p:nvPicPr>
          <p:cNvPr id="10" name="Image 1" descr="preencoded.png">    </p:cNvPr>
          <p:cNvPicPr>
            <a:picLocks noChangeAspect="1"/>
          </p:cNvPicPr>
          <p:nvPr/>
        </p:nvPicPr>
        <p:blipFill>
          <a:blip r:embed="rId2"/>
          <a:srcRect l="0" r="0" t="-1" b="-1"/>
          <a:stretch/>
        </p:blipFill>
        <p:spPr>
          <a:xfrm>
            <a:off x="457200" y="990295"/>
            <a:ext cx="11277295" cy="571500"/>
          </a:xfrm>
          <a:prstGeom prst="rect">
            <a:avLst/>
          </a:prstGeom>
        </p:spPr>
      </p:pic>
      <p:sp>
        <p:nvSpPr>
          <p:cNvPr id="11" name="Text 7"/>
          <p:cNvSpPr txBox="1"/>
          <p:nvPr/>
        </p:nvSpPr>
        <p:spPr>
          <a:xfrm>
            <a:off x="743407" y="1143000"/>
            <a:ext cx="10954512" cy="267005"/>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結論：前処理パイプラインを標準化し、閾値・モデルバージョン・RTF目標を固定することで、UXの品質下限を担保します。</a:t>
            </a:r>
            <a:endParaRPr lang="en-US" sz="1500" dirty="0"/>
          </a:p>
        </p:txBody>
      </p:sp>
      <p:sp>
        <p:nvSpPr>
          <p:cNvPr id="12" name="Shape 8"/>
          <p:cNvSpPr/>
          <p:nvPr/>
        </p:nvSpPr>
        <p:spPr>
          <a:xfrm>
            <a:off x="457200" y="1828800"/>
            <a:ext cx="11277295" cy="1485900"/>
          </a:xfrm>
          <a:prstGeom prst="roundRect">
            <a:avLst>
              <a:gd name="adj" fmla="val 4734"/>
            </a:avLst>
          </a:prstGeom>
          <a:solidFill>
            <a:srgbClr val="FFFFFF"/>
          </a:solidFill>
          <a:ln w="12700">
            <a:solidFill>
              <a:srgbClr val="E5E5E5"/>
            </a:solidFill>
            <a:prstDash val="solid"/>
          </a:ln>
        </p:spPr>
      </p:sp>
      <p:pic>
        <p:nvPicPr>
          <p:cNvPr id="13" name="Image 2" descr="preencoded.png">    </p:cNvPr>
          <p:cNvPicPr>
            <a:picLocks noChangeAspect="1"/>
          </p:cNvPicPr>
          <p:nvPr/>
        </p:nvPicPr>
        <p:blipFill>
          <a:blip r:embed="rId3"/>
          <a:srcRect l="0" r="0" t="-1087" b="-1087"/>
          <a:stretch/>
        </p:blipFill>
        <p:spPr>
          <a:xfrm>
            <a:off x="2691994" y="2348179"/>
            <a:ext cx="105156" cy="171907"/>
          </a:xfrm>
          <a:prstGeom prst="rect">
            <a:avLst/>
          </a:prstGeom>
        </p:spPr>
      </p:pic>
      <p:pic>
        <p:nvPicPr>
          <p:cNvPr id="14" name="Image 3" descr="preencoded.png">    </p:cNvPr>
          <p:cNvPicPr>
            <a:picLocks noChangeAspect="1"/>
          </p:cNvPicPr>
          <p:nvPr/>
        </p:nvPicPr>
        <p:blipFill>
          <a:blip r:embed="rId4"/>
          <a:srcRect l="0" r="0" t="-1087" b="-1087"/>
          <a:stretch/>
        </p:blipFill>
        <p:spPr>
          <a:xfrm>
            <a:off x="4926787" y="2348179"/>
            <a:ext cx="105156" cy="171907"/>
          </a:xfrm>
          <a:prstGeom prst="rect">
            <a:avLst/>
          </a:prstGeom>
        </p:spPr>
      </p:pic>
      <p:pic>
        <p:nvPicPr>
          <p:cNvPr id="15" name="Image 4" descr="preencoded.png">    </p:cNvPr>
          <p:cNvPicPr>
            <a:picLocks noChangeAspect="1"/>
          </p:cNvPicPr>
          <p:nvPr/>
        </p:nvPicPr>
        <p:blipFill>
          <a:blip r:embed="rId5"/>
          <a:srcRect l="0" r="0" t="-1087" b="-1087"/>
          <a:stretch/>
        </p:blipFill>
        <p:spPr>
          <a:xfrm>
            <a:off x="7160666" y="2348179"/>
            <a:ext cx="105156" cy="171907"/>
          </a:xfrm>
          <a:prstGeom prst="rect">
            <a:avLst/>
          </a:prstGeom>
        </p:spPr>
      </p:pic>
      <p:pic>
        <p:nvPicPr>
          <p:cNvPr id="16" name="Image 5" descr="preencoded.png">    </p:cNvPr>
          <p:cNvPicPr>
            <a:picLocks noChangeAspect="1"/>
          </p:cNvPicPr>
          <p:nvPr/>
        </p:nvPicPr>
        <p:blipFill>
          <a:blip r:embed="rId6"/>
          <a:srcRect l="0" r="0" t="-1087" b="-1087"/>
          <a:stretch/>
        </p:blipFill>
        <p:spPr>
          <a:xfrm>
            <a:off x="9395460" y="2348179"/>
            <a:ext cx="105156" cy="171907"/>
          </a:xfrm>
          <a:prstGeom prst="rect">
            <a:avLst/>
          </a:prstGeom>
        </p:spPr>
      </p:pic>
      <p:sp>
        <p:nvSpPr>
          <p:cNvPr id="17" name="Shape 9"/>
          <p:cNvSpPr/>
          <p:nvPr/>
        </p:nvSpPr>
        <p:spPr>
          <a:xfrm>
            <a:off x="457200" y="3615538"/>
            <a:ext cx="3638398" cy="2638044"/>
          </a:xfrm>
          <a:prstGeom prst="roundRect">
            <a:avLst>
              <a:gd name="adj" fmla="val 1502"/>
            </a:avLst>
          </a:prstGeom>
          <a:solidFill>
            <a:srgbClr val="FFFFFF"/>
          </a:solidFill>
          <a:ln w="12700">
            <a:solidFill>
              <a:srgbClr val="E5E5E5"/>
            </a:solidFill>
            <a:prstDash val="solid"/>
          </a:ln>
        </p:spPr>
      </p:sp>
      <p:sp>
        <p:nvSpPr>
          <p:cNvPr id="18" name="Shape 10"/>
          <p:cNvSpPr/>
          <p:nvPr/>
        </p:nvSpPr>
        <p:spPr>
          <a:xfrm>
            <a:off x="657454" y="4197096"/>
            <a:ext cx="3238805" cy="9144"/>
          </a:xfrm>
          <a:prstGeom prst="rect">
            <a:avLst/>
          </a:prstGeom>
          <a:solidFill>
            <a:srgbClr val="F0F0F0"/>
          </a:solidFill>
          <a:ln w="12700">
            <a:solidFill>
              <a:srgbClr val="F0F0F0">
                <a:alpha val="0"/>
              </a:srgbClr>
            </a:solidFill>
            <a:prstDash val="solid"/>
          </a:ln>
        </p:spPr>
      </p:sp>
      <p:sp>
        <p:nvSpPr>
          <p:cNvPr id="19" name="Shape 11"/>
          <p:cNvSpPr/>
          <p:nvPr/>
        </p:nvSpPr>
        <p:spPr>
          <a:xfrm>
            <a:off x="657454" y="3815791"/>
            <a:ext cx="304495" cy="304495"/>
          </a:xfrm>
          <a:prstGeom prst="roundRect">
            <a:avLst>
              <a:gd name="adj" fmla="val 75075"/>
            </a:avLst>
          </a:prstGeom>
          <a:solidFill>
            <a:srgbClr val="007AFF"/>
          </a:solidFill>
          <a:ln w="12700">
            <a:solidFill>
              <a:srgbClr val="FFFFFF">
                <a:alpha val="0"/>
              </a:srgbClr>
            </a:solidFill>
            <a:prstDash val="solid"/>
          </a:ln>
        </p:spPr>
      </p:sp>
      <p:pic>
        <p:nvPicPr>
          <p:cNvPr id="20" name="Image 6" descr="preencoded.png">    </p:cNvPr>
          <p:cNvPicPr>
            <a:picLocks noChangeAspect="1"/>
          </p:cNvPicPr>
          <p:nvPr/>
        </p:nvPicPr>
        <p:blipFill>
          <a:blip r:embed="rId7"/>
          <a:srcRect l="0" r="0" t="0" b="0"/>
          <a:stretch/>
        </p:blipFill>
        <p:spPr>
          <a:xfrm>
            <a:off x="743407" y="3901745"/>
            <a:ext cx="133502" cy="133502"/>
          </a:xfrm>
          <a:prstGeom prst="rect">
            <a:avLst/>
          </a:prstGeom>
        </p:spPr>
      </p:pic>
      <p:sp>
        <p:nvSpPr>
          <p:cNvPr id="21" name="Text 12"/>
          <p:cNvSpPr txBox="1"/>
          <p:nvPr/>
        </p:nvSpPr>
        <p:spPr>
          <a:xfrm>
            <a:off x="1057046" y="3854196"/>
            <a:ext cx="1656893"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パイプラインの標準化</a:t>
            </a:r>
            <a:endParaRPr lang="en-US" sz="1200" dirty="0"/>
          </a:p>
        </p:txBody>
      </p:sp>
      <p:pic>
        <p:nvPicPr>
          <p:cNvPr id="22" name="Image 7" descr="preencoded.png">    </p:cNvPr>
          <p:cNvPicPr>
            <a:picLocks noChangeAspect="1"/>
          </p:cNvPicPr>
          <p:nvPr/>
        </p:nvPicPr>
        <p:blipFill>
          <a:blip r:embed="rId8"/>
          <a:srcRect l="0" r="0" t="0" b="0"/>
          <a:stretch/>
        </p:blipFill>
        <p:spPr>
          <a:xfrm>
            <a:off x="657454" y="4379976"/>
            <a:ext cx="95098" cy="95098"/>
          </a:xfrm>
          <a:prstGeom prst="rect">
            <a:avLst/>
          </a:prstGeom>
        </p:spPr>
      </p:pic>
      <p:sp>
        <p:nvSpPr>
          <p:cNvPr id="23" name="Text 13"/>
          <p:cNvSpPr txBox="1"/>
          <p:nvPr/>
        </p:nvSpPr>
        <p:spPr>
          <a:xfrm>
            <a:off x="752551" y="4506163"/>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基準設定のプリセット化</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VAD閾値、話者分離の有無、ノイズ除去の有無をユースケースごとに固定セットとして定義。 </a:t>
            </a:r>
            <a:endParaRPr lang="en-US" sz="900" dirty="0"/>
          </a:p>
        </p:txBody>
      </p:sp>
      <p:pic>
        <p:nvPicPr>
          <p:cNvPr id="24" name="Image 8" descr="preencoded.png">    </p:cNvPr>
          <p:cNvPicPr>
            <a:picLocks noChangeAspect="1"/>
          </p:cNvPicPr>
          <p:nvPr/>
        </p:nvPicPr>
        <p:blipFill>
          <a:blip r:embed="rId9"/>
          <a:srcRect l="0" r="0" t="0" b="0"/>
          <a:stretch/>
        </p:blipFill>
        <p:spPr>
          <a:xfrm>
            <a:off x="657454" y="5218481"/>
            <a:ext cx="95098" cy="95098"/>
          </a:xfrm>
          <a:prstGeom prst="rect">
            <a:avLst/>
          </a:prstGeom>
        </p:spPr>
      </p:pic>
      <p:sp>
        <p:nvSpPr>
          <p:cNvPr id="25" name="Text 14"/>
          <p:cNvSpPr txBox="1"/>
          <p:nvPr/>
        </p:nvSpPr>
        <p:spPr>
          <a:xfrm>
            <a:off x="752551" y="53446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再現性の担保</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モデルバージョンとパラメータをコードで固定し、環境による挙動差を排除。 </a:t>
            </a:r>
            <a:endParaRPr lang="en-US" sz="900" dirty="0"/>
          </a:p>
        </p:txBody>
      </p:sp>
      <p:sp>
        <p:nvSpPr>
          <p:cNvPr id="26" name="Shape 15"/>
          <p:cNvSpPr/>
          <p:nvPr/>
        </p:nvSpPr>
        <p:spPr>
          <a:xfrm>
            <a:off x="4280306" y="3615538"/>
            <a:ext cx="3638398" cy="2638044"/>
          </a:xfrm>
          <a:prstGeom prst="roundRect">
            <a:avLst>
              <a:gd name="adj" fmla="val 1502"/>
            </a:avLst>
          </a:prstGeom>
          <a:solidFill>
            <a:srgbClr val="FFFFFF"/>
          </a:solidFill>
          <a:ln w="12700">
            <a:solidFill>
              <a:srgbClr val="E5E5E5"/>
            </a:solidFill>
            <a:prstDash val="solid"/>
          </a:ln>
        </p:spPr>
      </p:sp>
      <p:sp>
        <p:nvSpPr>
          <p:cNvPr id="27" name="Shape 16"/>
          <p:cNvSpPr/>
          <p:nvPr/>
        </p:nvSpPr>
        <p:spPr>
          <a:xfrm>
            <a:off x="4479646" y="4197096"/>
            <a:ext cx="3238805" cy="9144"/>
          </a:xfrm>
          <a:prstGeom prst="rect">
            <a:avLst/>
          </a:prstGeom>
          <a:solidFill>
            <a:srgbClr val="F0F0F0"/>
          </a:solidFill>
          <a:ln w="12700">
            <a:solidFill>
              <a:srgbClr val="F0F0F0">
                <a:alpha val="0"/>
              </a:srgbClr>
            </a:solidFill>
            <a:prstDash val="solid"/>
          </a:ln>
        </p:spPr>
      </p:sp>
      <p:sp>
        <p:nvSpPr>
          <p:cNvPr id="28" name="Shape 17"/>
          <p:cNvSpPr/>
          <p:nvPr/>
        </p:nvSpPr>
        <p:spPr>
          <a:xfrm>
            <a:off x="4479646" y="3815791"/>
            <a:ext cx="304495" cy="304495"/>
          </a:xfrm>
          <a:prstGeom prst="roundRect">
            <a:avLst>
              <a:gd name="adj" fmla="val 75075"/>
            </a:avLst>
          </a:prstGeom>
          <a:solidFill>
            <a:srgbClr val="34C759"/>
          </a:solidFill>
          <a:ln w="12700">
            <a:solidFill>
              <a:srgbClr val="FFFFFF">
                <a:alpha val="0"/>
              </a:srgbClr>
            </a:solidFill>
            <a:prstDash val="solid"/>
          </a:ln>
        </p:spPr>
      </p:sp>
      <p:pic>
        <p:nvPicPr>
          <p:cNvPr id="29" name="Image 9" descr="preencoded.png">    </p:cNvPr>
          <p:cNvPicPr>
            <a:picLocks noChangeAspect="1"/>
          </p:cNvPicPr>
          <p:nvPr/>
        </p:nvPicPr>
        <p:blipFill>
          <a:blip r:embed="rId10"/>
          <a:srcRect l="0" r="0" t="0" b="0"/>
          <a:stretch/>
        </p:blipFill>
        <p:spPr>
          <a:xfrm>
            <a:off x="4565599" y="3901745"/>
            <a:ext cx="133502" cy="133502"/>
          </a:xfrm>
          <a:prstGeom prst="rect">
            <a:avLst/>
          </a:prstGeom>
        </p:spPr>
      </p:pic>
      <p:sp>
        <p:nvSpPr>
          <p:cNvPr id="30" name="Text 18"/>
          <p:cNvSpPr txBox="1"/>
          <p:nvPr/>
        </p:nvSpPr>
        <p:spPr>
          <a:xfrm>
            <a:off x="4880153" y="3854196"/>
            <a:ext cx="1163117"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ログ管理・監査</a:t>
            </a:r>
            <a:endParaRPr lang="en-US" sz="1200" dirty="0"/>
          </a:p>
        </p:txBody>
      </p:sp>
      <p:pic>
        <p:nvPicPr>
          <p:cNvPr id="31" name="Image 10" descr="preencoded.png">    </p:cNvPr>
          <p:cNvPicPr>
            <a:picLocks noChangeAspect="1"/>
          </p:cNvPicPr>
          <p:nvPr/>
        </p:nvPicPr>
        <p:blipFill>
          <a:blip r:embed="rId11"/>
          <a:srcRect l="0" r="0" t="0" b="0"/>
          <a:stretch/>
        </p:blipFill>
        <p:spPr>
          <a:xfrm>
            <a:off x="4479646" y="4379976"/>
            <a:ext cx="95098" cy="95098"/>
          </a:xfrm>
          <a:prstGeom prst="rect">
            <a:avLst/>
          </a:prstGeom>
        </p:spPr>
      </p:pic>
      <p:sp>
        <p:nvSpPr>
          <p:cNvPr id="32" name="Text 19"/>
          <p:cNvSpPr txBox="1"/>
          <p:nvPr/>
        </p:nvSpPr>
        <p:spPr>
          <a:xfrm>
            <a:off x="4574743" y="4506163"/>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パフォーマンス監視</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RTF（実時間係数）とエラー率をログに保存し、処理遅延や異常を検知。 </a:t>
            </a:r>
            <a:endParaRPr lang="en-US" sz="900" dirty="0"/>
          </a:p>
        </p:txBody>
      </p:sp>
      <p:pic>
        <p:nvPicPr>
          <p:cNvPr id="33" name="Image 11" descr="preencoded.png">    </p:cNvPr>
          <p:cNvPicPr>
            <a:picLocks noChangeAspect="1"/>
          </p:cNvPicPr>
          <p:nvPr/>
        </p:nvPicPr>
        <p:blipFill>
          <a:blip r:embed="rId12"/>
          <a:srcRect l="0" r="0" t="0" b="0"/>
          <a:stretch/>
        </p:blipFill>
        <p:spPr>
          <a:xfrm>
            <a:off x="4479646" y="5218481"/>
            <a:ext cx="95098" cy="95098"/>
          </a:xfrm>
          <a:prstGeom prst="rect">
            <a:avLst/>
          </a:prstGeom>
        </p:spPr>
      </p:pic>
      <p:sp>
        <p:nvSpPr>
          <p:cNvPr id="34" name="Text 20"/>
          <p:cNvSpPr txBox="1"/>
          <p:nvPr/>
        </p:nvSpPr>
        <p:spPr>
          <a:xfrm>
            <a:off x="4574743" y="53446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長時間処理のオフロード</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長時間の音声処理は夜間バッチ化し、日中の計算資源をASRや要約などの対話的タスクに集中。 </a:t>
            </a:r>
            <a:endParaRPr lang="en-US" sz="900" dirty="0"/>
          </a:p>
        </p:txBody>
      </p:sp>
      <p:sp>
        <p:nvSpPr>
          <p:cNvPr id="35" name="Shape 21"/>
          <p:cNvSpPr/>
          <p:nvPr/>
        </p:nvSpPr>
        <p:spPr>
          <a:xfrm>
            <a:off x="8102498" y="3615538"/>
            <a:ext cx="3638398" cy="2638044"/>
          </a:xfrm>
          <a:prstGeom prst="roundRect">
            <a:avLst>
              <a:gd name="adj" fmla="val 1502"/>
            </a:avLst>
          </a:prstGeom>
          <a:solidFill>
            <a:srgbClr val="FFFFFF"/>
          </a:solidFill>
          <a:ln w="12700">
            <a:solidFill>
              <a:srgbClr val="E5E5E5"/>
            </a:solidFill>
            <a:prstDash val="solid"/>
          </a:ln>
        </p:spPr>
      </p:sp>
      <p:sp>
        <p:nvSpPr>
          <p:cNvPr id="36" name="Shape 22"/>
          <p:cNvSpPr/>
          <p:nvPr/>
        </p:nvSpPr>
        <p:spPr>
          <a:xfrm>
            <a:off x="8302752" y="4197096"/>
            <a:ext cx="3238805" cy="9144"/>
          </a:xfrm>
          <a:prstGeom prst="rect">
            <a:avLst/>
          </a:prstGeom>
          <a:solidFill>
            <a:srgbClr val="F0F0F0"/>
          </a:solidFill>
          <a:ln w="12700">
            <a:solidFill>
              <a:srgbClr val="F0F0F0">
                <a:alpha val="0"/>
              </a:srgbClr>
            </a:solidFill>
            <a:prstDash val="solid"/>
          </a:ln>
        </p:spPr>
      </p:sp>
      <p:sp>
        <p:nvSpPr>
          <p:cNvPr id="37" name="Shape 23"/>
          <p:cNvSpPr/>
          <p:nvPr/>
        </p:nvSpPr>
        <p:spPr>
          <a:xfrm>
            <a:off x="8302752" y="3815791"/>
            <a:ext cx="304495" cy="304495"/>
          </a:xfrm>
          <a:prstGeom prst="roundRect">
            <a:avLst>
              <a:gd name="adj" fmla="val 75075"/>
            </a:avLst>
          </a:prstGeom>
          <a:solidFill>
            <a:srgbClr val="FF9500"/>
          </a:solidFill>
          <a:ln w="12700">
            <a:solidFill>
              <a:srgbClr val="FFFFFF">
                <a:alpha val="0"/>
              </a:srgbClr>
            </a:solidFill>
            <a:prstDash val="solid"/>
          </a:ln>
        </p:spPr>
      </p:sp>
      <p:pic>
        <p:nvPicPr>
          <p:cNvPr id="38" name="Image 12" descr="preencoded.png">    </p:cNvPr>
          <p:cNvPicPr>
            <a:picLocks noChangeAspect="1"/>
          </p:cNvPicPr>
          <p:nvPr/>
        </p:nvPicPr>
        <p:blipFill>
          <a:blip r:embed="rId13"/>
          <a:srcRect l="0" r="0" t="0" b="0"/>
          <a:stretch/>
        </p:blipFill>
        <p:spPr>
          <a:xfrm>
            <a:off x="8388706" y="3901745"/>
            <a:ext cx="133502" cy="133502"/>
          </a:xfrm>
          <a:prstGeom prst="rect">
            <a:avLst/>
          </a:prstGeom>
        </p:spPr>
      </p:pic>
      <p:sp>
        <p:nvSpPr>
          <p:cNvPr id="39" name="Text 24"/>
          <p:cNvSpPr txBox="1"/>
          <p:nvPr/>
        </p:nvSpPr>
        <p:spPr>
          <a:xfrm>
            <a:off x="8702345" y="3854196"/>
            <a:ext cx="848563"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誤検知対策</a:t>
            </a:r>
            <a:endParaRPr lang="en-US" sz="1200" dirty="0"/>
          </a:p>
        </p:txBody>
      </p:sp>
      <p:pic>
        <p:nvPicPr>
          <p:cNvPr id="40" name="Image 13" descr="preencoded.png">    </p:cNvPr>
          <p:cNvPicPr>
            <a:picLocks noChangeAspect="1"/>
          </p:cNvPicPr>
          <p:nvPr/>
        </p:nvPicPr>
        <p:blipFill>
          <a:blip r:embed="rId14"/>
          <a:srcRect l="0" r="0" t="0" b="0"/>
          <a:stretch/>
        </p:blipFill>
        <p:spPr>
          <a:xfrm>
            <a:off x="8302752" y="4379976"/>
            <a:ext cx="95098" cy="95098"/>
          </a:xfrm>
          <a:prstGeom prst="rect">
            <a:avLst/>
          </a:prstGeom>
        </p:spPr>
      </p:pic>
      <p:sp>
        <p:nvSpPr>
          <p:cNvPr id="41" name="Text 25"/>
          <p:cNvSpPr txBox="1"/>
          <p:nvPr/>
        </p:nvSpPr>
        <p:spPr>
          <a:xfrm>
            <a:off x="8397850" y="4506163"/>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UIによる再確認設計</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誤検知（ウェイクワード）や誤割当（話者分離）が発生した場合、ユーザーが手動修正できるUIを用意。 </a:t>
            </a:r>
            <a:endParaRPr lang="en-US" sz="900" dirty="0"/>
          </a:p>
        </p:txBody>
      </p:sp>
      <p:pic>
        <p:nvPicPr>
          <p:cNvPr id="42" name="Image 14" descr="preencoded.png">    </p:cNvPr>
          <p:cNvPicPr>
            <a:picLocks noChangeAspect="1"/>
          </p:cNvPicPr>
          <p:nvPr/>
        </p:nvPicPr>
        <p:blipFill>
          <a:blip r:embed="rId15"/>
          <a:srcRect l="0" r="0" t="0" b="0"/>
          <a:stretch/>
        </p:blipFill>
        <p:spPr>
          <a:xfrm>
            <a:off x="8302752" y="5218481"/>
            <a:ext cx="95098" cy="95098"/>
          </a:xfrm>
          <a:prstGeom prst="rect">
            <a:avLst/>
          </a:prstGeom>
        </p:spPr>
      </p:pic>
      <p:sp>
        <p:nvSpPr>
          <p:cNvPr id="43" name="Text 26"/>
          <p:cNvSpPr txBox="1"/>
          <p:nvPr/>
        </p:nvSpPr>
        <p:spPr>
          <a:xfrm>
            <a:off x="8397850" y="53446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安全側の設計</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重要な判定では、自動処理の結果を「提案」として提示し、最終決定をユーザーに委ねるフェイルセーフ設計。 </a:t>
            </a:r>
            <a:endParaRPr lang="en-US" sz="900" dirty="0"/>
          </a:p>
        </p:txBody>
      </p:sp>
      <p:pic>
        <p:nvPicPr>
          <p:cNvPr id="44" name="Image 15" descr="preencoded.png">    </p:cNvPr>
          <p:cNvPicPr>
            <a:picLocks noChangeAspect="1"/>
          </p:cNvPicPr>
          <p:nvPr/>
        </p:nvPicPr>
        <p:blipFill>
          <a:blip r:embed="rId16"/>
          <a:stretch>
            <a:fillRect/>
          </a:stretch>
        </p:blipFill>
        <p:spPr>
          <a:xfrm>
            <a:off x="0" y="6476695"/>
            <a:ext cx="12191695" cy="381305"/>
          </a:xfrm>
          <a:prstGeom prst="rect">
            <a:avLst/>
          </a:prstGeom>
        </p:spPr>
      </p:pic>
      <p:sp>
        <p:nvSpPr>
          <p:cNvPr id="45" name="Text 27"/>
          <p:cNvSpPr/>
          <p:nvPr/>
        </p:nvSpPr>
        <p:spPr>
          <a:xfrm>
            <a:off x="0" y="6476695"/>
            <a:ext cx="12192610" cy="381305"/>
          </a:xfrm>
          <a:prstGeom prst="rect">
            <a:avLst/>
          </a:prstGeom>
          <a:solidFill>
            <a:srgbClr val="FFFFFF">
              <a:alpha val="0"/>
            </a:srgbClr>
          </a:solidFill>
          <a:ln w="12700">
            <a:solidFill>
              <a:srgbClr val="E5E5E5"/>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44 | ローカルAI 技術調査レポート</a:t>
            </a:r>
            <a:endParaRPr lang="en-US" sz="900" dirty="0"/>
          </a:p>
        </p:txBody>
      </p:sp>
      <p:pic>
        <p:nvPicPr>
          <p:cNvPr id="46" name="Image 16" descr="preencoded.png">    </p:cNvPr>
          <p:cNvPicPr>
            <a:picLocks noChangeAspect="1"/>
          </p:cNvPicPr>
          <p:nvPr/>
        </p:nvPicPr>
        <p:blipFill>
          <a:blip r:embed="rId17"/>
          <a:stretch>
            <a:fillRect/>
          </a:stretch>
        </p:blipFill>
        <p:spPr>
          <a:xfrm>
            <a:off x="1398118" y="2029054"/>
            <a:ext cx="457200" cy="457200"/>
          </a:xfrm>
          <a:prstGeom prst="rect">
            <a:avLst/>
          </a:prstGeom>
        </p:spPr>
      </p:pic>
      <p:sp>
        <p:nvSpPr>
          <p:cNvPr id="47" name="Text 28"/>
          <p:cNvSpPr/>
          <p:nvPr/>
        </p:nvSpPr>
        <p:spPr>
          <a:xfrm>
            <a:off x="1398118" y="202905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1</a:t>
            </a:r>
            <a:endParaRPr lang="en-US" sz="1500" dirty="0"/>
          </a:p>
        </p:txBody>
      </p:sp>
      <p:sp>
        <p:nvSpPr>
          <p:cNvPr id="48" name="Text 29"/>
          <p:cNvSpPr txBox="1"/>
          <p:nvPr/>
        </p:nvSpPr>
        <p:spPr>
          <a:xfrm>
            <a:off x="1057046" y="2562149"/>
            <a:ext cx="1143000"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ユースケース定義</a:t>
            </a:r>
            <a:endParaRPr lang="en-US" sz="1000" dirty="0"/>
          </a:p>
        </p:txBody>
      </p:sp>
      <p:sp>
        <p:nvSpPr>
          <p:cNvPr id="49" name="Text 30"/>
          <p:cNvSpPr txBox="1"/>
          <p:nvPr/>
        </p:nvSpPr>
        <p:spPr>
          <a:xfrm>
            <a:off x="1180490" y="2838298"/>
            <a:ext cx="896112"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会議録音か</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ウェイクワードか</a:t>
            </a:r>
            <a:endParaRPr lang="en-US" sz="800" dirty="0"/>
          </a:p>
        </p:txBody>
      </p:sp>
      <p:pic>
        <p:nvPicPr>
          <p:cNvPr id="50" name="Image 17" descr="preencoded.png">    </p:cNvPr>
          <p:cNvPicPr>
            <a:picLocks noChangeAspect="1"/>
          </p:cNvPicPr>
          <p:nvPr/>
        </p:nvPicPr>
        <p:blipFill>
          <a:blip r:embed="rId18"/>
          <a:stretch>
            <a:fillRect/>
          </a:stretch>
        </p:blipFill>
        <p:spPr>
          <a:xfrm>
            <a:off x="3632911" y="2029054"/>
            <a:ext cx="457200" cy="457200"/>
          </a:xfrm>
          <a:prstGeom prst="rect">
            <a:avLst/>
          </a:prstGeom>
        </p:spPr>
      </p:pic>
      <p:sp>
        <p:nvSpPr>
          <p:cNvPr id="51" name="Text 31"/>
          <p:cNvSpPr/>
          <p:nvPr/>
        </p:nvSpPr>
        <p:spPr>
          <a:xfrm>
            <a:off x="3632911" y="202905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2</a:t>
            </a:r>
            <a:endParaRPr lang="en-US" sz="1500" dirty="0"/>
          </a:p>
        </p:txBody>
      </p:sp>
      <p:sp>
        <p:nvSpPr>
          <p:cNvPr id="52" name="Text 32"/>
          <p:cNvSpPr txBox="1"/>
          <p:nvPr/>
        </p:nvSpPr>
        <p:spPr>
          <a:xfrm>
            <a:off x="3285439" y="2562149"/>
            <a:ext cx="1152144"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パイプライン構成</a:t>
            </a:r>
            <a:endParaRPr lang="en-US" sz="1000" dirty="0"/>
          </a:p>
        </p:txBody>
      </p:sp>
      <p:sp>
        <p:nvSpPr>
          <p:cNvPr id="53" name="Text 33"/>
          <p:cNvSpPr txBox="1"/>
          <p:nvPr/>
        </p:nvSpPr>
        <p:spPr>
          <a:xfrm>
            <a:off x="3371393" y="2838298"/>
            <a:ext cx="981151"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VAD+ASR+分離など</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プリセット化</a:t>
            </a:r>
            <a:endParaRPr lang="en-US" sz="800" dirty="0"/>
          </a:p>
        </p:txBody>
      </p:sp>
      <p:pic>
        <p:nvPicPr>
          <p:cNvPr id="54" name="Image 18" descr="preencoded.png">    </p:cNvPr>
          <p:cNvPicPr>
            <a:picLocks noChangeAspect="1"/>
          </p:cNvPicPr>
          <p:nvPr/>
        </p:nvPicPr>
        <p:blipFill>
          <a:blip r:embed="rId19"/>
          <a:stretch>
            <a:fillRect/>
          </a:stretch>
        </p:blipFill>
        <p:spPr>
          <a:xfrm>
            <a:off x="5867705" y="2029054"/>
            <a:ext cx="457200" cy="457200"/>
          </a:xfrm>
          <a:prstGeom prst="rect">
            <a:avLst/>
          </a:prstGeom>
        </p:spPr>
      </p:pic>
      <p:sp>
        <p:nvSpPr>
          <p:cNvPr id="55" name="Text 34"/>
          <p:cNvSpPr/>
          <p:nvPr/>
        </p:nvSpPr>
        <p:spPr>
          <a:xfrm>
            <a:off x="5867705" y="202905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3</a:t>
            </a:r>
            <a:endParaRPr lang="en-US" sz="1500" dirty="0"/>
          </a:p>
        </p:txBody>
      </p:sp>
      <p:sp>
        <p:nvSpPr>
          <p:cNvPr id="56" name="Text 35"/>
          <p:cNvSpPr txBox="1"/>
          <p:nvPr/>
        </p:nvSpPr>
        <p:spPr>
          <a:xfrm>
            <a:off x="5790895" y="2562149"/>
            <a:ext cx="609905"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閾値固定</a:t>
            </a:r>
            <a:endParaRPr lang="en-US" sz="1000" dirty="0"/>
          </a:p>
        </p:txBody>
      </p:sp>
      <p:sp>
        <p:nvSpPr>
          <p:cNvPr id="57" name="Text 36"/>
          <p:cNvSpPr txBox="1"/>
          <p:nvPr/>
        </p:nvSpPr>
        <p:spPr>
          <a:xfrm>
            <a:off x="5603443" y="2838298"/>
            <a:ext cx="991210"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VAD感度・分離閾値</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を数値で管理</a:t>
            </a:r>
            <a:endParaRPr lang="en-US" sz="800" dirty="0"/>
          </a:p>
        </p:txBody>
      </p:sp>
      <p:pic>
        <p:nvPicPr>
          <p:cNvPr id="58" name="Image 19" descr="preencoded.png">    </p:cNvPr>
          <p:cNvPicPr>
            <a:picLocks noChangeAspect="1"/>
          </p:cNvPicPr>
          <p:nvPr/>
        </p:nvPicPr>
        <p:blipFill>
          <a:blip r:embed="rId20"/>
          <a:stretch>
            <a:fillRect/>
          </a:stretch>
        </p:blipFill>
        <p:spPr>
          <a:xfrm>
            <a:off x="8101584" y="2029054"/>
            <a:ext cx="457200" cy="457200"/>
          </a:xfrm>
          <a:prstGeom prst="rect">
            <a:avLst/>
          </a:prstGeom>
        </p:spPr>
      </p:pic>
      <p:sp>
        <p:nvSpPr>
          <p:cNvPr id="59" name="Text 37"/>
          <p:cNvSpPr/>
          <p:nvPr/>
        </p:nvSpPr>
        <p:spPr>
          <a:xfrm>
            <a:off x="8101584" y="202905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4</a:t>
            </a:r>
            <a:endParaRPr lang="en-US" sz="1500" dirty="0"/>
          </a:p>
        </p:txBody>
      </p:sp>
      <p:sp>
        <p:nvSpPr>
          <p:cNvPr id="60" name="Text 38"/>
          <p:cNvSpPr txBox="1"/>
          <p:nvPr/>
        </p:nvSpPr>
        <p:spPr>
          <a:xfrm>
            <a:off x="7827264" y="2562149"/>
            <a:ext cx="1010412"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バージョン固定</a:t>
            </a:r>
            <a:endParaRPr lang="en-US" sz="1000" dirty="0"/>
          </a:p>
        </p:txBody>
      </p:sp>
      <p:sp>
        <p:nvSpPr>
          <p:cNvPr id="61" name="Text 39"/>
          <p:cNvSpPr txBox="1"/>
          <p:nvPr/>
        </p:nvSpPr>
        <p:spPr>
          <a:xfrm>
            <a:off x="7858354" y="2838298"/>
            <a:ext cx="952805"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Silero/pyannoteの</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バージョン統一</a:t>
            </a:r>
            <a:endParaRPr lang="en-US" sz="800" dirty="0"/>
          </a:p>
        </p:txBody>
      </p:sp>
      <p:pic>
        <p:nvPicPr>
          <p:cNvPr id="62" name="Image 20" descr="preencoded.png">    </p:cNvPr>
          <p:cNvPicPr>
            <a:picLocks noChangeAspect="1"/>
          </p:cNvPicPr>
          <p:nvPr/>
        </p:nvPicPr>
        <p:blipFill>
          <a:blip r:embed="rId21"/>
          <a:stretch>
            <a:fillRect/>
          </a:stretch>
        </p:blipFill>
        <p:spPr>
          <a:xfrm>
            <a:off x="10336378" y="2029054"/>
            <a:ext cx="457200" cy="457200"/>
          </a:xfrm>
          <a:prstGeom prst="rect">
            <a:avLst/>
          </a:prstGeom>
        </p:spPr>
      </p:pic>
      <p:sp>
        <p:nvSpPr>
          <p:cNvPr id="63" name="Text 40"/>
          <p:cNvSpPr/>
          <p:nvPr/>
        </p:nvSpPr>
        <p:spPr>
          <a:xfrm>
            <a:off x="10336378" y="2029054"/>
            <a:ext cx="457200" cy="4572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500" b="1" dirty="0">
                <a:solidFill>
                  <a:srgbClr val="FFFFFF"/>
                </a:solidFill>
                <a:latin typeface="Noto Sans JP" pitchFamily="34" charset="0"/>
                <a:ea typeface="Noto Sans JP" pitchFamily="34" charset="-122"/>
                <a:cs typeface="Noto Sans JP" pitchFamily="34" charset="-120"/>
              </a:rPr>
              <a:t>5</a:t>
            </a:r>
            <a:endParaRPr lang="en-US" sz="1500" dirty="0"/>
          </a:p>
        </p:txBody>
      </p:sp>
      <p:sp>
        <p:nvSpPr>
          <p:cNvPr id="64" name="Text 41"/>
          <p:cNvSpPr txBox="1"/>
          <p:nvPr/>
        </p:nvSpPr>
        <p:spPr>
          <a:xfrm>
            <a:off x="10260482" y="2562149"/>
            <a:ext cx="609905"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ログ監視</a:t>
            </a:r>
            <a:endParaRPr lang="en-US" sz="1000" dirty="0"/>
          </a:p>
        </p:txBody>
      </p:sp>
      <p:sp>
        <p:nvSpPr>
          <p:cNvPr id="65" name="Text 42"/>
          <p:cNvSpPr txBox="1"/>
          <p:nvPr/>
        </p:nvSpPr>
        <p:spPr>
          <a:xfrm>
            <a:off x="10117836" y="2838298"/>
            <a:ext cx="896112"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RTF・エラー率の</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継続モニタリング</a:t>
            </a:r>
            <a:endParaRPr lang="en-US" sz="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1D1D1F"/>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D1D1F"/>
          </a:solidFill>
          <a:ln w="12700">
            <a:solidFill>
              <a:srgbClr val="FFFFFF">
                <a:alpha val="0"/>
              </a:srgbClr>
            </a:solidFill>
            <a:prstDash val="solid"/>
          </a:ln>
        </p:spPr>
      </p:sp>
      <p:pic>
        <p:nvPicPr>
          <p:cNvPr id="4" name="Image 0" descr="preencoded.png">    </p:cNvPr>
          <p:cNvPicPr>
            <a:picLocks noChangeAspect="1"/>
          </p:cNvPicPr>
          <p:nvPr/>
        </p:nvPicPr>
        <p:blipFill>
          <a:blip r:embed="rId1"/>
          <a:srcRect l="0" r="0" t="0" b="0"/>
          <a:stretch/>
        </p:blipFill>
        <p:spPr>
          <a:xfrm>
            <a:off x="9810598" y="4476902"/>
            <a:ext cx="2857500" cy="2857500"/>
          </a:xfrm>
          <a:prstGeom prst="rect">
            <a:avLst/>
          </a:prstGeom>
        </p:spPr>
      </p:pic>
      <p:sp>
        <p:nvSpPr>
          <p:cNvPr id="5" name="Shape 2"/>
          <p:cNvSpPr/>
          <p:nvPr/>
        </p:nvSpPr>
        <p:spPr>
          <a:xfrm>
            <a:off x="5486400" y="0"/>
            <a:ext cx="6705295" cy="6858000"/>
          </a:xfrm>
          <a:prstGeom prst="rect">
            <a:avLst/>
          </a:prstGeom>
          <a:solidFill>
            <a:srgbClr val="1D1D1F"/>
          </a:solidFill>
          <a:ln w="12700">
            <a:solidFill>
              <a:srgbClr val="FFFFFF">
                <a:alpha val="0"/>
              </a:srgbClr>
            </a:solidFill>
            <a:prstDash val="solid"/>
          </a:ln>
        </p:spPr>
      </p:sp>
      <p:sp>
        <p:nvSpPr>
          <p:cNvPr id="6" name="Shape 3"/>
          <p:cNvSpPr/>
          <p:nvPr/>
        </p:nvSpPr>
        <p:spPr>
          <a:xfrm>
            <a:off x="0" y="0"/>
            <a:ext cx="5486400" cy="6858000"/>
          </a:xfrm>
          <a:prstGeom prst="rect">
            <a:avLst/>
          </a:prstGeom>
          <a:solidFill>
            <a:srgbClr val="000000"/>
          </a:solidFill>
          <a:ln w="12700">
            <a:solidFill>
              <a:srgbClr val="FFFFFF">
                <a:alpha val="0"/>
              </a:srgbClr>
            </a:solidFill>
            <a:prstDash val="solid"/>
          </a:ln>
        </p:spPr>
      </p:sp>
      <p:sp>
        <p:nvSpPr>
          <p:cNvPr id="7" name="Text 4"/>
          <p:cNvSpPr txBox="1"/>
          <p:nvPr/>
        </p:nvSpPr>
        <p:spPr>
          <a:xfrm>
            <a:off x="761695" y="1499616"/>
            <a:ext cx="4153205" cy="1143000"/>
          </a:xfrm>
          <a:prstGeom prst="rect">
            <a:avLst/>
          </a:prstGeom>
          <a:noFill/>
          <a:ln/>
        </p:spPr>
        <p:txBody>
          <a:bodyPr wrap="square" lIns="0" tIns="0" rIns="0" bIns="0" rtlCol="0" anchor="ctr"/>
          <a:lstStyle/>
          <a:p>
            <a:pPr algn="l" indent="0" marL="0">
              <a:buNone/>
            </a:pPr>
            <a:r>
              <a:rPr lang="en-US" sz="9000" b="1" dirty="0">
                <a:solidFill>
                  <a:srgbClr val="333336"/>
                </a:solidFill>
                <a:latin typeface="Helvetica Neue" pitchFamily="34" charset="0"/>
                <a:ea typeface="Helvetica Neue" pitchFamily="34" charset="-122"/>
                <a:cs typeface="Helvetica Neue" pitchFamily="34" charset="-120"/>
              </a:rPr>
              <a:t>07</a:t>
            </a:r>
            <a:endParaRPr lang="en-US" sz="9000" dirty="0"/>
          </a:p>
        </p:txBody>
      </p:sp>
      <p:pic>
        <p:nvPicPr>
          <p:cNvPr id="8" name="Image 1" descr="preencoded.png">    </p:cNvPr>
          <p:cNvPicPr>
            <a:picLocks noChangeAspect="1"/>
          </p:cNvPicPr>
          <p:nvPr/>
        </p:nvPicPr>
        <p:blipFill>
          <a:blip r:embed="rId2"/>
          <a:srcRect l="0" r="0" t="-420" b="-420"/>
          <a:stretch/>
        </p:blipFill>
        <p:spPr>
          <a:xfrm>
            <a:off x="761695" y="2832811"/>
            <a:ext cx="761695" cy="57607"/>
          </a:xfrm>
          <a:prstGeom prst="rect">
            <a:avLst/>
          </a:prstGeom>
        </p:spPr>
      </p:pic>
      <p:sp>
        <p:nvSpPr>
          <p:cNvPr id="9" name="Text 5"/>
          <p:cNvSpPr txBox="1"/>
          <p:nvPr/>
        </p:nvSpPr>
        <p:spPr>
          <a:xfrm>
            <a:off x="761695" y="3270809"/>
            <a:ext cx="4121201" cy="1181405"/>
          </a:xfrm>
          <a:prstGeom prst="rect">
            <a:avLst/>
          </a:prstGeom>
          <a:noFill/>
          <a:ln/>
        </p:spPr>
        <p:txBody>
          <a:bodyPr wrap="square" lIns="0" tIns="0" rIns="0" bIns="0" rtlCol="0" anchor="t"/>
          <a:lstStyle/>
          <a:p>
            <a:pPr algn="l" indent="0" marL="0">
              <a:buNone/>
            </a:pPr>
            <a:r>
              <a:rPr lang="en-US" sz="4200" b="1" spc="-84" kern="0" dirty="0">
                <a:solidFill>
                  <a:srgbClr val="FFFFFF"/>
                </a:solidFill>
                <a:latin typeface="Noto Sans JP" pitchFamily="34" charset="0"/>
                <a:ea typeface="Noto Sans JP" pitchFamily="34" charset="-122"/>
                <a:cs typeface="Noto Sans JP" pitchFamily="34" charset="-120"/>
              </a:rPr>
              <a:t>メモリ設計の</a:t>
            </a:r>
            <a:pPr algn="l" indent="0" marL="0">
              <a:buNone/>
            </a:pPr>
            <a:endParaRPr lang="en-US" sz="4200" dirty="0"/>
          </a:p>
          <a:p>
            <a:pPr algn="l" indent="0" marL="0">
              <a:buNone/>
            </a:pPr>
            <a:r>
              <a:rPr lang="en-US" sz="4200" b="1" spc="-84" kern="0" dirty="0">
                <a:solidFill>
                  <a:srgbClr val="FFFFFF"/>
                </a:solidFill>
                <a:latin typeface="Noto Sans JP" pitchFamily="34" charset="0"/>
                <a:ea typeface="Noto Sans JP" pitchFamily="34" charset="-122"/>
                <a:cs typeface="Noto Sans JP" pitchFamily="34" charset="-120"/>
              </a:rPr>
              <a:t>コア</a:t>
            </a:r>
            <a:endParaRPr lang="en-US" sz="4200" dirty="0"/>
          </a:p>
        </p:txBody>
      </p:sp>
      <p:sp>
        <p:nvSpPr>
          <p:cNvPr id="10" name="Text 6"/>
          <p:cNvSpPr txBox="1"/>
          <p:nvPr/>
        </p:nvSpPr>
        <p:spPr>
          <a:xfrm>
            <a:off x="761695" y="4672584"/>
            <a:ext cx="4048963" cy="685800"/>
          </a:xfrm>
          <a:prstGeom prst="rect">
            <a:avLst/>
          </a:prstGeom>
          <a:noFill/>
          <a:ln/>
        </p:spPr>
        <p:txBody>
          <a:bodyPr wrap="square" lIns="0" tIns="0" rIns="0" bIns="0" rtlCol="0" anchor="t"/>
          <a:lstStyle/>
          <a:p>
            <a:pPr algn="l" indent="0" marL="0">
              <a:buNone/>
            </a:pPr>
            <a:r>
              <a:rPr lang="en-US" sz="1800" dirty="0">
                <a:solidFill>
                  <a:srgbClr val="86868B"/>
                </a:solidFill>
                <a:latin typeface="Noto Sans JP" pitchFamily="34" charset="0"/>
                <a:ea typeface="Noto Sans JP" pitchFamily="34" charset="-122"/>
                <a:cs typeface="Noto Sans JP" pitchFamily="34" charset="-120"/>
              </a:rPr>
              <a:t>重み量子化・KVキャッシュ管理と</a:t>
            </a:r>
            <a:pPr algn="l" indent="0" marL="0">
              <a:buNone/>
            </a:pPr>
            <a:endParaRPr lang="en-US" sz="1800" dirty="0"/>
          </a:p>
          <a:p>
            <a:pPr algn="l" indent="0" marL="0">
              <a:buNone/>
            </a:pPr>
            <a:r>
              <a:rPr lang="en-US" sz="1800" dirty="0">
                <a:solidFill>
                  <a:srgbClr val="86868B"/>
                </a:solidFill>
                <a:latin typeface="Noto Sans JP" pitchFamily="34" charset="0"/>
                <a:ea typeface="Noto Sans JP" pitchFamily="34" charset="-122"/>
                <a:cs typeface="Noto Sans JP" pitchFamily="34" charset="-120"/>
              </a:rPr>
              <a:t>最適化技術</a:t>
            </a:r>
            <a:endParaRPr lang="en-US" sz="1800" dirty="0"/>
          </a:p>
        </p:txBody>
      </p:sp>
      <p:sp>
        <p:nvSpPr>
          <p:cNvPr id="11" name="Text 7"/>
          <p:cNvSpPr txBox="1"/>
          <p:nvPr/>
        </p:nvSpPr>
        <p:spPr>
          <a:xfrm>
            <a:off x="6248095" y="918972"/>
            <a:ext cx="5296205" cy="228600"/>
          </a:xfrm>
          <a:prstGeom prst="rect">
            <a:avLst/>
          </a:prstGeom>
          <a:noFill/>
          <a:ln/>
        </p:spPr>
        <p:txBody>
          <a:bodyPr wrap="square" lIns="0" tIns="0" rIns="0" bIns="0" rtlCol="0" anchor="ctr"/>
          <a:lstStyle/>
          <a:p>
            <a:pPr algn="l" indent="0" marL="0">
              <a:buNone/>
            </a:pPr>
            <a:r>
              <a:rPr lang="en-US" sz="1200" b="1" spc="150" kern="0" dirty="0">
                <a:solidFill>
                  <a:srgbClr val="007AFF"/>
                </a:solidFill>
                <a:latin typeface="Noto Sans JP" pitchFamily="34" charset="0"/>
                <a:ea typeface="Noto Sans JP" pitchFamily="34" charset="-122"/>
                <a:cs typeface="Noto Sans JP" pitchFamily="34" charset="-120"/>
              </a:rPr>
              <a:t>KEY TAKEAWAYS</a:t>
            </a:r>
            <a:endParaRPr lang="en-US" sz="1200" dirty="0"/>
          </a:p>
        </p:txBody>
      </p:sp>
      <p:pic>
        <p:nvPicPr>
          <p:cNvPr id="12" name="Image 2" descr="preencoded.png">    </p:cNvPr>
          <p:cNvPicPr>
            <a:picLocks noChangeAspect="1"/>
          </p:cNvPicPr>
          <p:nvPr/>
        </p:nvPicPr>
        <p:blipFill>
          <a:blip r:embed="rId3"/>
          <a:srcRect l="-3" r="-3" t="0" b="0"/>
          <a:stretch/>
        </p:blipFill>
        <p:spPr>
          <a:xfrm>
            <a:off x="6248095" y="1338682"/>
            <a:ext cx="5181905" cy="3886200"/>
          </a:xfrm>
          <a:prstGeom prst="rect">
            <a:avLst/>
          </a:prstGeom>
        </p:spPr>
      </p:pic>
      <p:sp>
        <p:nvSpPr>
          <p:cNvPr id="13" name="Text 8"/>
          <p:cNvSpPr txBox="1"/>
          <p:nvPr/>
        </p:nvSpPr>
        <p:spPr>
          <a:xfrm>
            <a:off x="6810451" y="1623974"/>
            <a:ext cx="4525366"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 本章の要点 </a:t>
            </a:r>
            <a:endParaRPr lang="en-US" sz="1500" dirty="0"/>
          </a:p>
        </p:txBody>
      </p:sp>
      <p:pic>
        <p:nvPicPr>
          <p:cNvPr id="14" name="Image 3" descr="preencoded.png">    </p:cNvPr>
          <p:cNvPicPr>
            <a:picLocks noChangeAspect="1"/>
          </p:cNvPicPr>
          <p:nvPr/>
        </p:nvPicPr>
        <p:blipFill>
          <a:blip r:embed="rId4"/>
          <a:srcRect l="0" r="0" t="0" b="0"/>
          <a:stretch/>
        </p:blipFill>
        <p:spPr>
          <a:xfrm>
            <a:off x="6572707" y="1671523"/>
            <a:ext cx="142646" cy="190195"/>
          </a:xfrm>
          <a:prstGeom prst="rect">
            <a:avLst/>
          </a:prstGeom>
        </p:spPr>
      </p:pic>
      <p:sp>
        <p:nvSpPr>
          <p:cNvPr id="15" name="Text 9"/>
          <p:cNvSpPr txBox="1"/>
          <p:nvPr/>
        </p:nvSpPr>
        <p:spPr>
          <a:xfrm>
            <a:off x="6801307" y="2061972"/>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重みメモリの現実解：</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4bit量子化（weight-only）が基本。理論値＋10%オーバーヘッドで設計します。 </a:t>
            </a:r>
            <a:endParaRPr lang="en-US" sz="1300" dirty="0"/>
          </a:p>
        </p:txBody>
      </p:sp>
      <p:pic>
        <p:nvPicPr>
          <p:cNvPr id="16" name="Image 4" descr="preencoded.png">    </p:cNvPr>
          <p:cNvPicPr>
            <a:picLocks noChangeAspect="1"/>
          </p:cNvPicPr>
          <p:nvPr/>
        </p:nvPicPr>
        <p:blipFill>
          <a:blip r:embed="rId5"/>
          <a:srcRect l="0" r="0" t="-1100" b="-1100"/>
          <a:stretch/>
        </p:blipFill>
        <p:spPr>
          <a:xfrm>
            <a:off x="6572707" y="2109521"/>
            <a:ext cx="114300" cy="133502"/>
          </a:xfrm>
          <a:prstGeom prst="rect">
            <a:avLst/>
          </a:prstGeom>
        </p:spPr>
      </p:pic>
      <p:sp>
        <p:nvSpPr>
          <p:cNvPr id="17" name="Text 10"/>
          <p:cNvSpPr txBox="1"/>
          <p:nvPr/>
        </p:nvSpPr>
        <p:spPr>
          <a:xfrm>
            <a:off x="6801307" y="2986430"/>
            <a:ext cx="4420210" cy="1028700"/>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KVキャッシュの支配性：</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長文コンテキストではKVがメモリを圧迫。vLLMのpaged/quantized KV</a:t>
            </a:r>
            <a:pPr algn="l" indent="0" marL="0">
              <a:buNone/>
            </a:pPr>
            <a:r>
              <a:rPr lang="en-US" sz="1000" dirty="0">
                <a:solidFill>
                  <a:srgbClr val="6B7280"/>
                </a:solidFill>
                <a:latin typeface="Noto Sans JP" pitchFamily="34" charset="0"/>
                <a:ea typeface="Noto Sans JP" pitchFamily="34" charset="-122"/>
                <a:cs typeface="Noto Sans JP" pitchFamily="34" charset="-120"/>
              </a:rPr>
              <a:t>[5,6]</a:t>
            </a:r>
            <a:pPr algn="l" indent="0" marL="0">
              <a:buNone/>
            </a:pPr>
            <a:r>
              <a:rPr lang="en-US" sz="1300" dirty="0">
                <a:solidFill>
                  <a:srgbClr val="E5E5E5"/>
                </a:solidFill>
                <a:latin typeface="Noto Sans JP" pitchFamily="34" charset="0"/>
                <a:ea typeface="Noto Sans JP" pitchFamily="34" charset="-122"/>
                <a:cs typeface="Noto Sans JP" pitchFamily="34" charset="-120"/>
              </a:rPr>
              <a:t>やTensorRT-LLMのKV reuse</a:t>
            </a:r>
            <a:pPr algn="l" indent="0" marL="0">
              <a:buNone/>
            </a:pPr>
            <a:r>
              <a:rPr lang="en-US" sz="1000" dirty="0">
                <a:solidFill>
                  <a:srgbClr val="6B7280"/>
                </a:solidFill>
                <a:latin typeface="Noto Sans JP" pitchFamily="34" charset="0"/>
                <a:ea typeface="Noto Sans JP" pitchFamily="34" charset="-122"/>
                <a:cs typeface="Noto Sans JP" pitchFamily="34" charset="-120"/>
              </a:rPr>
              <a:t>[7]</a:t>
            </a:r>
            <a:pPr algn="l" indent="0" marL="0">
              <a:buNone/>
            </a:pPr>
            <a:r>
              <a:rPr lang="en-US" sz="1300" dirty="0">
                <a:solidFill>
                  <a:srgbClr val="E5E5E5"/>
                </a:solidFill>
                <a:latin typeface="Noto Sans JP" pitchFamily="34" charset="0"/>
                <a:ea typeface="Noto Sans JP" pitchFamily="34" charset="-122"/>
                <a:cs typeface="Noto Sans JP" pitchFamily="34" charset="-120"/>
              </a:rPr>
              <a:t>が必須です。 </a:t>
            </a:r>
            <a:endParaRPr lang="en-US" sz="1300" dirty="0"/>
          </a:p>
        </p:txBody>
      </p:sp>
      <p:pic>
        <p:nvPicPr>
          <p:cNvPr id="18" name="Image 5" descr="preencoded.png">    </p:cNvPr>
          <p:cNvPicPr>
            <a:picLocks noChangeAspect="1"/>
          </p:cNvPicPr>
          <p:nvPr/>
        </p:nvPicPr>
        <p:blipFill>
          <a:blip r:embed="rId6"/>
          <a:srcRect l="0" r="0" t="-1100" b="-1100"/>
          <a:stretch/>
        </p:blipFill>
        <p:spPr>
          <a:xfrm>
            <a:off x="6572707" y="3033979"/>
            <a:ext cx="114300" cy="133502"/>
          </a:xfrm>
          <a:prstGeom prst="rect">
            <a:avLst/>
          </a:prstGeom>
        </p:spPr>
      </p:pic>
      <p:sp>
        <p:nvSpPr>
          <p:cNvPr id="19" name="Text 11"/>
          <p:cNvSpPr txBox="1"/>
          <p:nvPr/>
        </p:nvSpPr>
        <p:spPr>
          <a:xfrm>
            <a:off x="6801307" y="4166921"/>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最適化技術の活用：</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llama.cppのprompt cache</a:t>
            </a:r>
            <a:pPr algn="l" indent="0" marL="0">
              <a:buNone/>
            </a:pPr>
            <a:r>
              <a:rPr lang="en-US" sz="1000" dirty="0">
                <a:solidFill>
                  <a:srgbClr val="6B7280"/>
                </a:solidFill>
                <a:latin typeface="Noto Sans JP" pitchFamily="34" charset="0"/>
                <a:ea typeface="Noto Sans JP" pitchFamily="34" charset="-122"/>
                <a:cs typeface="Noto Sans JP" pitchFamily="34" charset="-120"/>
              </a:rPr>
              <a:t>[88,90]</a:t>
            </a:r>
            <a:pPr algn="l" indent="0" marL="0">
              <a:buNone/>
            </a:pPr>
            <a:r>
              <a:rPr lang="en-US" sz="1300" dirty="0">
                <a:solidFill>
                  <a:srgbClr val="E5E5E5"/>
                </a:solidFill>
                <a:latin typeface="Noto Sans JP" pitchFamily="34" charset="0"/>
                <a:ea typeface="Noto Sans JP" pitchFamily="34" charset="-122"/>
                <a:cs typeface="Noto Sans JP" pitchFamily="34" charset="-120"/>
              </a:rPr>
              <a:t>等でTTFTを短縮し、実用性を高めます。 </a:t>
            </a:r>
            <a:endParaRPr lang="en-US" sz="1300" dirty="0"/>
          </a:p>
        </p:txBody>
      </p:sp>
      <p:pic>
        <p:nvPicPr>
          <p:cNvPr id="20" name="Image 6" descr="preencoded.png">    </p:cNvPr>
          <p:cNvPicPr>
            <a:picLocks noChangeAspect="1"/>
          </p:cNvPicPr>
          <p:nvPr/>
        </p:nvPicPr>
        <p:blipFill>
          <a:blip r:embed="rId7"/>
          <a:srcRect l="0" r="0" t="-1100" b="-1100"/>
          <a:stretch/>
        </p:blipFill>
        <p:spPr>
          <a:xfrm>
            <a:off x="6572707" y="4214470"/>
            <a:ext cx="114300" cy="133502"/>
          </a:xfrm>
          <a:prstGeom prst="rect">
            <a:avLst/>
          </a:prstGeom>
        </p:spPr>
      </p:pic>
      <p:pic>
        <p:nvPicPr>
          <p:cNvPr id="21" name="Image 7" descr="preencoded.png">    </p:cNvPr>
          <p:cNvPicPr>
            <a:picLocks noChangeAspect="1"/>
          </p:cNvPicPr>
          <p:nvPr/>
        </p:nvPicPr>
        <p:blipFill>
          <a:blip r:embed="rId8"/>
          <a:stretch>
            <a:fillRect/>
          </a:stretch>
        </p:blipFill>
        <p:spPr>
          <a:xfrm>
            <a:off x="6248095" y="5605272"/>
            <a:ext cx="1257300" cy="333756"/>
          </a:xfrm>
          <a:prstGeom prst="rect">
            <a:avLst/>
          </a:prstGeom>
        </p:spPr>
      </p:pic>
      <p:sp>
        <p:nvSpPr>
          <p:cNvPr id="22" name="Text 12"/>
          <p:cNvSpPr/>
          <p:nvPr/>
        </p:nvSpPr>
        <p:spPr>
          <a:xfrm>
            <a:off x="6248095" y="5605272"/>
            <a:ext cx="1257300"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重み理論値計算</a:t>
            </a:r>
            <a:endParaRPr lang="en-US" sz="1000" dirty="0"/>
          </a:p>
        </p:txBody>
      </p:sp>
      <p:pic>
        <p:nvPicPr>
          <p:cNvPr id="23" name="Image 8" descr="preencoded.png">    </p:cNvPr>
          <p:cNvPicPr>
            <a:picLocks noChangeAspect="1"/>
          </p:cNvPicPr>
          <p:nvPr/>
        </p:nvPicPr>
        <p:blipFill>
          <a:blip r:embed="rId9"/>
          <a:stretch>
            <a:fillRect/>
          </a:stretch>
        </p:blipFill>
        <p:spPr>
          <a:xfrm>
            <a:off x="7619695" y="5605272"/>
            <a:ext cx="1429207" cy="333756"/>
          </a:xfrm>
          <a:prstGeom prst="rect">
            <a:avLst/>
          </a:prstGeom>
        </p:spPr>
      </p:pic>
      <p:sp>
        <p:nvSpPr>
          <p:cNvPr id="24" name="Text 13"/>
          <p:cNvSpPr/>
          <p:nvPr/>
        </p:nvSpPr>
        <p:spPr>
          <a:xfrm>
            <a:off x="7619695" y="5605272"/>
            <a:ext cx="1429207"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KVキャッシュ詳細</a:t>
            </a:r>
            <a:endParaRPr lang="en-US" sz="1000" dirty="0"/>
          </a:p>
        </p:txBody>
      </p:sp>
      <p:pic>
        <p:nvPicPr>
          <p:cNvPr id="25" name="Image 9" descr="preencoded.png">    </p:cNvPr>
          <p:cNvPicPr>
            <a:picLocks noChangeAspect="1"/>
          </p:cNvPicPr>
          <p:nvPr/>
        </p:nvPicPr>
        <p:blipFill>
          <a:blip r:embed="rId10"/>
          <a:stretch>
            <a:fillRect/>
          </a:stretch>
        </p:blipFill>
        <p:spPr>
          <a:xfrm>
            <a:off x="9156802" y="5605272"/>
            <a:ext cx="1123798" cy="333756"/>
          </a:xfrm>
          <a:prstGeom prst="rect">
            <a:avLst/>
          </a:prstGeom>
        </p:spPr>
      </p:pic>
      <p:sp>
        <p:nvSpPr>
          <p:cNvPr id="26" name="Text 14"/>
          <p:cNvSpPr/>
          <p:nvPr/>
        </p:nvSpPr>
        <p:spPr>
          <a:xfrm>
            <a:off x="9156802" y="5605272"/>
            <a:ext cx="1124712"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数式・数値例</a:t>
            </a:r>
            <a:endParaRPr lang="en-US" sz="1000" dirty="0"/>
          </a:p>
        </p:txBody>
      </p:sp>
      <p:pic>
        <p:nvPicPr>
          <p:cNvPr id="27" name="Image 10" descr="preencoded.png">    </p:cNvPr>
          <p:cNvPicPr>
            <a:picLocks noChangeAspect="1"/>
          </p:cNvPicPr>
          <p:nvPr/>
        </p:nvPicPr>
        <p:blipFill>
          <a:blip r:embed="rId11"/>
          <a:stretch>
            <a:fillRect/>
          </a:stretch>
        </p:blipFill>
        <p:spPr>
          <a:xfrm>
            <a:off x="10394899" y="5605272"/>
            <a:ext cx="990295" cy="333756"/>
          </a:xfrm>
          <a:prstGeom prst="rect">
            <a:avLst/>
          </a:prstGeom>
        </p:spPr>
      </p:pic>
      <p:sp>
        <p:nvSpPr>
          <p:cNvPr id="28" name="Text 15"/>
          <p:cNvSpPr/>
          <p:nvPr/>
        </p:nvSpPr>
        <p:spPr>
          <a:xfrm>
            <a:off x="10394899" y="5605272"/>
            <a:ext cx="991210"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最適化技術</a:t>
            </a:r>
            <a:endParaRPr lang="en-US" sz="1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304495"/>
            <a:ext cx="304495" cy="304495"/>
          </a:xfrm>
          <a:prstGeom prst="rect">
            <a:avLst/>
          </a:prstGeom>
        </p:spPr>
      </p:pic>
      <p:sp>
        <p:nvSpPr>
          <p:cNvPr id="7" name="Text 4"/>
          <p:cNvSpPr txBox="1"/>
          <p:nvPr/>
        </p:nvSpPr>
        <p:spPr>
          <a:xfrm>
            <a:off x="914400" y="228600"/>
            <a:ext cx="3857854"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メモリ設計のコア（概要）</a:t>
            </a:r>
            <a:endParaRPr lang="en-US" sz="2400" dirty="0"/>
          </a:p>
        </p:txBody>
      </p:sp>
      <p:sp>
        <p:nvSpPr>
          <p:cNvPr id="8" name="Text 5"/>
          <p:cNvSpPr txBox="1"/>
          <p:nvPr/>
        </p:nvSpPr>
        <p:spPr>
          <a:xfrm>
            <a:off x="8951062" y="328270"/>
            <a:ext cx="2981858"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重み量子化とKVキャッシュの支配性</a:t>
            </a:r>
            <a:endParaRPr lang="en-US" sz="1300" dirty="0"/>
          </a:p>
        </p:txBody>
      </p:sp>
      <p:pic>
        <p:nvPicPr>
          <p:cNvPr id="9" name="Image 1" descr="preencoded.png">    </p:cNvPr>
          <p:cNvPicPr>
            <a:picLocks noChangeAspect="1"/>
          </p:cNvPicPr>
          <p:nvPr/>
        </p:nvPicPr>
        <p:blipFill>
          <a:blip r:embed="rId2"/>
          <a:srcRect l="0" r="0" t="-7" b="-7"/>
          <a:stretch/>
        </p:blipFill>
        <p:spPr>
          <a:xfrm>
            <a:off x="457200" y="1304849"/>
            <a:ext cx="11277295" cy="1097280"/>
          </a:xfrm>
          <a:prstGeom prst="rect">
            <a:avLst/>
          </a:prstGeom>
        </p:spPr>
      </p:pic>
      <p:sp>
        <p:nvSpPr>
          <p:cNvPr id="10" name="Text 6"/>
          <p:cNvSpPr txBox="1"/>
          <p:nvPr/>
        </p:nvSpPr>
        <p:spPr>
          <a:xfrm>
            <a:off x="743407" y="1533449"/>
            <a:ext cx="10849356" cy="648310"/>
          </a:xfrm>
          <a:prstGeom prst="rect">
            <a:avLst/>
          </a:prstGeom>
          <a:noFill/>
          <a:ln/>
        </p:spPr>
        <p:txBody>
          <a:bodyPr wrap="square" lIns="0" tIns="0" rIns="0" bIns="0" rtlCol="0" anchor="t"/>
          <a:lstStyle/>
          <a:p>
            <a:pPr algn="l" indent="0" marL="0">
              <a:buNone/>
            </a:pPr>
            <a:r>
              <a:rPr lang="en-US" sz="1800" b="1" dirty="0">
                <a:solidFill>
                  <a:srgbClr val="1D1D1F"/>
                </a:solidFill>
                <a:latin typeface="Noto Sans JP" pitchFamily="34" charset="0"/>
                <a:ea typeface="Noto Sans JP" pitchFamily="34" charset="-122"/>
                <a:cs typeface="Noto Sans JP" pitchFamily="34" charset="-120"/>
              </a:rPr>
              <a:t> 結論：ローカルAIのメモリ制約は、</a:t>
            </a:r>
            <a:pPr algn="l" indent="0" marL="0">
              <a:buNone/>
            </a:pPr>
            <a:r>
              <a:rPr lang="en-US" sz="1800" b="1" dirty="0">
                <a:solidFill>
                  <a:srgbClr val="2563EB"/>
                </a:solidFill>
                <a:latin typeface="Noto Sans JP" pitchFamily="34" charset="0"/>
                <a:ea typeface="Noto Sans JP" pitchFamily="34" charset="-122"/>
                <a:cs typeface="Noto Sans JP" pitchFamily="34" charset="-120"/>
              </a:rPr>
              <a:t>「重み4bit量子化」</a:t>
            </a:r>
            <a:pPr algn="l" indent="0" marL="0">
              <a:buNone/>
            </a:pPr>
            <a:r>
              <a:rPr lang="en-US" sz="1800" b="1" dirty="0">
                <a:solidFill>
                  <a:srgbClr val="1D1D1F"/>
                </a:solidFill>
                <a:latin typeface="Noto Sans JP" pitchFamily="34" charset="0"/>
                <a:ea typeface="Noto Sans JP" pitchFamily="34" charset="-122"/>
                <a:cs typeface="Noto Sans JP" pitchFamily="34" charset="-120"/>
              </a:rPr>
              <a:t>と</a:t>
            </a:r>
            <a:pPr algn="l" indent="0" marL="0">
              <a:buNone/>
            </a:pPr>
            <a:r>
              <a:rPr lang="en-US" sz="1800" b="1" dirty="0">
                <a:solidFill>
                  <a:srgbClr val="2563EB"/>
                </a:solidFill>
                <a:latin typeface="Noto Sans JP" pitchFamily="34" charset="0"/>
                <a:ea typeface="Noto Sans JP" pitchFamily="34" charset="-122"/>
                <a:cs typeface="Noto Sans JP" pitchFamily="34" charset="-120"/>
              </a:rPr>
              <a:t>「KVキャッシュ最適化」</a:t>
            </a:r>
            <a:pPr algn="l" indent="0" marL="0">
              <a:buNone/>
            </a:pPr>
            <a:r>
              <a:rPr lang="en-US" sz="1800" b="1" dirty="0">
                <a:solidFill>
                  <a:srgbClr val="1D1D1F"/>
                </a:solidFill>
                <a:latin typeface="Noto Sans JP" pitchFamily="34" charset="0"/>
                <a:ea typeface="Noto Sans JP" pitchFamily="34" charset="-122"/>
                <a:cs typeface="Noto Sans JP" pitchFamily="34" charset="-120"/>
              </a:rPr>
              <a:t>の2点によって決定される支配的な要因です。 </a:t>
            </a:r>
            <a:endParaRPr lang="en-US" sz="1800" dirty="0"/>
          </a:p>
        </p:txBody>
      </p:sp>
      <p:sp>
        <p:nvSpPr>
          <p:cNvPr id="11" name="Shape 7"/>
          <p:cNvSpPr/>
          <p:nvPr/>
        </p:nvSpPr>
        <p:spPr>
          <a:xfrm>
            <a:off x="457200" y="2706624"/>
            <a:ext cx="5486400" cy="3629254"/>
          </a:xfrm>
          <a:prstGeom prst="roundRect">
            <a:avLst>
              <a:gd name="adj" fmla="val 794"/>
            </a:avLst>
          </a:prstGeom>
          <a:solidFill>
            <a:srgbClr val="FFFFFF"/>
          </a:solidFill>
          <a:ln w="12700">
            <a:solidFill>
              <a:srgbClr val="E5E5E5"/>
            </a:solidFill>
            <a:prstDash val="solid"/>
          </a:ln>
        </p:spPr>
      </p:sp>
      <p:sp>
        <p:nvSpPr>
          <p:cNvPr id="12" name="Shape 8"/>
          <p:cNvSpPr/>
          <p:nvPr/>
        </p:nvSpPr>
        <p:spPr>
          <a:xfrm>
            <a:off x="694944" y="3344875"/>
            <a:ext cx="50099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0" b="0"/>
          <a:stretch/>
        </p:blipFill>
        <p:spPr>
          <a:xfrm>
            <a:off x="694944" y="2992831"/>
            <a:ext cx="190195" cy="190195"/>
          </a:xfrm>
          <a:prstGeom prst="rect">
            <a:avLst/>
          </a:prstGeom>
        </p:spPr>
      </p:pic>
      <p:sp>
        <p:nvSpPr>
          <p:cNvPr id="14" name="Text 9"/>
          <p:cNvSpPr txBox="1"/>
          <p:nvPr/>
        </p:nvSpPr>
        <p:spPr>
          <a:xfrm>
            <a:off x="1000354" y="2945282"/>
            <a:ext cx="2162556"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重みメモリ（Weights）</a:t>
            </a:r>
            <a:endParaRPr lang="en-US" sz="1500" dirty="0"/>
          </a:p>
        </p:txBody>
      </p:sp>
      <p:pic>
        <p:nvPicPr>
          <p:cNvPr id="15" name="Image 3" descr="preencoded.png">    </p:cNvPr>
          <p:cNvPicPr>
            <a:picLocks noChangeAspect="1"/>
          </p:cNvPicPr>
          <p:nvPr/>
        </p:nvPicPr>
        <p:blipFill>
          <a:blip r:embed="rId4"/>
          <a:srcRect l="-133" r="-133" t="0" b="0"/>
          <a:stretch/>
        </p:blipFill>
        <p:spPr>
          <a:xfrm>
            <a:off x="694944" y="3516782"/>
            <a:ext cx="85954" cy="114300"/>
          </a:xfrm>
          <a:prstGeom prst="rect">
            <a:avLst/>
          </a:prstGeom>
        </p:spPr>
      </p:pic>
      <p:sp>
        <p:nvSpPr>
          <p:cNvPr id="16" name="Text 10"/>
          <p:cNvSpPr txBox="1"/>
          <p:nvPr/>
        </p:nvSpPr>
        <p:spPr>
          <a:xfrm>
            <a:off x="875995" y="3760013"/>
            <a:ext cx="3724351" cy="247802"/>
          </a:xfrm>
          <a:prstGeom prst="rect">
            <a:avLst/>
          </a:prstGeom>
          <a:noFill/>
          <a:ln/>
        </p:spPr>
        <p:txBody>
          <a:bodyPr wrap="square" lIns="0" tIns="0" rIns="0" bIns="0" rtlCol="0" anchor="ctr"/>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パラメータ数とbit幅で物理的な下限が決まります。</a:t>
            </a:r>
            <a:endParaRPr lang="en-US" sz="1200" dirty="0"/>
          </a:p>
        </p:txBody>
      </p:sp>
      <p:pic>
        <p:nvPicPr>
          <p:cNvPr id="17" name="Image 4" descr="preencoded.png">    </p:cNvPr>
          <p:cNvPicPr>
            <a:picLocks noChangeAspect="1"/>
          </p:cNvPicPr>
          <p:nvPr/>
        </p:nvPicPr>
        <p:blipFill>
          <a:blip r:embed="rId5"/>
          <a:stretch>
            <a:fillRect/>
          </a:stretch>
        </p:blipFill>
        <p:spPr>
          <a:xfrm>
            <a:off x="875995" y="4042562"/>
            <a:ext cx="3534156" cy="705002"/>
          </a:xfrm>
          <a:prstGeom prst="rect">
            <a:avLst/>
          </a:prstGeom>
        </p:spPr>
      </p:pic>
      <p:sp>
        <p:nvSpPr>
          <p:cNvPr id="18" name="Text 11"/>
          <p:cNvSpPr/>
          <p:nvPr/>
        </p:nvSpPr>
        <p:spPr>
          <a:xfrm>
            <a:off x="875995" y="4042562"/>
            <a:ext cx="3534156" cy="705002"/>
          </a:xfrm>
          <a:prstGeom prst="rect">
            <a:avLst/>
          </a:prstGeom>
          <a:solidFill>
            <a:srgbClr val="FFFFFF">
              <a:alpha val="0"/>
            </a:srgbClr>
          </a:solidFill>
          <a:ln w="12700">
            <a:solidFill>
              <a:srgbClr val="E5E7EB"/>
            </a:solidFill>
          </a:ln>
        </p:spPr>
        <p:txBody>
          <a:bodyPr wrap="square" lIns="0" tIns="0" rIns="0" bIns="0" rtlCol="0" anchor="ctr"/>
          <a:lstStyle/>
          <a:p>
            <a:pPr algn="ctr" indent="0" marL="0">
              <a:buNone/>
            </a:pPr>
            <a:r>
              <a:rPr lang="en-US" sz="1100" b="1" dirty="0">
                <a:solidFill>
                  <a:srgbClr val="374151"/>
                </a:solidFill>
                <a:latin typeface="Courier New" pitchFamily="34" charset="0"/>
                <a:ea typeface="Courier New" pitchFamily="34" charset="-122"/>
                <a:cs typeface="Courier New" pitchFamily="34" charset="-120"/>
              </a:rPr>
              <a:t>メモリ ≈ パラメータ数 × bit幅 ÷ 8 （+約10% ランタイム/CUDA オーバーヘッド）</a:t>
            </a:r>
            <a:endParaRPr lang="en-US" sz="1100" dirty="0"/>
          </a:p>
        </p:txBody>
      </p:sp>
      <p:pic>
        <p:nvPicPr>
          <p:cNvPr id="19" name="Image 5" descr="preencoded.png">    </p:cNvPr>
          <p:cNvPicPr>
            <a:picLocks noChangeAspect="1"/>
          </p:cNvPicPr>
          <p:nvPr/>
        </p:nvPicPr>
        <p:blipFill>
          <a:blip r:embed="rId6"/>
          <a:srcRect l="0" r="0" t="0" b="0"/>
          <a:stretch/>
        </p:blipFill>
        <p:spPr>
          <a:xfrm>
            <a:off x="694944" y="4860950"/>
            <a:ext cx="114300" cy="114300"/>
          </a:xfrm>
          <a:prstGeom prst="rect">
            <a:avLst/>
          </a:prstGeom>
        </p:spPr>
      </p:pic>
      <p:sp>
        <p:nvSpPr>
          <p:cNvPr id="20" name="Text 12"/>
          <p:cNvSpPr txBox="1"/>
          <p:nvPr/>
        </p:nvSpPr>
        <p:spPr>
          <a:xfrm>
            <a:off x="905256" y="5105095"/>
            <a:ext cx="4877410"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FP16（16bit）と比較して約1/4のサイズで、品質劣化を最小限に抑えつつコンシューマGPUに載せるための必須技術です。</a:t>
            </a:r>
            <a:endParaRPr lang="en-US" sz="1200" dirty="0"/>
          </a:p>
        </p:txBody>
      </p:sp>
      <p:pic>
        <p:nvPicPr>
          <p:cNvPr id="21" name="Image 6" descr="preencoded.png">    </p:cNvPr>
          <p:cNvPicPr>
            <a:picLocks noChangeAspect="1"/>
          </p:cNvPicPr>
          <p:nvPr/>
        </p:nvPicPr>
        <p:blipFill>
          <a:blip r:embed="rId7"/>
          <a:stretch>
            <a:fillRect/>
          </a:stretch>
        </p:blipFill>
        <p:spPr>
          <a:xfrm>
            <a:off x="694944" y="5745175"/>
            <a:ext cx="1162202" cy="276149"/>
          </a:xfrm>
          <a:prstGeom prst="rect">
            <a:avLst/>
          </a:prstGeom>
        </p:spPr>
      </p:pic>
      <p:sp>
        <p:nvSpPr>
          <p:cNvPr id="22" name="Text 13"/>
          <p:cNvSpPr/>
          <p:nvPr/>
        </p:nvSpPr>
        <p:spPr>
          <a:xfrm>
            <a:off x="694944" y="5745175"/>
            <a:ext cx="1162202"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GGUF Q4_K_M</a:t>
            </a:r>
            <a:endParaRPr lang="en-US" sz="1000" dirty="0"/>
          </a:p>
        </p:txBody>
      </p:sp>
      <p:pic>
        <p:nvPicPr>
          <p:cNvPr id="23" name="Image 7" descr="preencoded.png">    </p:cNvPr>
          <p:cNvPicPr>
            <a:picLocks noChangeAspect="1"/>
          </p:cNvPicPr>
          <p:nvPr/>
        </p:nvPicPr>
        <p:blipFill>
          <a:blip r:embed="rId8"/>
          <a:stretch>
            <a:fillRect/>
          </a:stretch>
        </p:blipFill>
        <p:spPr>
          <a:xfrm>
            <a:off x="1926641" y="5745175"/>
            <a:ext cx="828446" cy="276149"/>
          </a:xfrm>
          <a:prstGeom prst="rect">
            <a:avLst/>
          </a:prstGeom>
        </p:spPr>
      </p:pic>
      <p:sp>
        <p:nvSpPr>
          <p:cNvPr id="24" name="Text 14"/>
          <p:cNvSpPr/>
          <p:nvPr/>
        </p:nvSpPr>
        <p:spPr>
          <a:xfrm>
            <a:off x="1926641" y="5745175"/>
            <a:ext cx="829361"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AWQ 4bit</a:t>
            </a:r>
            <a:endParaRPr lang="en-US" sz="1000" dirty="0"/>
          </a:p>
        </p:txBody>
      </p:sp>
      <p:pic>
        <p:nvPicPr>
          <p:cNvPr id="25" name="Image 8" descr="preencoded.png">    </p:cNvPr>
          <p:cNvPicPr>
            <a:picLocks noChangeAspect="1"/>
          </p:cNvPicPr>
          <p:nvPr/>
        </p:nvPicPr>
        <p:blipFill>
          <a:blip r:embed="rId9"/>
          <a:stretch>
            <a:fillRect/>
          </a:stretch>
        </p:blipFill>
        <p:spPr>
          <a:xfrm>
            <a:off x="2823667" y="5745175"/>
            <a:ext cx="590702" cy="276149"/>
          </a:xfrm>
          <a:prstGeom prst="rect">
            <a:avLst/>
          </a:prstGeom>
        </p:spPr>
      </p:pic>
      <p:sp>
        <p:nvSpPr>
          <p:cNvPr id="26" name="Text 15"/>
          <p:cNvSpPr/>
          <p:nvPr/>
        </p:nvSpPr>
        <p:spPr>
          <a:xfrm>
            <a:off x="2823667" y="5745175"/>
            <a:ext cx="590702"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GPTQ</a:t>
            </a:r>
            <a:endParaRPr lang="en-US" sz="1000" dirty="0"/>
          </a:p>
        </p:txBody>
      </p:sp>
      <p:sp>
        <p:nvSpPr>
          <p:cNvPr id="27" name="Shape 16"/>
          <p:cNvSpPr/>
          <p:nvPr/>
        </p:nvSpPr>
        <p:spPr>
          <a:xfrm>
            <a:off x="6248095" y="2706624"/>
            <a:ext cx="5486400" cy="3629254"/>
          </a:xfrm>
          <a:prstGeom prst="roundRect">
            <a:avLst>
              <a:gd name="adj" fmla="val 794"/>
            </a:avLst>
          </a:prstGeom>
          <a:solidFill>
            <a:srgbClr val="FFFFFF"/>
          </a:solidFill>
          <a:ln w="12700">
            <a:solidFill>
              <a:srgbClr val="E5E5E5"/>
            </a:solidFill>
            <a:prstDash val="solid"/>
          </a:ln>
        </p:spPr>
      </p:sp>
      <p:sp>
        <p:nvSpPr>
          <p:cNvPr id="28" name="Shape 17"/>
          <p:cNvSpPr/>
          <p:nvPr/>
        </p:nvSpPr>
        <p:spPr>
          <a:xfrm>
            <a:off x="6486754" y="3344875"/>
            <a:ext cx="5009998" cy="19202"/>
          </a:xfrm>
          <a:prstGeom prst="rect">
            <a:avLst/>
          </a:prstGeom>
          <a:solidFill>
            <a:srgbClr val="F5F5F7"/>
          </a:solidFill>
          <a:ln w="12700">
            <a:solidFill>
              <a:srgbClr val="F5F5F7">
                <a:alpha val="0"/>
              </a:srgbClr>
            </a:solidFill>
            <a:prstDash val="solid"/>
          </a:ln>
        </p:spPr>
      </p:sp>
      <p:pic>
        <p:nvPicPr>
          <p:cNvPr id="29" name="Image 9" descr="preencoded.png">    </p:cNvPr>
          <p:cNvPicPr>
            <a:picLocks noChangeAspect="1"/>
          </p:cNvPicPr>
          <p:nvPr/>
        </p:nvPicPr>
        <p:blipFill>
          <a:blip r:embed="rId10"/>
          <a:srcRect l="-1282" r="-1282" t="0" b="0"/>
          <a:stretch/>
        </p:blipFill>
        <p:spPr>
          <a:xfrm>
            <a:off x="6486754" y="2992831"/>
            <a:ext cx="219456" cy="190195"/>
          </a:xfrm>
          <a:prstGeom prst="rect">
            <a:avLst/>
          </a:prstGeom>
        </p:spPr>
      </p:pic>
      <p:sp>
        <p:nvSpPr>
          <p:cNvPr id="30" name="Text 18"/>
          <p:cNvSpPr txBox="1"/>
          <p:nvPr/>
        </p:nvSpPr>
        <p:spPr>
          <a:xfrm>
            <a:off x="6819595" y="2945282"/>
            <a:ext cx="2039112"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KVキャッシュと最適化</a:t>
            </a:r>
            <a:endParaRPr lang="en-US" sz="1500" dirty="0"/>
          </a:p>
        </p:txBody>
      </p:sp>
      <p:pic>
        <p:nvPicPr>
          <p:cNvPr id="31" name="Image 10" descr="preencoded.png">    </p:cNvPr>
          <p:cNvPicPr>
            <a:picLocks noChangeAspect="1"/>
          </p:cNvPicPr>
          <p:nvPr/>
        </p:nvPicPr>
        <p:blipFill>
          <a:blip r:embed="rId11"/>
          <a:srcRect l="0" r="0" t="0" b="0"/>
          <a:stretch/>
        </p:blipFill>
        <p:spPr>
          <a:xfrm>
            <a:off x="6486754" y="3516782"/>
            <a:ext cx="114300" cy="114300"/>
          </a:xfrm>
          <a:prstGeom prst="rect">
            <a:avLst/>
          </a:prstGeom>
        </p:spPr>
      </p:pic>
      <p:sp>
        <p:nvSpPr>
          <p:cNvPr id="32" name="Text 19"/>
          <p:cNvSpPr txBox="1"/>
          <p:nvPr/>
        </p:nvSpPr>
        <p:spPr>
          <a:xfrm>
            <a:off x="6696151" y="3760013"/>
            <a:ext cx="4877410"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KVキャッシュは「コンテキスト長に比例」して増加します。長文・多同時接続では重み以上にメモリを圧迫します。</a:t>
            </a:r>
            <a:endParaRPr lang="en-US" sz="1200" dirty="0"/>
          </a:p>
        </p:txBody>
      </p:sp>
      <p:sp>
        <p:nvSpPr>
          <p:cNvPr id="33" name="Text 20"/>
          <p:cNvSpPr txBox="1"/>
          <p:nvPr/>
        </p:nvSpPr>
        <p:spPr>
          <a:xfrm>
            <a:off x="6696151" y="4285793"/>
            <a:ext cx="4914900" cy="152705"/>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例：Llama3 8B (n_layer=32, n_head_kv=8, head_dim=128)</a:t>
            </a:r>
            <a:endParaRPr lang="en-US" sz="900" dirty="0"/>
          </a:p>
        </p:txBody>
      </p:sp>
      <p:pic>
        <p:nvPicPr>
          <p:cNvPr id="34" name="Image 11" descr="preencoded.png">    </p:cNvPr>
          <p:cNvPicPr>
            <a:picLocks noChangeAspect="1"/>
          </p:cNvPicPr>
          <p:nvPr/>
        </p:nvPicPr>
        <p:blipFill>
          <a:blip r:embed="rId12"/>
          <a:srcRect l="-2571" r="-2571" t="0" b="0"/>
          <a:stretch/>
        </p:blipFill>
        <p:spPr>
          <a:xfrm>
            <a:off x="6486754" y="4552798"/>
            <a:ext cx="105156" cy="114300"/>
          </a:xfrm>
          <a:prstGeom prst="rect">
            <a:avLst/>
          </a:prstGeom>
        </p:spPr>
      </p:pic>
      <p:sp>
        <p:nvSpPr>
          <p:cNvPr id="35" name="Text 21"/>
          <p:cNvSpPr txBox="1"/>
          <p:nvPr/>
        </p:nvSpPr>
        <p:spPr>
          <a:xfrm>
            <a:off x="6915607" y="4834433"/>
            <a:ext cx="3182112" cy="219456"/>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Paged KV:</a:t>
            </a:r>
            <a:pPr algn="l" indent="0" marL="0">
              <a:buNone/>
            </a:pPr>
            <a:r>
              <a:rPr lang="en-US" sz="1000" dirty="0">
                <a:solidFill>
                  <a:srgbClr val="4B5563"/>
                </a:solidFill>
                <a:latin typeface="Noto Sans JP" pitchFamily="34" charset="0"/>
                <a:ea typeface="Noto Sans JP" pitchFamily="34" charset="-122"/>
                <a:cs typeface="Noto Sans JP" pitchFamily="34" charset="-120"/>
              </a:rPr>
              <a:t> メモリ断片化を防ぐ（vLLM等）</a:t>
            </a:r>
            <a:endParaRPr lang="en-US" sz="1000" dirty="0"/>
          </a:p>
        </p:txBody>
      </p:sp>
      <p:pic>
        <p:nvPicPr>
          <p:cNvPr id="36" name="Image 12" descr="preencoded.png">    </p:cNvPr>
          <p:cNvPicPr>
            <a:picLocks noChangeAspect="1"/>
          </p:cNvPicPr>
          <p:nvPr/>
        </p:nvPicPr>
        <p:blipFill>
          <a:blip r:embed="rId13"/>
          <a:stretch>
            <a:fillRect/>
          </a:stretch>
        </p:blipFill>
        <p:spPr>
          <a:xfrm>
            <a:off x="9590227" y="4846320"/>
            <a:ext cx="256946" cy="200254"/>
          </a:xfrm>
          <a:prstGeom prst="rect">
            <a:avLst/>
          </a:prstGeom>
        </p:spPr>
      </p:pic>
      <p:sp>
        <p:nvSpPr>
          <p:cNvPr id="37" name="Text 22"/>
          <p:cNvSpPr/>
          <p:nvPr/>
        </p:nvSpPr>
        <p:spPr>
          <a:xfrm>
            <a:off x="9590227" y="4846320"/>
            <a:ext cx="25786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[5]</a:t>
            </a:r>
            <a:endParaRPr lang="en-US" sz="900" dirty="0"/>
          </a:p>
        </p:txBody>
      </p:sp>
      <p:sp>
        <p:nvSpPr>
          <p:cNvPr id="38" name="Text 23"/>
          <p:cNvSpPr txBox="1"/>
          <p:nvPr/>
        </p:nvSpPr>
        <p:spPr>
          <a:xfrm>
            <a:off x="6915607" y="5045659"/>
            <a:ext cx="3182112" cy="219456"/>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Quantized KV:</a:t>
            </a:r>
            <a:pPr algn="l" indent="0" marL="0">
              <a:buNone/>
            </a:pPr>
            <a:r>
              <a:rPr lang="en-US" sz="1000" dirty="0">
                <a:solidFill>
                  <a:srgbClr val="4B5563"/>
                </a:solidFill>
                <a:latin typeface="Noto Sans JP" pitchFamily="34" charset="0"/>
                <a:ea typeface="Noto Sans JP" pitchFamily="34" charset="-122"/>
                <a:cs typeface="Noto Sans JP" pitchFamily="34" charset="-120"/>
              </a:rPr>
              <a:t> FP8/INT4化で容量削減</a:t>
            </a:r>
            <a:endParaRPr lang="en-US" sz="1000" dirty="0"/>
          </a:p>
        </p:txBody>
      </p:sp>
      <p:pic>
        <p:nvPicPr>
          <p:cNvPr id="39" name="Image 13" descr="preencoded.png">    </p:cNvPr>
          <p:cNvPicPr>
            <a:picLocks noChangeAspect="1"/>
          </p:cNvPicPr>
          <p:nvPr/>
        </p:nvPicPr>
        <p:blipFill>
          <a:blip r:embed="rId14"/>
          <a:stretch>
            <a:fillRect/>
          </a:stretch>
        </p:blipFill>
        <p:spPr>
          <a:xfrm>
            <a:off x="9317736" y="5057546"/>
            <a:ext cx="256946" cy="200254"/>
          </a:xfrm>
          <a:prstGeom prst="rect">
            <a:avLst/>
          </a:prstGeom>
        </p:spPr>
      </p:pic>
      <p:sp>
        <p:nvSpPr>
          <p:cNvPr id="40" name="Text 24"/>
          <p:cNvSpPr/>
          <p:nvPr/>
        </p:nvSpPr>
        <p:spPr>
          <a:xfrm>
            <a:off x="9317736" y="5057546"/>
            <a:ext cx="25786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[6]</a:t>
            </a:r>
            <a:endParaRPr lang="en-US" sz="900" dirty="0"/>
          </a:p>
        </p:txBody>
      </p:sp>
      <p:sp>
        <p:nvSpPr>
          <p:cNvPr id="41" name="Text 25"/>
          <p:cNvSpPr txBox="1"/>
          <p:nvPr/>
        </p:nvSpPr>
        <p:spPr>
          <a:xfrm>
            <a:off x="6915607" y="5257800"/>
            <a:ext cx="3182112" cy="219456"/>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KV Reuse:</a:t>
            </a:r>
            <a:pPr algn="l" indent="0" marL="0">
              <a:buNone/>
            </a:pPr>
            <a:r>
              <a:rPr lang="en-US" sz="1000" dirty="0">
                <a:solidFill>
                  <a:srgbClr val="4B5563"/>
                </a:solidFill>
                <a:latin typeface="Noto Sans JP" pitchFamily="34" charset="0"/>
                <a:ea typeface="Noto Sans JP" pitchFamily="34" charset="-122"/>
                <a:cs typeface="Noto Sans JP" pitchFamily="34" charset="-120"/>
              </a:rPr>
              <a:t> 計算再利用（TensorRT-LLM）</a:t>
            </a:r>
            <a:endParaRPr lang="en-US" sz="1000" dirty="0"/>
          </a:p>
        </p:txBody>
      </p:sp>
      <p:pic>
        <p:nvPicPr>
          <p:cNvPr id="42" name="Image 14" descr="preencoded.png">    </p:cNvPr>
          <p:cNvPicPr>
            <a:picLocks noChangeAspect="1"/>
          </p:cNvPicPr>
          <p:nvPr/>
        </p:nvPicPr>
        <p:blipFill>
          <a:blip r:embed="rId15"/>
          <a:stretch>
            <a:fillRect/>
          </a:stretch>
        </p:blipFill>
        <p:spPr>
          <a:xfrm>
            <a:off x="9464040" y="5268773"/>
            <a:ext cx="256946" cy="200254"/>
          </a:xfrm>
          <a:prstGeom prst="rect">
            <a:avLst/>
          </a:prstGeom>
        </p:spPr>
      </p:pic>
      <p:sp>
        <p:nvSpPr>
          <p:cNvPr id="43" name="Text 26"/>
          <p:cNvSpPr/>
          <p:nvPr/>
        </p:nvSpPr>
        <p:spPr>
          <a:xfrm>
            <a:off x="9464040" y="5268773"/>
            <a:ext cx="25786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[7]</a:t>
            </a:r>
            <a:endParaRPr lang="en-US" sz="900" dirty="0"/>
          </a:p>
        </p:txBody>
      </p:sp>
      <p:sp>
        <p:nvSpPr>
          <p:cNvPr id="44" name="Text 27"/>
          <p:cNvSpPr txBox="1"/>
          <p:nvPr/>
        </p:nvSpPr>
        <p:spPr>
          <a:xfrm>
            <a:off x="6915607" y="5469026"/>
            <a:ext cx="3182112" cy="219456"/>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Prompt Cache:</a:t>
            </a:r>
            <a:pPr algn="l" indent="0" marL="0">
              <a:buNone/>
            </a:pPr>
            <a:r>
              <a:rPr lang="en-US" sz="1000" dirty="0">
                <a:solidFill>
                  <a:srgbClr val="4B5563"/>
                </a:solidFill>
                <a:latin typeface="Noto Sans JP" pitchFamily="34" charset="0"/>
                <a:ea typeface="Noto Sans JP" pitchFamily="34" charset="-122"/>
                <a:cs typeface="Noto Sans JP" pitchFamily="34" charset="-120"/>
              </a:rPr>
              <a:t> TTFT短縮（llama.cpp）</a:t>
            </a:r>
            <a:endParaRPr lang="en-US" sz="1000" dirty="0"/>
          </a:p>
        </p:txBody>
      </p:sp>
      <p:pic>
        <p:nvPicPr>
          <p:cNvPr id="45" name="Image 15" descr="preencoded.png">    </p:cNvPr>
          <p:cNvPicPr>
            <a:picLocks noChangeAspect="1"/>
          </p:cNvPicPr>
          <p:nvPr/>
        </p:nvPicPr>
        <p:blipFill>
          <a:blip r:embed="rId16"/>
          <a:stretch>
            <a:fillRect/>
          </a:stretch>
        </p:blipFill>
        <p:spPr>
          <a:xfrm>
            <a:off x="9453067" y="5479999"/>
            <a:ext cx="523951" cy="200254"/>
          </a:xfrm>
          <a:prstGeom prst="rect">
            <a:avLst/>
          </a:prstGeom>
        </p:spPr>
      </p:pic>
      <p:sp>
        <p:nvSpPr>
          <p:cNvPr id="46" name="Text 28"/>
          <p:cNvSpPr/>
          <p:nvPr/>
        </p:nvSpPr>
        <p:spPr>
          <a:xfrm>
            <a:off x="9453067" y="5479999"/>
            <a:ext cx="52395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[88][90]</a:t>
            </a:r>
            <a:endParaRPr lang="en-US" sz="900" dirty="0"/>
          </a:p>
        </p:txBody>
      </p:sp>
      <p:sp>
        <p:nvSpPr>
          <p:cNvPr id="47" name="Shape 29"/>
          <p:cNvSpPr/>
          <p:nvPr/>
        </p:nvSpPr>
        <p:spPr>
          <a:xfrm>
            <a:off x="457200" y="6640373"/>
            <a:ext cx="11277295" cy="972007"/>
          </a:xfrm>
          <a:prstGeom prst="roundRect">
            <a:avLst>
              <a:gd name="adj" fmla="val 7378"/>
            </a:avLst>
          </a:prstGeom>
          <a:solidFill>
            <a:srgbClr val="FFF8E6"/>
          </a:solidFill>
          <a:ln w="12700">
            <a:solidFill>
              <a:srgbClr val="FFEEBA"/>
            </a:solidFill>
            <a:prstDash val="solid"/>
          </a:ln>
        </p:spPr>
      </p:sp>
      <p:pic>
        <p:nvPicPr>
          <p:cNvPr id="48" name="Image 16" descr="preencoded.png">    </p:cNvPr>
          <p:cNvPicPr>
            <a:picLocks noChangeAspect="1"/>
          </p:cNvPicPr>
          <p:nvPr/>
        </p:nvPicPr>
        <p:blipFill>
          <a:blip r:embed="rId17"/>
          <a:srcRect l="-760" r="-760" t="0" b="0"/>
          <a:stretch/>
        </p:blipFill>
        <p:spPr>
          <a:xfrm>
            <a:off x="619049" y="6821424"/>
            <a:ext cx="152705" cy="171907"/>
          </a:xfrm>
          <a:prstGeom prst="rect">
            <a:avLst/>
          </a:prstGeom>
        </p:spPr>
      </p:pic>
      <p:sp>
        <p:nvSpPr>
          <p:cNvPr id="49" name="Text 30"/>
          <p:cNvSpPr txBox="1"/>
          <p:nvPr/>
        </p:nvSpPr>
        <p:spPr>
          <a:xfrm>
            <a:off x="886054" y="6802222"/>
            <a:ext cx="10801807"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根拠ソース（References）</a:t>
            </a:r>
            <a:endParaRPr lang="en-US" sz="1000" dirty="0"/>
          </a:p>
        </p:txBody>
      </p:sp>
      <p:sp>
        <p:nvSpPr>
          <p:cNvPr id="50" name="Text 31"/>
          <p:cNvSpPr txBox="1"/>
          <p:nvPr/>
        </p:nvSpPr>
        <p:spPr>
          <a:xfrm>
            <a:off x="886054" y="7040880"/>
            <a:ext cx="10763402" cy="409651"/>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 本章の数値はレポート内の理論計算および、vLLM、TensorRT-LLM、llama.cppの技術文書・議論などの一次情報</a:t>
            </a:r>
            <a:pPr algn="l" indent="0" marL="0">
              <a:buNone/>
            </a:pPr>
            <a:r>
              <a:rPr lang="en-US" sz="1000" dirty="0">
                <a:solidFill>
                  <a:srgbClr val="78350F"/>
                </a:solidFill>
                <a:latin typeface="Noto Sans JP" pitchFamily="34" charset="0"/>
                <a:ea typeface="Noto Sans JP" pitchFamily="34" charset="-122"/>
                <a:cs typeface="Noto Sans JP" pitchFamily="34" charset="-120"/>
              </a:rPr>
              <a:t>に基づいています。次ページ以降で具体的な数値表を提示します。 </a:t>
            </a:r>
            <a:endParaRPr lang="en-US" sz="1000" dirty="0"/>
          </a:p>
        </p:txBody>
      </p:sp>
      <p:pic>
        <p:nvPicPr>
          <p:cNvPr id="51" name="Image 17" descr="preencoded.png">    </p:cNvPr>
          <p:cNvPicPr>
            <a:picLocks noChangeAspect="1"/>
          </p:cNvPicPr>
          <p:nvPr/>
        </p:nvPicPr>
        <p:blipFill>
          <a:blip r:embed="rId18"/>
          <a:stretch>
            <a:fillRect/>
          </a:stretch>
        </p:blipFill>
        <p:spPr>
          <a:xfrm>
            <a:off x="7706563" y="7051853"/>
            <a:ext cx="790956" cy="200254"/>
          </a:xfrm>
          <a:prstGeom prst="rect">
            <a:avLst/>
          </a:prstGeom>
        </p:spPr>
      </p:pic>
      <p:sp>
        <p:nvSpPr>
          <p:cNvPr id="52" name="Text 32"/>
          <p:cNvSpPr/>
          <p:nvPr/>
        </p:nvSpPr>
        <p:spPr>
          <a:xfrm>
            <a:off x="7706563" y="7051853"/>
            <a:ext cx="790956"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[5–7][88][90]</a:t>
            </a:r>
            <a:endParaRPr lang="en-US" sz="900" dirty="0"/>
          </a:p>
        </p:txBody>
      </p:sp>
      <p:sp>
        <p:nvSpPr>
          <p:cNvPr id="53" name="Shape 33"/>
          <p:cNvSpPr/>
          <p:nvPr/>
        </p:nvSpPr>
        <p:spPr>
          <a:xfrm>
            <a:off x="0" y="7985455"/>
            <a:ext cx="12191695" cy="181051"/>
          </a:xfrm>
          <a:prstGeom prst="rect">
            <a:avLst/>
          </a:prstGeom>
          <a:solidFill>
            <a:srgbClr val="FFFFFF"/>
          </a:solidFill>
          <a:ln/>
        </p:spPr>
      </p:sp>
      <p:sp>
        <p:nvSpPr>
          <p:cNvPr id="54" name="Shape 34"/>
          <p:cNvSpPr/>
          <p:nvPr/>
        </p:nvSpPr>
        <p:spPr>
          <a:xfrm>
            <a:off x="0" y="7985455"/>
            <a:ext cx="12191695" cy="9144"/>
          </a:xfrm>
          <a:prstGeom prst="rect">
            <a:avLst/>
          </a:prstGeom>
          <a:solidFill>
            <a:srgbClr val="E5E5E5"/>
          </a:solidFill>
          <a:ln w="12700">
            <a:solidFill>
              <a:srgbClr val="E5E5E5">
                <a:alpha val="0"/>
              </a:srgbClr>
            </a:solidFill>
            <a:prstDash val="solid"/>
          </a:ln>
        </p:spPr>
      </p:sp>
      <p:sp>
        <p:nvSpPr>
          <p:cNvPr id="55" name="Text 35"/>
          <p:cNvSpPr txBox="1"/>
          <p:nvPr/>
        </p:nvSpPr>
        <p:spPr>
          <a:xfrm>
            <a:off x="457200" y="7994599"/>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56" name="Text 36"/>
          <p:cNvSpPr txBox="1"/>
          <p:nvPr/>
        </p:nvSpPr>
        <p:spPr>
          <a:xfrm>
            <a:off x="11385194" y="7994599"/>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46 / 80</a:t>
            </a:r>
            <a:endParaRPr lang="en-US" sz="9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685" r="-685" t="0" b="0"/>
          <a:stretch/>
        </p:blipFill>
        <p:spPr>
          <a:xfrm>
            <a:off x="457200" y="437998"/>
            <a:ext cx="304495" cy="267005"/>
          </a:xfrm>
          <a:prstGeom prst="rect">
            <a:avLst/>
          </a:prstGeom>
        </p:spPr>
      </p:pic>
      <p:sp>
        <p:nvSpPr>
          <p:cNvPr id="6" name="Text 3"/>
          <p:cNvSpPr txBox="1"/>
          <p:nvPr/>
        </p:nvSpPr>
        <p:spPr>
          <a:xfrm>
            <a:off x="875995" y="381305"/>
            <a:ext cx="5619902"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重みメモリ理論値（完全版表1：0.5B〜14B）</a:t>
            </a:r>
            <a:endParaRPr lang="en-US" sz="2100" dirty="0"/>
          </a:p>
        </p:txBody>
      </p:sp>
      <p:sp>
        <p:nvSpPr>
          <p:cNvPr id="7" name="Text 4"/>
          <p:cNvSpPr txBox="1"/>
          <p:nvPr/>
        </p:nvSpPr>
        <p:spPr>
          <a:xfrm>
            <a:off x="7336231" y="457200"/>
            <a:ext cx="4591202"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モデル規模別 推奨メモリ容量（+10%オーバーヘッド込み概算）</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3705149"/>
          </a:xfrm>
          <a:prstGeom prst="roundRect">
            <a:avLst>
              <a:gd name="adj" fmla="val 508"/>
            </a:avLst>
          </a:prstGeom>
          <a:solidFill>
            <a:srgbClr val="FFFFFF"/>
          </a:solidFill>
          <a:ln w="12700">
            <a:solidFill>
              <a:srgbClr val="D2D2D7"/>
            </a:solidFill>
            <a:prstDash val="solid"/>
          </a:ln>
        </p:spPr>
      </p:sp>
      <p:graphicFrame>
        <p:nvGraphicFramePr>
          <p:cNvPr id="48"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3686861"/>
        </p:xfrm>
        <a:graphic>
          <a:graphicData uri="http://schemas.openxmlformats.org/drawingml/2006/table">
            <a:tbl>
              <a:tblPr/>
              <a:tblGrid>
                <a:gridCol w="2819095"/>
                <a:gridCol w="2819095"/>
                <a:gridCol w="2819095"/>
                <a:gridCol w="2819095"/>
              </a:tblGrid>
              <a:tr h="526694">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モデル規模 (Parameters)</a:t>
                      </a:r>
                      <a:endParaRPr lang="en-US" sz="1050" dirty="0">
                        <a:latin typeface="Noto Sans JP" charset="0"/>
                        <a:ea typeface="Noto Sans JP" charset="0"/>
                        <a:cs typeface="Noto Sans JP" charset="0"/>
                      </a:endParaRPr>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ctr" indent="0" marL="0">
                        <a:buNone/>
                      </a:pPr>
                      <a:r>
                        <a:rPr lang="en-US" sz="1050" b="1" dirty="0">
                          <a:solidFill>
                            <a:srgbClr val="1D1D1F"/>
                          </a:solidFill>
                          <a:latin typeface="Noto Sans JP" pitchFamily="34" charset="0"/>
                          <a:ea typeface="Noto Sans JP" pitchFamily="34" charset="-122"/>
                          <a:cs typeface="Noto Sans JP" pitchFamily="34" charset="-120"/>
                        </a:rPr>
                        <a:t>4bit (Q4_K_M等)</a:t>
                      </a:r>
                      <a:pPr algn="ctr" indent="0" marL="0">
                        <a:buNone/>
                      </a:pPr>
                      <a:endParaRPr lang="en-US" sz="1200" dirty="0"/>
                    </a:p>
                    <a:p>
                      <a:pPr algn="ctr" indent="0" marL="0">
                        <a:buNone/>
                      </a:pPr>
                      <a:r>
                        <a:rPr lang="en-US" sz="825" dirty="0">
                          <a:solidFill>
                            <a:srgbClr val="1D1D1F"/>
                          </a:solidFill>
                          <a:latin typeface="Noto Sans JP" pitchFamily="34" charset="0"/>
                          <a:ea typeface="Noto Sans JP" pitchFamily="34" charset="-122"/>
                          <a:cs typeface="Noto Sans JP" pitchFamily="34" charset="-120"/>
                        </a:rPr>
                        <a:t>ローカル推奨</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ctr" indent="0" marL="0">
                        <a:buNone/>
                      </a:pPr>
                      <a:r>
                        <a:rPr lang="en-US" sz="1050" b="1" dirty="0">
                          <a:solidFill>
                            <a:srgbClr val="1D1D1F"/>
                          </a:solidFill>
                          <a:latin typeface="Noto Sans JP" pitchFamily="34" charset="0"/>
                          <a:ea typeface="Noto Sans JP" pitchFamily="34" charset="-122"/>
                          <a:cs typeface="Noto Sans JP" pitchFamily="34" charset="-120"/>
                        </a:rPr>
                        <a:t>INT8 (8bit)</a:t>
                      </a:r>
                      <a:pPr algn="ctr" indent="0" marL="0">
                        <a:buNone/>
                      </a:pPr>
                      <a:endParaRPr lang="en-US" sz="1200" dirty="0"/>
                    </a:p>
                    <a:p>
                      <a:pPr algn="ctr" indent="0" marL="0">
                        <a:buNone/>
                      </a:pPr>
                      <a:r>
                        <a:rPr lang="en-US" sz="825" dirty="0">
                          <a:solidFill>
                            <a:srgbClr val="1D1D1F"/>
                          </a:solidFill>
                          <a:latin typeface="Noto Sans JP" pitchFamily="34" charset="0"/>
                          <a:ea typeface="Noto Sans JP" pitchFamily="34" charset="-122"/>
                          <a:cs typeface="Noto Sans JP" pitchFamily="34" charset="-120"/>
                        </a:rPr>
                        <a:t>標準的量子化</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ctr" indent="0" marL="0">
                        <a:buNone/>
                      </a:pPr>
                      <a:r>
                        <a:rPr lang="en-US" sz="1050" b="1" dirty="0">
                          <a:solidFill>
                            <a:srgbClr val="1D1D1F"/>
                          </a:solidFill>
                          <a:latin typeface="Noto Sans JP" pitchFamily="34" charset="0"/>
                          <a:ea typeface="Noto Sans JP" pitchFamily="34" charset="-122"/>
                          <a:cs typeface="Noto Sans JP" pitchFamily="34" charset="-120"/>
                        </a:rPr>
                        <a:t>FP16 (16bit)</a:t>
                      </a:r>
                      <a:pPr algn="ctr" indent="0" marL="0">
                        <a:buNone/>
                      </a:pPr>
                      <a:endParaRPr lang="en-US" sz="1200" dirty="0"/>
                    </a:p>
                    <a:p>
                      <a:pPr algn="ctr" indent="0" marL="0">
                        <a:buNone/>
                      </a:pPr>
                      <a:r>
                        <a:rPr lang="en-US" sz="825" dirty="0">
                          <a:solidFill>
                            <a:srgbClr val="1D1D1F"/>
                          </a:solidFill>
                          <a:latin typeface="Noto Sans JP" pitchFamily="34" charset="0"/>
                          <a:ea typeface="Noto Sans JP" pitchFamily="34" charset="-122"/>
                          <a:cs typeface="Noto Sans JP" pitchFamily="34" charset="-120"/>
                        </a:rPr>
                        <a:t>元精度/学習時</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526694">
                <a:tc>
                  <a:txBody>
                    <a:bodyPr/>
                    <a:lstStyle/>
                    <a:p>
                      <a:pPr algn="l" indent="0" marL="0">
                        <a:buNone/>
                      </a:pPr>
                      <a:r>
                        <a:rPr lang="en-US" sz="1050" b="1" dirty="0">
                          <a:solidFill>
                            <a:srgbClr val="007AFF"/>
                          </a:solidFill>
                          <a:latin typeface="Noto Sans JP" pitchFamily="34" charset="0"/>
                          <a:ea typeface="Noto Sans JP" pitchFamily="34" charset="-122"/>
                          <a:cs typeface="Noto Sans JP" pitchFamily="34" charset="-120"/>
                        </a:rPr>
                        <a:t>0.5B </a:t>
                      </a:r>
                      <a:pPr algn="l" indent="0" marL="0">
                        <a:buNone/>
                      </a:pPr>
                      <a:r>
                        <a:rPr lang="en-US" sz="900" dirty="0">
                          <a:solidFill>
                            <a:srgbClr val="86868B"/>
                          </a:solidFill>
                          <a:latin typeface="Noto Sans JP" pitchFamily="34" charset="0"/>
                          <a:ea typeface="Noto Sans JP" pitchFamily="34" charset="-122"/>
                          <a:cs typeface="Noto Sans JP" pitchFamily="34" charset="-120"/>
                        </a:rPr>
                        <a:t>(Qwen2.5-0.5B等)</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algn="ctr" indent="0" marL="0">
                        <a:buNone/>
                      </a:pPr>
                      <a:r>
                        <a:rPr lang="en-US" sz="1200" dirty="0">
                          <a:solidFill>
                            <a:srgbClr val="0D47A1"/>
                          </a:solidFill>
                          <a:latin typeface="Noto Sans JP" pitchFamily="34" charset="0"/>
                          <a:ea typeface="Noto Sans JP" pitchFamily="34" charset="-122"/>
                          <a:cs typeface="Noto Sans JP" pitchFamily="34" charset="-120"/>
                        </a:rPr>
                        <a:t>0.3</a:t>
                      </a:r>
                      <a:pPr algn="ctr" indent="0" marL="0">
                        <a:buNone/>
                      </a:pPr>
                      <a:r>
                        <a:rPr lang="en-US" sz="900" b="1"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19050" cap="flat" cmpd="sng" algn="ctr">
                      <a:solidFill>
                        <a:srgbClr val="2196F3"/>
                      </a:solidFill>
                      <a:prstDash val="solid"/>
                      <a:round/>
                      <a:headEnd type="none" w="med" len="med"/>
                      <a:tailEnd type="none" w="med" len="med"/>
                    </a:lnL>
                    <a:lnR w="19050" cap="flat" cmpd="sng" algn="ctr">
                      <a:solidFill>
                        <a:srgbClr val="2196F3"/>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3F2FD"/>
                    </a:solidFill>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0.5</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1.0</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526694">
                <a:tc>
                  <a:txBody>
                    <a:bodyPr/>
                    <a:lstStyle/>
                    <a:p>
                      <a:pPr algn="l" indent="0" marL="0">
                        <a:buNone/>
                      </a:pPr>
                      <a:r>
                        <a:rPr lang="en-US" sz="1050" b="1" dirty="0">
                          <a:solidFill>
                            <a:srgbClr val="007AFF"/>
                          </a:solidFill>
                          <a:latin typeface="Noto Sans JP" pitchFamily="34" charset="0"/>
                          <a:ea typeface="Noto Sans JP" pitchFamily="34" charset="-122"/>
                          <a:cs typeface="Noto Sans JP" pitchFamily="34" charset="-120"/>
                        </a:rPr>
                        <a:t>1.5B </a:t>
                      </a:r>
                      <a:pPr algn="l" indent="0" marL="0">
                        <a:buNone/>
                      </a:pPr>
                      <a:r>
                        <a:rPr lang="en-US" sz="900" dirty="0">
                          <a:solidFill>
                            <a:srgbClr val="86868B"/>
                          </a:solidFill>
                          <a:latin typeface="Noto Sans JP" pitchFamily="34" charset="0"/>
                          <a:ea typeface="Noto Sans JP" pitchFamily="34" charset="-122"/>
                          <a:cs typeface="Noto Sans JP" pitchFamily="34" charset="-120"/>
                        </a:rPr>
                        <a:t>(Qwen2.5-1.5B等)</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algn="ctr" indent="0" marL="0">
                        <a:buNone/>
                      </a:pPr>
                      <a:r>
                        <a:rPr lang="en-US" sz="1200" dirty="0">
                          <a:solidFill>
                            <a:srgbClr val="0D47A1"/>
                          </a:solidFill>
                          <a:latin typeface="Noto Sans JP" pitchFamily="34" charset="0"/>
                          <a:ea typeface="Noto Sans JP" pitchFamily="34" charset="-122"/>
                          <a:cs typeface="Noto Sans JP" pitchFamily="34" charset="-120"/>
                        </a:rPr>
                        <a:t>0.8</a:t>
                      </a:r>
                      <a:pPr algn="ctr" indent="0" marL="0">
                        <a:buNone/>
                      </a:pPr>
                      <a:r>
                        <a:rPr lang="en-US" sz="900" b="1"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19050" cap="flat" cmpd="sng" algn="ctr">
                      <a:solidFill>
                        <a:srgbClr val="2196F3"/>
                      </a:solidFill>
                      <a:prstDash val="solid"/>
                      <a:round/>
                      <a:headEnd type="none" w="med" len="med"/>
                      <a:tailEnd type="none" w="med" len="med"/>
                    </a:lnL>
                    <a:lnR w="19050" cap="flat" cmpd="sng" algn="ctr">
                      <a:solidFill>
                        <a:srgbClr val="2196F3"/>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3F2FD"/>
                    </a:solidFill>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1.5</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3.1</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526694">
                <a:tc>
                  <a:txBody>
                    <a:bodyPr/>
                    <a:lstStyle/>
                    <a:p>
                      <a:pPr algn="l" indent="0" marL="0">
                        <a:buNone/>
                      </a:pPr>
                      <a:r>
                        <a:rPr lang="en-US" sz="1050" b="1" dirty="0">
                          <a:solidFill>
                            <a:srgbClr val="007AFF"/>
                          </a:solidFill>
                          <a:latin typeface="Noto Sans JP" pitchFamily="34" charset="0"/>
                          <a:ea typeface="Noto Sans JP" pitchFamily="34" charset="-122"/>
                          <a:cs typeface="Noto Sans JP" pitchFamily="34" charset="-120"/>
                        </a:rPr>
                        <a:t>3B </a:t>
                      </a:r>
                      <a:pPr algn="l" indent="0" marL="0">
                        <a:buNone/>
                      </a:pPr>
                      <a:r>
                        <a:rPr lang="en-US" sz="900" dirty="0">
                          <a:solidFill>
                            <a:srgbClr val="86868B"/>
                          </a:solidFill>
                          <a:latin typeface="Noto Sans JP" pitchFamily="34" charset="0"/>
                          <a:ea typeface="Noto Sans JP" pitchFamily="34" charset="-122"/>
                          <a:cs typeface="Noto Sans JP" pitchFamily="34" charset="-120"/>
                        </a:rPr>
                        <a:t>(Phi-3 Mini等)</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algn="ctr" indent="0" marL="0">
                        <a:buNone/>
                      </a:pPr>
                      <a:r>
                        <a:rPr lang="en-US" sz="1200" dirty="0">
                          <a:solidFill>
                            <a:srgbClr val="0D47A1"/>
                          </a:solidFill>
                          <a:latin typeface="Noto Sans JP" pitchFamily="34" charset="0"/>
                          <a:ea typeface="Noto Sans JP" pitchFamily="34" charset="-122"/>
                          <a:cs typeface="Noto Sans JP" pitchFamily="34" charset="-120"/>
                        </a:rPr>
                        <a:t>1.5</a:t>
                      </a:r>
                      <a:pPr algn="ctr" indent="0" marL="0">
                        <a:buNone/>
                      </a:pPr>
                      <a:r>
                        <a:rPr lang="en-US" sz="900" b="1"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19050" cap="flat" cmpd="sng" algn="ctr">
                      <a:solidFill>
                        <a:srgbClr val="2196F3"/>
                      </a:solidFill>
                      <a:prstDash val="solid"/>
                      <a:round/>
                      <a:headEnd type="none" w="med" len="med"/>
                      <a:tailEnd type="none" w="med" len="med"/>
                    </a:lnL>
                    <a:lnR w="19050" cap="flat" cmpd="sng" algn="ctr">
                      <a:solidFill>
                        <a:srgbClr val="2196F3"/>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3F2FD"/>
                    </a:solidFill>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3.1</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6.1</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526694">
                <a:tc>
                  <a:txBody>
                    <a:bodyPr/>
                    <a:lstStyle/>
                    <a:p>
                      <a:pPr algn="l" indent="0" marL="0">
                        <a:buNone/>
                      </a:pPr>
                      <a:r>
                        <a:rPr lang="en-US" sz="1050" b="1" dirty="0">
                          <a:solidFill>
                            <a:srgbClr val="007AFF"/>
                          </a:solidFill>
                          <a:latin typeface="Noto Sans JP" pitchFamily="34" charset="0"/>
                          <a:ea typeface="Noto Sans JP" pitchFamily="34" charset="-122"/>
                          <a:cs typeface="Noto Sans JP" pitchFamily="34" charset="-120"/>
                        </a:rPr>
                        <a:t>7B </a:t>
                      </a:r>
                      <a:pPr algn="l" indent="0" marL="0">
                        <a:buNone/>
                      </a:pPr>
                      <a:r>
                        <a:rPr lang="en-US" sz="900" dirty="0">
                          <a:solidFill>
                            <a:srgbClr val="86868B"/>
                          </a:solidFill>
                          <a:latin typeface="Noto Sans JP" pitchFamily="34" charset="0"/>
                          <a:ea typeface="Noto Sans JP" pitchFamily="34" charset="-122"/>
                          <a:cs typeface="Noto Sans JP" pitchFamily="34" charset="-120"/>
                        </a:rPr>
                        <a:t>(Qwen2.5-7B等)</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algn="ctr" indent="0" marL="0">
                        <a:buNone/>
                      </a:pPr>
                      <a:r>
                        <a:rPr lang="en-US" sz="1200" dirty="0">
                          <a:solidFill>
                            <a:srgbClr val="0D47A1"/>
                          </a:solidFill>
                          <a:latin typeface="Noto Sans JP" pitchFamily="34" charset="0"/>
                          <a:ea typeface="Noto Sans JP" pitchFamily="34" charset="-122"/>
                          <a:cs typeface="Noto Sans JP" pitchFamily="34" charset="-120"/>
                        </a:rPr>
                        <a:t>3.6</a:t>
                      </a:r>
                      <a:pPr algn="ctr" indent="0" marL="0">
                        <a:buNone/>
                      </a:pPr>
                      <a:r>
                        <a:rPr lang="en-US" sz="900" b="1"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19050" cap="flat" cmpd="sng" algn="ctr">
                      <a:solidFill>
                        <a:srgbClr val="2196F3"/>
                      </a:solidFill>
                      <a:prstDash val="solid"/>
                      <a:round/>
                      <a:headEnd type="none" w="med" len="med"/>
                      <a:tailEnd type="none" w="med" len="med"/>
                    </a:lnL>
                    <a:lnR w="19050" cap="flat" cmpd="sng" algn="ctr">
                      <a:solidFill>
                        <a:srgbClr val="2196F3"/>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3F2FD"/>
                    </a:solidFill>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7.2</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14.3</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526694">
                <a:tc>
                  <a:txBody>
                    <a:bodyPr/>
                    <a:lstStyle/>
                    <a:p>
                      <a:pPr algn="l" indent="0" marL="0">
                        <a:buNone/>
                      </a:pPr>
                      <a:r>
                        <a:rPr lang="en-US" sz="1050" b="1" dirty="0">
                          <a:solidFill>
                            <a:srgbClr val="007AFF"/>
                          </a:solidFill>
                          <a:latin typeface="Noto Sans JP" pitchFamily="34" charset="0"/>
                          <a:ea typeface="Noto Sans JP" pitchFamily="34" charset="-122"/>
                          <a:cs typeface="Noto Sans JP" pitchFamily="34" charset="-120"/>
                        </a:rPr>
                        <a:t>8B </a:t>
                      </a:r>
                      <a:pPr algn="l" indent="0" marL="0">
                        <a:buNone/>
                      </a:pPr>
                      <a:r>
                        <a:rPr lang="en-US" sz="900" dirty="0">
                          <a:solidFill>
                            <a:srgbClr val="86868B"/>
                          </a:solidFill>
                          <a:latin typeface="Noto Sans JP" pitchFamily="34" charset="0"/>
                          <a:ea typeface="Noto Sans JP" pitchFamily="34" charset="-122"/>
                          <a:cs typeface="Noto Sans JP" pitchFamily="34" charset="-120"/>
                        </a:rPr>
                        <a:t>(Llama 3.1 8B等)</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algn="ctr" indent="0" marL="0">
                        <a:buNone/>
                      </a:pPr>
                      <a:r>
                        <a:rPr lang="en-US" sz="1200" dirty="0">
                          <a:solidFill>
                            <a:srgbClr val="0D47A1"/>
                          </a:solidFill>
                          <a:latin typeface="Noto Sans JP" pitchFamily="34" charset="0"/>
                          <a:ea typeface="Noto Sans JP" pitchFamily="34" charset="-122"/>
                          <a:cs typeface="Noto Sans JP" pitchFamily="34" charset="-120"/>
                        </a:rPr>
                        <a:t>4.1</a:t>
                      </a:r>
                      <a:pPr algn="ctr" indent="0" marL="0">
                        <a:buNone/>
                      </a:pPr>
                      <a:r>
                        <a:rPr lang="en-US" sz="900" b="1"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19050" cap="flat" cmpd="sng" algn="ctr">
                      <a:solidFill>
                        <a:srgbClr val="2196F3"/>
                      </a:solidFill>
                      <a:prstDash val="solid"/>
                      <a:round/>
                      <a:headEnd type="none" w="med" len="med"/>
                      <a:tailEnd type="none" w="med" len="med"/>
                    </a:lnL>
                    <a:lnR w="19050" cap="flat" cmpd="sng" algn="ctr">
                      <a:solidFill>
                        <a:srgbClr val="2196F3"/>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3F2FD"/>
                    </a:solidFill>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8.2</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16.4</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526694">
                <a:tc>
                  <a:txBody>
                    <a:bodyPr/>
                    <a:lstStyle/>
                    <a:p>
                      <a:pPr algn="l" indent="0" marL="0">
                        <a:buNone/>
                      </a:pPr>
                      <a:r>
                        <a:rPr lang="en-US" sz="1050" b="1" dirty="0">
                          <a:solidFill>
                            <a:srgbClr val="007AFF"/>
                          </a:solidFill>
                          <a:latin typeface="Noto Sans JP" pitchFamily="34" charset="0"/>
                          <a:ea typeface="Noto Sans JP" pitchFamily="34" charset="-122"/>
                          <a:cs typeface="Noto Sans JP" pitchFamily="34" charset="-120"/>
                        </a:rPr>
                        <a:t>14B </a:t>
                      </a:r>
                      <a:pPr algn="l" indent="0" marL="0">
                        <a:buNone/>
                      </a:pPr>
                      <a:r>
                        <a:rPr lang="en-US" sz="900" dirty="0">
                          <a:solidFill>
                            <a:srgbClr val="86868B"/>
                          </a:solidFill>
                          <a:latin typeface="Noto Sans JP" pitchFamily="34" charset="0"/>
                          <a:ea typeface="Noto Sans JP" pitchFamily="34" charset="-122"/>
                          <a:cs typeface="Noto Sans JP" pitchFamily="34" charset="-120"/>
                        </a:rPr>
                        <a:t>(Qwen2.5-14B/Phi-4等)</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algn="ctr" indent="0" marL="0">
                        <a:buNone/>
                      </a:pPr>
                      <a:r>
                        <a:rPr lang="en-US" sz="1200" dirty="0">
                          <a:solidFill>
                            <a:srgbClr val="0D47A1"/>
                          </a:solidFill>
                          <a:latin typeface="Noto Sans JP" pitchFamily="34" charset="0"/>
                          <a:ea typeface="Noto Sans JP" pitchFamily="34" charset="-122"/>
                          <a:cs typeface="Noto Sans JP" pitchFamily="34" charset="-120"/>
                        </a:rPr>
                        <a:t>7.2</a:t>
                      </a:r>
                      <a:pPr algn="ctr" indent="0" marL="0">
                        <a:buNone/>
                      </a:pPr>
                      <a:r>
                        <a:rPr lang="en-US" sz="900" b="1"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19050" cap="flat" cmpd="sng" algn="ctr">
                      <a:solidFill>
                        <a:srgbClr val="2196F3"/>
                      </a:solidFill>
                      <a:prstDash val="solid"/>
                      <a:round/>
                      <a:headEnd type="none" w="med" len="med"/>
                      <a:tailEnd type="none" w="med" len="med"/>
                    </a:lnL>
                    <a:lnR w="19050" cap="flat" cmpd="sng" algn="ctr">
                      <a:solidFill>
                        <a:srgbClr val="2196F3"/>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E3F2FD"/>
                    </a:solidFill>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14.3</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algn="ctr" indent="0" marL="0">
                        <a:buNone/>
                      </a:pPr>
                      <a:r>
                        <a:rPr lang="en-US" sz="1200" dirty="0">
                          <a:solidFill>
                            <a:srgbClr val="1D1D1F"/>
                          </a:solidFill>
                          <a:latin typeface="Noto Sans JP" pitchFamily="34" charset="0"/>
                          <a:ea typeface="Noto Sans JP" pitchFamily="34" charset="-122"/>
                          <a:cs typeface="Noto Sans JP" pitchFamily="34" charset="-120"/>
                        </a:rPr>
                        <a:t>28.7</a:t>
                      </a:r>
                      <a:pPr algn="ctr" indent="0" marL="0">
                        <a:buNone/>
                      </a:pPr>
                      <a:r>
                        <a:rPr lang="en-US" sz="900" dirty="0">
                          <a:solidFill>
                            <a:srgbClr val="86868B"/>
                          </a:solidFill>
                          <a:latin typeface="Noto Sans JP" pitchFamily="34" charset="0"/>
                          <a:ea typeface="Noto Sans JP" pitchFamily="34" charset="-122"/>
                          <a:cs typeface="Noto Sans JP" pitchFamily="34" charset="-120"/>
                        </a:rPr>
                        <a:t>GiB</a:t>
                      </a:r>
                      <a:endParaRPr lang="en-US" sz="1200" dirty="0"/>
                    </a:p>
                  </a:txBody>
                  <a:tcPr marL="152705" marR="15270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663794"/>
            <a:ext cx="11277295" cy="580644"/>
          </a:xfrm>
          <a:prstGeom prst="roundRect">
            <a:avLst>
              <a:gd name="adj" fmla="val 10327"/>
            </a:avLst>
          </a:prstGeom>
          <a:solidFill>
            <a:srgbClr val="FFF8E1"/>
          </a:solidFill>
          <a:ln/>
        </p:spPr>
      </p:sp>
      <p:sp>
        <p:nvSpPr>
          <p:cNvPr id="12" name="Shape 8"/>
          <p:cNvSpPr/>
          <p:nvPr/>
        </p:nvSpPr>
        <p:spPr>
          <a:xfrm>
            <a:off x="457200" y="5663794"/>
            <a:ext cx="38405" cy="580644"/>
          </a:xfrm>
          <a:prstGeom prst="roundRect">
            <a:avLst>
              <a:gd name="adj" fmla="val 156127"/>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100" b="-100"/>
          <a:stretch/>
        </p:blipFill>
        <p:spPr>
          <a:xfrm>
            <a:off x="647395" y="5797296"/>
            <a:ext cx="114300" cy="152705"/>
          </a:xfrm>
          <a:prstGeom prst="rect">
            <a:avLst/>
          </a:prstGeom>
        </p:spPr>
      </p:pic>
      <p:sp>
        <p:nvSpPr>
          <p:cNvPr id="14" name="Text 9"/>
          <p:cNvSpPr txBox="1"/>
          <p:nvPr/>
        </p:nvSpPr>
        <p:spPr>
          <a:xfrm>
            <a:off x="875995" y="5778094"/>
            <a:ext cx="10782605" cy="352958"/>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計算根拠：</a:t>
            </a:r>
            <a:pPr algn="l" indent="0" marL="0">
              <a:buNone/>
            </a:pPr>
            <a:r>
              <a:rPr lang="en-US" sz="900" dirty="0">
                <a:solidFill>
                  <a:srgbClr val="5D4037"/>
                </a:solidFill>
                <a:latin typeface="Noto Sans JP" pitchFamily="34" charset="0"/>
                <a:ea typeface="Noto Sans JP" pitchFamily="34" charset="-122"/>
                <a:cs typeface="Noto Sans JP" pitchFamily="34" charset="-120"/>
              </a:rPr>
              <a:t>上記数値は「パラメータ数 × bit幅 ÷ 8」に、ランタイムオーバヘッドとして約10%を加算した概算理論値です。これらは</a:t>
            </a:r>
            <a:pPr algn="l" indent="0" marL="0">
              <a:buNone/>
            </a:pPr>
            <a:r>
              <a:rPr lang="en-US" sz="900" b="1" dirty="0">
                <a:solidFill>
                  <a:srgbClr val="5D4037"/>
                </a:solidFill>
                <a:latin typeface="Noto Sans JP" pitchFamily="34" charset="0"/>
                <a:ea typeface="Noto Sans JP" pitchFamily="34" charset="-122"/>
                <a:cs typeface="Noto Sans JP" pitchFamily="34" charset="-120"/>
              </a:rPr>
              <a:t>重みのみ</a:t>
            </a:r>
            <a:pPr algn="l" indent="0" marL="0">
              <a:buNone/>
            </a:pPr>
            <a:r>
              <a:rPr lang="en-US" sz="900" dirty="0">
                <a:solidFill>
                  <a:srgbClr val="5D4037"/>
                </a:solidFill>
                <a:latin typeface="Noto Sans JP" pitchFamily="34" charset="0"/>
                <a:ea typeface="Noto Sans JP" pitchFamily="34" charset="-122"/>
                <a:cs typeface="Noto Sans JP" pitchFamily="34" charset="-120"/>
              </a:rPr>
              <a:t>のメモリ消費であり、実運用ではこれに加えてKVキャッシュ（コンテキスト長に比例）が必要となります。特に7B〜14Bモデルは、8GB/16GBメモリ環境での動作可否の境界線となるため、4bit量子化の活用が実務上必須となります。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47 | ローカルAI 技術調査レポート 2026</a:t>
            </a:r>
            <a:endParaRPr lang="en-US" sz="900" dirty="0"/>
          </a:p>
        </p:txBody>
      </p:sp>
      <p:sp>
        <p:nvSpPr>
          <p:cNvPr id="18" name="Text 13"/>
          <p:cNvSpPr txBox="1"/>
          <p:nvPr/>
        </p:nvSpPr>
        <p:spPr>
          <a:xfrm>
            <a:off x="8538667" y="6586423"/>
            <a:ext cx="3794760"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(Calculated Estimates)</a:t>
            </a:r>
            <a:endParaRPr lang="en-US" sz="9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685" r="-685" t="0" b="0"/>
          <a:stretch/>
        </p:blipFill>
        <p:spPr>
          <a:xfrm>
            <a:off x="457200" y="437998"/>
            <a:ext cx="304495" cy="267005"/>
          </a:xfrm>
          <a:prstGeom prst="rect">
            <a:avLst/>
          </a:prstGeom>
        </p:spPr>
      </p:pic>
      <p:sp>
        <p:nvSpPr>
          <p:cNvPr id="6" name="Text 3"/>
          <p:cNvSpPr txBox="1"/>
          <p:nvPr/>
        </p:nvSpPr>
        <p:spPr>
          <a:xfrm>
            <a:off x="875995" y="381305"/>
            <a:ext cx="5610758"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重みメモリ理論値（完全版表2：27B〜70B）</a:t>
            </a:r>
            <a:endParaRPr lang="en-US" sz="2100" dirty="0"/>
          </a:p>
        </p:txBody>
      </p:sp>
      <p:sp>
        <p:nvSpPr>
          <p:cNvPr id="7" name="Text 4"/>
          <p:cNvSpPr txBox="1"/>
          <p:nvPr/>
        </p:nvSpPr>
        <p:spPr>
          <a:xfrm>
            <a:off x="8497519" y="457200"/>
            <a:ext cx="3353105"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大規模モデル（4bit/INT8/FP16）のメモリ要件</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3666744"/>
          </a:xfrm>
          <a:prstGeom prst="roundRect">
            <a:avLst>
              <a:gd name="adj" fmla="val 518"/>
            </a:avLst>
          </a:prstGeom>
          <a:solidFill>
            <a:srgbClr val="FFFFFF"/>
          </a:solidFill>
          <a:ln w="12700">
            <a:solidFill>
              <a:srgbClr val="D2D2D7"/>
            </a:solidFill>
            <a:prstDash val="solid"/>
          </a:ln>
        </p:spPr>
      </p:sp>
      <p:graphicFrame>
        <p:nvGraphicFramePr>
          <p:cNvPr id="49"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3648456"/>
        </p:xfrm>
        <a:graphic>
          <a:graphicData uri="http://schemas.openxmlformats.org/drawingml/2006/table">
            <a:tbl>
              <a:tblPr/>
              <a:tblGrid>
                <a:gridCol w="1848917"/>
                <a:gridCol w="2819095"/>
                <a:gridCol w="2819095"/>
                <a:gridCol w="3790188"/>
              </a:tblGrid>
              <a:tr h="729691">
                <a:tc>
                  <a:txBody>
                    <a:bodyPr/>
                    <a:lstStyle/>
                    <a:p>
                      <a:pPr algn="l" indent="0" marL="0">
                        <a:buNone/>
                      </a:pPr>
                      <a:r>
                        <a:rPr lang="en-US" sz="1125" b="1" dirty="0">
                          <a:solidFill>
                            <a:srgbClr val="1D1D1F"/>
                          </a:solidFill>
                          <a:latin typeface="Noto Sans JP" pitchFamily="34" charset="0"/>
                          <a:ea typeface="Noto Sans JP" pitchFamily="34" charset="-122"/>
                          <a:cs typeface="Noto Sans JP" pitchFamily="34" charset="-120"/>
                        </a:rPr>
                        <a:t>モデル規模</a:t>
                      </a:r>
                      <a:endParaRPr lang="en-US" sz="1125" dirty="0">
                        <a:latin typeface="Noto Sans JP" charset="0"/>
                        <a:ea typeface="Noto Sans JP" charset="0"/>
                        <a:cs typeface="Noto Sans JP" charset="0"/>
                      </a:endParaRPr>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125" b="1" dirty="0">
                          <a:solidFill>
                            <a:srgbClr val="1D1D1F"/>
                          </a:solidFill>
                          <a:latin typeface="Noto Sans JP" pitchFamily="34" charset="0"/>
                          <a:ea typeface="Noto Sans JP" pitchFamily="34" charset="-122"/>
                          <a:cs typeface="Noto Sans JP" pitchFamily="34" charset="-120"/>
                        </a:rPr>
                        <a:t>4bit (Q4) 推奨</a:t>
                      </a:r>
                      <a:endParaRPr lang="en-US" sz="1125" dirty="0">
                        <a:latin typeface="Noto Sans JP" charset="0"/>
                        <a:ea typeface="Noto Sans JP" charset="0"/>
                        <a:cs typeface="Noto Sans JP" charset="0"/>
                      </a:endParaRPr>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125" b="1" dirty="0">
                          <a:solidFill>
                            <a:srgbClr val="1D1D1F"/>
                          </a:solidFill>
                          <a:latin typeface="Noto Sans JP" pitchFamily="34" charset="0"/>
                          <a:ea typeface="Noto Sans JP" pitchFamily="34" charset="-122"/>
                          <a:cs typeface="Noto Sans JP" pitchFamily="34" charset="-120"/>
                        </a:rPr>
                        <a:t>INT8 (Q8)</a:t>
                      </a:r>
                      <a:endParaRPr lang="en-US" sz="1125" dirty="0">
                        <a:latin typeface="Noto Sans JP" charset="0"/>
                        <a:ea typeface="Noto Sans JP" charset="0"/>
                        <a:cs typeface="Noto Sans JP" charset="0"/>
                      </a:endParaRPr>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125" b="1" dirty="0">
                          <a:solidFill>
                            <a:srgbClr val="1D1D1F"/>
                          </a:solidFill>
                          <a:latin typeface="Noto Sans JP" pitchFamily="34" charset="0"/>
                          <a:ea typeface="Noto Sans JP" pitchFamily="34" charset="-122"/>
                          <a:cs typeface="Noto Sans JP" pitchFamily="34" charset="-120"/>
                        </a:rPr>
                        <a:t>FP16 (Half)</a:t>
                      </a:r>
                      <a:endParaRPr lang="en-US" sz="1125" dirty="0">
                        <a:latin typeface="Noto Sans JP" charset="0"/>
                        <a:ea typeface="Noto Sans JP" charset="0"/>
                        <a:cs typeface="Noto Sans JP" charset="0"/>
                      </a:endParaRPr>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729691">
                <a:tc>
                  <a:txBody>
                    <a:bodyPr/>
                    <a:lstStyle/>
                    <a:p>
                      <a:pPr indent="0" marL="0">
                        <a:buNone/>
                      </a:pPr>
                      <a:r>
                        <a:rPr lang="en-US" sz="1125" b="1" dirty="0">
                          <a:solidFill>
                            <a:srgbClr val="1D1D1F"/>
                          </a:solidFill>
                          <a:latin typeface="Noto Sans JP" pitchFamily="34" charset="0"/>
                          <a:ea typeface="Noto Sans JP" pitchFamily="34" charset="-122"/>
                          <a:cs typeface="Noto Sans JP" pitchFamily="34" charset="-120"/>
                        </a:rPr>
                        <a:t>27B</a:t>
                      </a:r>
                      <a:pPr indent="0" marL="0">
                        <a:spcBef>
                          <a:spcPts val="300"/>
                        </a:spcBef>
                        <a:buNone/>
                      </a:pPr>
                      <a:endParaRPr lang="en-US" sz="1200" dirty="0"/>
                    </a:p>
                    <a:p>
                      <a:pPr indent="0" marL="0">
                        <a:buNone/>
                      </a:pPr>
                      <a:r>
                        <a:rPr lang="en-US" sz="900" dirty="0">
                          <a:solidFill>
                            <a:srgbClr val="86868B"/>
                          </a:solidFill>
                          <a:latin typeface="Noto Sans JP" pitchFamily="34" charset="0"/>
                          <a:ea typeface="Noto Sans JP" pitchFamily="34" charset="-122"/>
                          <a:cs typeface="Noto Sans JP" pitchFamily="34" charset="-120"/>
                        </a:rPr>
                        <a:t>Gemma 2 27B等</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350" b="1" dirty="0">
                          <a:solidFill>
                            <a:srgbClr val="007AFF"/>
                          </a:solidFill>
                          <a:latin typeface="Noto Sans JP" pitchFamily="34" charset="0"/>
                          <a:ea typeface="Noto Sans JP" pitchFamily="34" charset="-122"/>
                          <a:cs typeface="Noto Sans JP" pitchFamily="34" charset="-120"/>
                        </a:rPr>
                        <a:t>13.8</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350" b="1" dirty="0">
                          <a:solidFill>
                            <a:srgbClr val="5856D6"/>
                          </a:solidFill>
                          <a:latin typeface="Noto Sans JP" pitchFamily="34" charset="0"/>
                          <a:ea typeface="Noto Sans JP" pitchFamily="34" charset="-122"/>
                          <a:cs typeface="Noto Sans JP" pitchFamily="34" charset="-120"/>
                        </a:rPr>
                        <a:t>27.7</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350" b="1" dirty="0">
                          <a:solidFill>
                            <a:srgbClr val="FF3B30"/>
                          </a:solidFill>
                          <a:latin typeface="Noto Sans JP" pitchFamily="34" charset="0"/>
                          <a:ea typeface="Noto Sans JP" pitchFamily="34" charset="-122"/>
                          <a:cs typeface="Noto Sans JP" pitchFamily="34" charset="-120"/>
                        </a:rPr>
                        <a:t>55.3</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729691">
                <a:tc>
                  <a:txBody>
                    <a:bodyPr/>
                    <a:lstStyle/>
                    <a:p>
                      <a:pPr indent="0" marL="0">
                        <a:buNone/>
                      </a:pPr>
                      <a:r>
                        <a:rPr lang="en-US" sz="1125" b="1" dirty="0">
                          <a:solidFill>
                            <a:srgbClr val="1D1D1F"/>
                          </a:solidFill>
                          <a:latin typeface="Noto Sans JP" pitchFamily="34" charset="0"/>
                          <a:ea typeface="Noto Sans JP" pitchFamily="34" charset="-122"/>
                          <a:cs typeface="Noto Sans JP" pitchFamily="34" charset="-120"/>
                        </a:rPr>
                        <a:t>32B</a:t>
                      </a:r>
                      <a:pPr indent="0" marL="0">
                        <a:spcBef>
                          <a:spcPts val="300"/>
                        </a:spcBef>
                        <a:buNone/>
                      </a:pPr>
                      <a:endParaRPr lang="en-US" sz="1200" dirty="0"/>
                    </a:p>
                    <a:p>
                      <a:pPr indent="0" marL="0">
                        <a:buNone/>
                      </a:pPr>
                      <a:r>
                        <a:rPr lang="en-US" sz="900" dirty="0">
                          <a:solidFill>
                            <a:srgbClr val="86868B"/>
                          </a:solidFill>
                          <a:latin typeface="Noto Sans JP" pitchFamily="34" charset="0"/>
                          <a:ea typeface="Noto Sans JP" pitchFamily="34" charset="-122"/>
                          <a:cs typeface="Noto Sans JP" pitchFamily="34" charset="-120"/>
                        </a:rPr>
                        <a:t>Qwen2.5 32B等</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1350" b="1" dirty="0">
                          <a:solidFill>
                            <a:srgbClr val="007AFF"/>
                          </a:solidFill>
                          <a:latin typeface="Noto Sans JP" pitchFamily="34" charset="0"/>
                          <a:ea typeface="Noto Sans JP" pitchFamily="34" charset="-122"/>
                          <a:cs typeface="Noto Sans JP" pitchFamily="34" charset="-120"/>
                        </a:rPr>
                        <a:t>16.4</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1350" b="1" dirty="0">
                          <a:solidFill>
                            <a:srgbClr val="5856D6"/>
                          </a:solidFill>
                          <a:latin typeface="Noto Sans JP" pitchFamily="34" charset="0"/>
                          <a:ea typeface="Noto Sans JP" pitchFamily="34" charset="-122"/>
                          <a:cs typeface="Noto Sans JP" pitchFamily="34" charset="-120"/>
                        </a:rPr>
                        <a:t>32.8</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1350" b="1" dirty="0">
                          <a:solidFill>
                            <a:srgbClr val="FF3B30"/>
                          </a:solidFill>
                          <a:latin typeface="Noto Sans JP" pitchFamily="34" charset="0"/>
                          <a:ea typeface="Noto Sans JP" pitchFamily="34" charset="-122"/>
                          <a:cs typeface="Noto Sans JP" pitchFamily="34" charset="-120"/>
                        </a:rPr>
                        <a:t>65.6</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729691">
                <a:tc>
                  <a:txBody>
                    <a:bodyPr/>
                    <a:lstStyle/>
                    <a:p>
                      <a:pPr indent="0" marL="0">
                        <a:buNone/>
                      </a:pPr>
                      <a:r>
                        <a:rPr lang="en-US" sz="1125" b="1" dirty="0">
                          <a:solidFill>
                            <a:srgbClr val="1D1D1F"/>
                          </a:solidFill>
                          <a:latin typeface="Noto Sans JP" pitchFamily="34" charset="0"/>
                          <a:ea typeface="Noto Sans JP" pitchFamily="34" charset="-122"/>
                          <a:cs typeface="Noto Sans JP" pitchFamily="34" charset="-120"/>
                        </a:rPr>
                        <a:t>34B</a:t>
                      </a:r>
                      <a:pPr indent="0" marL="0">
                        <a:spcBef>
                          <a:spcPts val="300"/>
                        </a:spcBef>
                        <a:buNone/>
                      </a:pPr>
                      <a:endParaRPr lang="en-US" sz="1200" dirty="0"/>
                    </a:p>
                    <a:p>
                      <a:pPr indent="0" marL="0">
                        <a:buNone/>
                      </a:pPr>
                      <a:r>
                        <a:rPr lang="en-US" sz="900" dirty="0">
                          <a:solidFill>
                            <a:srgbClr val="86868B"/>
                          </a:solidFill>
                          <a:latin typeface="Noto Sans JP" pitchFamily="34" charset="0"/>
                          <a:ea typeface="Noto Sans JP" pitchFamily="34" charset="-122"/>
                          <a:cs typeface="Noto Sans JP" pitchFamily="34" charset="-120"/>
                        </a:rPr>
                        <a:t>Yi-34B等</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350" b="1" dirty="0">
                          <a:solidFill>
                            <a:srgbClr val="007AFF"/>
                          </a:solidFill>
                          <a:latin typeface="Noto Sans JP" pitchFamily="34" charset="0"/>
                          <a:ea typeface="Noto Sans JP" pitchFamily="34" charset="-122"/>
                          <a:cs typeface="Noto Sans JP" pitchFamily="34" charset="-120"/>
                        </a:rPr>
                        <a:t>17.4</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350" b="1" dirty="0">
                          <a:solidFill>
                            <a:srgbClr val="5856D6"/>
                          </a:solidFill>
                          <a:latin typeface="Noto Sans JP" pitchFamily="34" charset="0"/>
                          <a:ea typeface="Noto Sans JP" pitchFamily="34" charset="-122"/>
                          <a:cs typeface="Noto Sans JP" pitchFamily="34" charset="-120"/>
                        </a:rPr>
                        <a:t>34.8</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350" b="1" dirty="0">
                          <a:solidFill>
                            <a:srgbClr val="FF3B30"/>
                          </a:solidFill>
                          <a:latin typeface="Noto Sans JP" pitchFamily="34" charset="0"/>
                          <a:ea typeface="Noto Sans JP" pitchFamily="34" charset="-122"/>
                          <a:cs typeface="Noto Sans JP" pitchFamily="34" charset="-120"/>
                        </a:rPr>
                        <a:t>69.7</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729691">
                <a:tc>
                  <a:txBody>
                    <a:bodyPr/>
                    <a:lstStyle/>
                    <a:p>
                      <a:pPr indent="0" marL="0">
                        <a:buNone/>
                      </a:pPr>
                      <a:r>
                        <a:rPr lang="en-US" sz="1125" b="1" dirty="0">
                          <a:solidFill>
                            <a:srgbClr val="1D1D1F"/>
                          </a:solidFill>
                          <a:latin typeface="Noto Sans JP" pitchFamily="34" charset="0"/>
                          <a:ea typeface="Noto Sans JP" pitchFamily="34" charset="-122"/>
                          <a:cs typeface="Noto Sans JP" pitchFamily="34" charset="-120"/>
                        </a:rPr>
                        <a:t>70B</a:t>
                      </a:r>
                      <a:pPr indent="0" marL="0">
                        <a:spcBef>
                          <a:spcPts val="300"/>
                        </a:spcBef>
                        <a:buNone/>
                      </a:pPr>
                      <a:endParaRPr lang="en-US" sz="1200" dirty="0"/>
                    </a:p>
                    <a:p>
                      <a:pPr indent="0" marL="0">
                        <a:buNone/>
                      </a:pPr>
                      <a:r>
                        <a:rPr lang="en-US" sz="900" dirty="0">
                          <a:solidFill>
                            <a:srgbClr val="86868B"/>
                          </a:solidFill>
                          <a:latin typeface="Noto Sans JP" pitchFamily="34" charset="0"/>
                          <a:ea typeface="Noto Sans JP" pitchFamily="34" charset="-122"/>
                          <a:cs typeface="Noto Sans JP" pitchFamily="34" charset="-120"/>
                        </a:rPr>
                        <a:t>Llama 3 70B等</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1350" b="1" dirty="0">
                          <a:solidFill>
                            <a:srgbClr val="007AFF"/>
                          </a:solidFill>
                          <a:latin typeface="Noto Sans JP" pitchFamily="34" charset="0"/>
                          <a:ea typeface="Noto Sans JP" pitchFamily="34" charset="-122"/>
                          <a:cs typeface="Noto Sans JP" pitchFamily="34" charset="-120"/>
                        </a:rPr>
                        <a:t>35.9</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1350" b="1" dirty="0">
                          <a:solidFill>
                            <a:srgbClr val="FF3B30"/>
                          </a:solidFill>
                          <a:latin typeface="Noto Sans JP" pitchFamily="34" charset="0"/>
                          <a:ea typeface="Noto Sans JP" pitchFamily="34" charset="-122"/>
                          <a:cs typeface="Noto Sans JP" pitchFamily="34" charset="-120"/>
                        </a:rPr>
                        <a:t>71.7</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1350" b="1" dirty="0">
                          <a:solidFill>
                            <a:srgbClr val="FF3B30"/>
                          </a:solidFill>
                          <a:latin typeface="Noto Sans JP" pitchFamily="34" charset="0"/>
                          <a:ea typeface="Noto Sans JP" pitchFamily="34" charset="-122"/>
                          <a:cs typeface="Noto Sans JP" pitchFamily="34" charset="-120"/>
                        </a:rPr>
                        <a:t>143.4</a:t>
                      </a:r>
                      <a:pPr indent="0" marL="0">
                        <a:buNone/>
                      </a:pPr>
                      <a:r>
                        <a:rPr lang="en-US" sz="1050" dirty="0">
                          <a:solidFill>
                            <a:srgbClr val="86868B"/>
                          </a:solidFill>
                          <a:latin typeface="Noto Sans JP" pitchFamily="34" charset="0"/>
                          <a:ea typeface="Noto Sans JP" pitchFamily="34" charset="-122"/>
                          <a:cs typeface="Noto Sans JP" pitchFamily="34" charset="-120"/>
                        </a:rPr>
                        <a:t>GiB</a:t>
                      </a:r>
                      <a:endParaRPr lang="en-US" sz="1200" dirty="0"/>
                    </a:p>
                  </a:txBody>
                  <a:tcPr marL="228600" marR="228600"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187391"/>
            <a:ext cx="11277295" cy="1057046"/>
          </a:xfrm>
          <a:prstGeom prst="roundRect">
            <a:avLst>
              <a:gd name="adj" fmla="val 3117"/>
            </a:avLst>
          </a:prstGeom>
          <a:solidFill>
            <a:srgbClr val="FFF8E1"/>
          </a:solidFill>
          <a:ln/>
        </p:spPr>
      </p:sp>
      <p:sp>
        <p:nvSpPr>
          <p:cNvPr id="12" name="Shape 8"/>
          <p:cNvSpPr/>
          <p:nvPr/>
        </p:nvSpPr>
        <p:spPr>
          <a:xfrm>
            <a:off x="457200" y="5187391"/>
            <a:ext cx="38405" cy="1057046"/>
          </a:xfrm>
          <a:prstGeom prst="roundRect">
            <a:avLst>
              <a:gd name="adj" fmla="val 85800"/>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100" b="-100"/>
          <a:stretch/>
        </p:blipFill>
        <p:spPr>
          <a:xfrm>
            <a:off x="647395" y="5320894"/>
            <a:ext cx="114300" cy="152705"/>
          </a:xfrm>
          <a:prstGeom prst="rect">
            <a:avLst/>
          </a:prstGeom>
        </p:spPr>
      </p:pic>
      <p:sp>
        <p:nvSpPr>
          <p:cNvPr id="14" name="Text 9"/>
          <p:cNvSpPr txBox="1"/>
          <p:nvPr/>
        </p:nvSpPr>
        <p:spPr>
          <a:xfrm>
            <a:off x="875995" y="5415991"/>
            <a:ext cx="10896905" cy="162763"/>
          </a:xfrm>
          <a:prstGeom prst="rect">
            <a:avLst/>
          </a:prstGeom>
          <a:noFill/>
          <a:ln/>
        </p:spPr>
        <p:txBody>
          <a:bodyPr wrap="square" lIns="0" tIns="0" rIns="0" bIns="0" rtlCol="0" anchor="ctr"/>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計算前提：</a:t>
            </a:r>
            <a:pPr algn="l" indent="0" marL="0">
              <a:buNone/>
            </a:pPr>
            <a:r>
              <a:rPr lang="en-US" sz="900" dirty="0">
                <a:solidFill>
                  <a:srgbClr val="5D4037"/>
                </a:solidFill>
                <a:latin typeface="Noto Sans JP" pitchFamily="34" charset="0"/>
                <a:ea typeface="Noto Sans JP" pitchFamily="34" charset="-122"/>
                <a:cs typeface="Noto Sans JP" pitchFamily="34" charset="-120"/>
              </a:rPr>
              <a:t> パラメータ数 × bit幅 ÷ 8 で基本容量を算出後、実運用におけるランタイムオーバヘッド等を考慮して約+10%を加算した概算値です。</a:t>
            </a:r>
            <a:endParaRPr lang="en-US" sz="900" dirty="0"/>
          </a:p>
        </p:txBody>
      </p:sp>
      <p:sp>
        <p:nvSpPr>
          <p:cNvPr id="15" name="Text 10"/>
          <p:cNvSpPr txBox="1"/>
          <p:nvPr/>
        </p:nvSpPr>
        <p:spPr>
          <a:xfrm>
            <a:off x="875995" y="5690311"/>
            <a:ext cx="10782605" cy="324612"/>
          </a:xfrm>
          <a:prstGeom prst="rect">
            <a:avLst/>
          </a:prstGeom>
          <a:noFill/>
          <a:ln/>
        </p:spPr>
        <p:txBody>
          <a:bodyPr wrap="square" lIns="0" tIns="0" rIns="0" bIns="0" rtlCol="0" anchor="t"/>
          <a:lstStyle/>
          <a:p>
            <a:pPr algn="l" indent="0" marL="0">
              <a:buNone/>
            </a:pPr>
            <a:r>
              <a:rPr lang="en-US" sz="900" b="1" dirty="0">
                <a:solidFill>
                  <a:srgbClr val="5D4037"/>
                </a:solidFill>
                <a:latin typeface="Noto Sans JP" pitchFamily="34" charset="0"/>
                <a:ea typeface="Noto Sans JP" pitchFamily="34" charset="-122"/>
                <a:cs typeface="Noto Sans JP" pitchFamily="34" charset="-120"/>
              </a:rPr>
              <a:t>設計含意：</a:t>
            </a:r>
            <a:pPr algn="l" indent="0" marL="0">
              <a:buNone/>
            </a:pPr>
            <a:r>
              <a:rPr lang="en-US" sz="900" dirty="0">
                <a:solidFill>
                  <a:srgbClr val="5D4037"/>
                </a:solidFill>
                <a:latin typeface="Noto Sans JP" pitchFamily="34" charset="0"/>
                <a:ea typeface="Noto Sans JP" pitchFamily="34" charset="-122"/>
                <a:cs typeface="Noto Sans JP" pitchFamily="34" charset="-120"/>
              </a:rPr>
              <a:t> 30B級モデルの実運用には、4bit量子化でも約16-18GiBのVRAM/統合メモリが必要です。70B級では4bitでも約36GiBを消費するため、Apple Silicon 64GB/96GBや、VRAM 24GB×2枚構成などの上位ハードウェア構成が現実的なラインとなります。</a:t>
            </a:r>
            <a:endParaRPr lang="en-US" sz="900" dirty="0"/>
          </a:p>
        </p:txBody>
      </p:sp>
      <p:sp>
        <p:nvSpPr>
          <p:cNvPr id="16" name="Shape 11"/>
          <p:cNvSpPr/>
          <p:nvPr/>
        </p:nvSpPr>
        <p:spPr>
          <a:xfrm>
            <a:off x="0" y="6467551"/>
            <a:ext cx="12191695" cy="390449"/>
          </a:xfrm>
          <a:prstGeom prst="rect">
            <a:avLst/>
          </a:prstGeom>
          <a:solidFill>
            <a:srgbClr val="FFFFFF"/>
          </a:solidFill>
          <a:ln/>
        </p:spPr>
      </p:sp>
      <p:sp>
        <p:nvSpPr>
          <p:cNvPr id="17" name="Shape 12"/>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8" name="Text 13"/>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48 | ローカルAI 技術調査レポート 2026</a:t>
            </a:r>
            <a:endParaRPr lang="en-US" sz="900" dirty="0"/>
          </a:p>
        </p:txBody>
      </p:sp>
      <p:sp>
        <p:nvSpPr>
          <p:cNvPr id="19" name="Text 14"/>
          <p:cNvSpPr txBox="1"/>
          <p:nvPr/>
        </p:nvSpPr>
        <p:spPr>
          <a:xfrm>
            <a:off x="7359091" y="6586423"/>
            <a:ext cx="5067605"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Source: Technical Survey Report (Calculated Values based on Weight Quantization)</a:t>
            </a:r>
            <a:endParaRPr lang="en-US" sz="9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685" r="-685" t="0" b="0"/>
          <a:stretch/>
        </p:blipFill>
        <p:spPr>
          <a:xfrm>
            <a:off x="457200" y="437998"/>
            <a:ext cx="304495" cy="267005"/>
          </a:xfrm>
          <a:prstGeom prst="rect">
            <a:avLst/>
          </a:prstGeom>
        </p:spPr>
      </p:pic>
      <p:sp>
        <p:nvSpPr>
          <p:cNvPr id="6" name="Text 3"/>
          <p:cNvSpPr txBox="1"/>
          <p:nvPr/>
        </p:nvSpPr>
        <p:spPr>
          <a:xfrm>
            <a:off x="875995" y="381305"/>
            <a:ext cx="4696358"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KVキャッシュの支配性（完全版表1）</a:t>
            </a:r>
            <a:endParaRPr lang="en-US" sz="2100" dirty="0"/>
          </a:p>
        </p:txBody>
      </p:sp>
      <p:sp>
        <p:nvSpPr>
          <p:cNvPr id="7" name="Text 4"/>
          <p:cNvSpPr txBox="1"/>
          <p:nvPr/>
        </p:nvSpPr>
        <p:spPr>
          <a:xfrm>
            <a:off x="7425842" y="457200"/>
            <a:ext cx="4429354"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2k〜32k tokensにおけるメモリ消費量比較（Llama3 8B相当）</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3010205"/>
          </a:xfrm>
          <a:prstGeom prst="roundRect">
            <a:avLst>
              <a:gd name="adj" fmla="val 769"/>
            </a:avLst>
          </a:prstGeom>
          <a:solidFill>
            <a:srgbClr val="FFFFFF"/>
          </a:solidFill>
          <a:ln w="12700">
            <a:solidFill>
              <a:srgbClr val="D2D2D7"/>
            </a:solidFill>
            <a:prstDash val="solid"/>
          </a:ln>
        </p:spPr>
      </p:sp>
      <p:graphicFrame>
        <p:nvGraphicFramePr>
          <p:cNvPr id="50"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2991002"/>
        </p:xfrm>
        <a:graphic>
          <a:graphicData uri="http://schemas.openxmlformats.org/drawingml/2006/table">
            <a:tbl>
              <a:tblPr/>
              <a:tblGrid>
                <a:gridCol w="2819095"/>
                <a:gridCol w="2819095"/>
                <a:gridCol w="2819095"/>
                <a:gridCol w="2819095"/>
              </a:tblGrid>
              <a:tr h="747751">
                <a:tc>
                  <a:txBody>
                    <a:bodyPr/>
                    <a:lstStyle/>
                    <a:p>
                      <a:pPr algn="l" indent="0" marL="0">
                        <a:buNone/>
                      </a:pPr>
                      <a:r>
                        <a:rPr lang="en-US" sz="1125" b="1" dirty="0">
                          <a:solidFill>
                            <a:srgbClr val="1D1D1F"/>
                          </a:solidFill>
                          <a:latin typeface="Noto Sans JP" pitchFamily="34" charset="0"/>
                          <a:ea typeface="Noto Sans JP" pitchFamily="34" charset="-122"/>
                          <a:cs typeface="Noto Sans JP" pitchFamily="34" charset="-120"/>
                        </a:rPr>
                        <a:t>コンテキスト長</a:t>
                      </a:r>
                      <a:pPr algn="l" indent="0" marL="0">
                        <a:buNone/>
                      </a:pPr>
                      <a:endParaRPr lang="en-US" sz="1200" dirty="0"/>
                    </a:p>
                    <a:p>
                      <a:pPr algn="l" indent="0" marL="0">
                        <a:buNone/>
                      </a:pPr>
                      <a:r>
                        <a:rPr lang="en-US" sz="900" dirty="0">
                          <a:solidFill>
                            <a:srgbClr val="666666"/>
                          </a:solidFill>
                          <a:latin typeface="Noto Sans JP" pitchFamily="34" charset="0"/>
                          <a:ea typeface="Noto Sans JP" pitchFamily="34" charset="-122"/>
                          <a:cs typeface="Noto Sans JP" pitchFamily="34" charset="-120"/>
                        </a:rPr>
                        <a:t>(Tokens)</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125" b="1" dirty="0">
                          <a:solidFill>
                            <a:srgbClr val="1D1D1F"/>
                          </a:solidFill>
                          <a:latin typeface="Noto Sans JP" pitchFamily="34" charset="0"/>
                          <a:ea typeface="Noto Sans JP" pitchFamily="34" charset="-122"/>
                          <a:cs typeface="Noto Sans JP" pitchFamily="34" charset="-120"/>
                        </a:rPr>
                        <a:t>FP16 (標準)</a:t>
                      </a:r>
                      <a:pPr algn="l" indent="0" marL="0">
                        <a:buNone/>
                      </a:pPr>
                      <a:endParaRPr lang="en-US" sz="1200" dirty="0"/>
                    </a:p>
                    <a:p>
                      <a:pPr algn="l" indent="0" marL="0">
                        <a:buNone/>
                      </a:pPr>
                      <a:r>
                        <a:rPr lang="en-US" sz="900" dirty="0">
                          <a:solidFill>
                            <a:srgbClr val="666666"/>
                          </a:solidFill>
                          <a:latin typeface="Noto Sans JP" pitchFamily="34" charset="0"/>
                          <a:ea typeface="Noto Sans JP" pitchFamily="34" charset="-122"/>
                          <a:cs typeface="Noto Sans JP" pitchFamily="34" charset="-120"/>
                        </a:rPr>
                        <a:t>(16-bit)</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125" b="1" dirty="0">
                          <a:solidFill>
                            <a:srgbClr val="1D1D1F"/>
                          </a:solidFill>
                          <a:latin typeface="Noto Sans JP" pitchFamily="34" charset="0"/>
                          <a:ea typeface="Noto Sans JP" pitchFamily="34" charset="-122"/>
                          <a:cs typeface="Noto Sans JP" pitchFamily="34" charset="-120"/>
                        </a:rPr>
                        <a:t>FP8 (量子化)</a:t>
                      </a:r>
                      <a:pPr algn="l" indent="0" marL="0">
                        <a:buNone/>
                      </a:pPr>
                      <a:endParaRPr lang="en-US" sz="1200" dirty="0"/>
                    </a:p>
                    <a:p>
                      <a:pPr algn="l" indent="0" marL="0">
                        <a:buNone/>
                      </a:pPr>
                      <a:r>
                        <a:rPr lang="en-US" sz="900" dirty="0">
                          <a:solidFill>
                            <a:srgbClr val="666666"/>
                          </a:solidFill>
                          <a:latin typeface="Noto Sans JP" pitchFamily="34" charset="0"/>
                          <a:ea typeface="Noto Sans JP" pitchFamily="34" charset="-122"/>
                          <a:cs typeface="Noto Sans JP" pitchFamily="34" charset="-120"/>
                        </a:rPr>
                        <a:t>(8-bit)</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125" b="1" dirty="0">
                          <a:solidFill>
                            <a:srgbClr val="1D1D1F"/>
                          </a:solidFill>
                          <a:latin typeface="Noto Sans JP" pitchFamily="34" charset="0"/>
                          <a:ea typeface="Noto Sans JP" pitchFamily="34" charset="-122"/>
                          <a:cs typeface="Noto Sans JP" pitchFamily="34" charset="-120"/>
                        </a:rPr>
                        <a:t>INT4 (量子化)</a:t>
                      </a:r>
                      <a:pPr algn="l" indent="0" marL="0">
                        <a:buNone/>
                      </a:pPr>
                      <a:endParaRPr lang="en-US" sz="1200" dirty="0"/>
                    </a:p>
                    <a:p>
                      <a:pPr algn="l" indent="0" marL="0">
                        <a:buNone/>
                      </a:pPr>
                      <a:r>
                        <a:rPr lang="en-US" sz="900" dirty="0">
                          <a:solidFill>
                            <a:srgbClr val="666666"/>
                          </a:solidFill>
                          <a:latin typeface="Noto Sans JP" pitchFamily="34" charset="0"/>
                          <a:ea typeface="Noto Sans JP" pitchFamily="34" charset="-122"/>
                          <a:cs typeface="Noto Sans JP" pitchFamily="34" charset="-120"/>
                        </a:rPr>
                        <a:t>(4-bit)</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747751">
                <a:tc>
                  <a:txBody>
                    <a:bodyPr/>
                    <a:lstStyle/>
                    <a:p>
                      <a:pPr indent="0" marL="0">
                        <a:buNone/>
                      </a:pPr>
                      <a:r>
                        <a:rPr lang="en-US" sz="1200" b="1" dirty="0">
                          <a:solidFill>
                            <a:srgbClr val="1D1D1F"/>
                          </a:solidFill>
                          <a:latin typeface="Noto Sans JP" pitchFamily="34" charset="0"/>
                          <a:ea typeface="Noto Sans JP" pitchFamily="34" charset="-122"/>
                          <a:cs typeface="Noto Sans JP" pitchFamily="34" charset="-120"/>
                        </a:rPr>
                        <a:t>2,048 tokens</a:t>
                      </a:r>
                      <a:pPr indent="0" marL="0">
                        <a:spcBef>
                          <a:spcPts val="300"/>
                        </a:spcBef>
                        <a:buNone/>
                      </a:pPr>
                      <a:endParaRPr lang="en-US" sz="1200" dirty="0"/>
                    </a:p>
                    <a:p>
                      <a:pPr indent="0" marL="0">
                        <a:buNone/>
                      </a:pPr>
                      <a:r>
                        <a:rPr lang="en-US" sz="900" dirty="0">
                          <a:solidFill>
                            <a:srgbClr val="86868B"/>
                          </a:solidFill>
                          <a:latin typeface="Noto Sans JP" pitchFamily="34" charset="0"/>
                          <a:ea typeface="Noto Sans JP" pitchFamily="34" charset="-122"/>
                          <a:cs typeface="Noto Sans JP" pitchFamily="34" charset="-120"/>
                        </a:rPr>
                        <a:t>標準的な短文対話</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200" b="1" dirty="0">
                          <a:solidFill>
                            <a:srgbClr val="D32F2F"/>
                          </a:solidFill>
                          <a:latin typeface="IBM Plex Sans JP" pitchFamily="34" charset="0"/>
                          <a:ea typeface="IBM Plex Sans JP" pitchFamily="34" charset="-122"/>
                          <a:cs typeface="IBM Plex Sans JP" pitchFamily="34" charset="-120"/>
                        </a:rPr>
                        <a:t>0.25 GiB</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200" b="1" dirty="0">
                          <a:solidFill>
                            <a:srgbClr val="F57C00"/>
                          </a:solidFill>
                          <a:latin typeface="IBM Plex Sans JP" pitchFamily="34" charset="0"/>
                          <a:ea typeface="IBM Plex Sans JP" pitchFamily="34" charset="-122"/>
                          <a:cs typeface="IBM Plex Sans JP" pitchFamily="34" charset="-120"/>
                        </a:rPr>
                        <a:t>0.12 GiB</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200" b="1" dirty="0">
                          <a:solidFill>
                            <a:srgbClr val="2E7D32"/>
                          </a:solidFill>
                          <a:latin typeface="IBM Plex Sans JP" pitchFamily="34" charset="0"/>
                          <a:ea typeface="IBM Plex Sans JP" pitchFamily="34" charset="-122"/>
                          <a:cs typeface="IBM Plex Sans JP" pitchFamily="34" charset="-120"/>
                        </a:rPr>
                        <a:t>0.06 GiB</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747751">
                <a:tc>
                  <a:txBody>
                    <a:bodyPr/>
                    <a:lstStyle/>
                    <a:p>
                      <a:pPr indent="0" marL="0">
                        <a:buNone/>
                      </a:pPr>
                      <a:r>
                        <a:rPr lang="en-US" sz="1200" b="1" dirty="0">
                          <a:solidFill>
                            <a:srgbClr val="1D1D1F"/>
                          </a:solidFill>
                          <a:latin typeface="Noto Sans JP" pitchFamily="34" charset="0"/>
                          <a:ea typeface="Noto Sans JP" pitchFamily="34" charset="-122"/>
                          <a:cs typeface="Noto Sans JP" pitchFamily="34" charset="-120"/>
                        </a:rPr>
                        <a:t>8,192 tokens</a:t>
                      </a:r>
                      <a:pPr indent="0" marL="0">
                        <a:spcBef>
                          <a:spcPts val="300"/>
                        </a:spcBef>
                        <a:buNone/>
                      </a:pPr>
                      <a:endParaRPr lang="en-US" sz="1200" dirty="0"/>
                    </a:p>
                    <a:p>
                      <a:pPr indent="0" marL="0">
                        <a:buNone/>
                      </a:pPr>
                      <a:r>
                        <a:rPr lang="en-US" sz="900" dirty="0">
                          <a:solidFill>
                            <a:srgbClr val="86868B"/>
                          </a:solidFill>
                          <a:latin typeface="Noto Sans JP" pitchFamily="34" charset="0"/>
                          <a:ea typeface="Noto Sans JP" pitchFamily="34" charset="-122"/>
                          <a:cs typeface="Noto Sans JP" pitchFamily="34" charset="-120"/>
                        </a:rPr>
                        <a:t>長文記事・文書要約</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1200" b="1" dirty="0">
                          <a:solidFill>
                            <a:srgbClr val="D32F2F"/>
                          </a:solidFill>
                          <a:latin typeface="IBM Plex Sans JP" pitchFamily="34" charset="0"/>
                          <a:ea typeface="IBM Plex Sans JP" pitchFamily="34" charset="-122"/>
                          <a:cs typeface="IBM Plex Sans JP" pitchFamily="34" charset="-120"/>
                        </a:rPr>
                        <a:t>1.00 GiB</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1200" b="1" dirty="0">
                          <a:solidFill>
                            <a:srgbClr val="F57C00"/>
                          </a:solidFill>
                          <a:latin typeface="IBM Plex Sans JP" pitchFamily="34" charset="0"/>
                          <a:ea typeface="IBM Plex Sans JP" pitchFamily="34" charset="-122"/>
                          <a:cs typeface="IBM Plex Sans JP" pitchFamily="34" charset="-120"/>
                        </a:rPr>
                        <a:t>0.50 GiB</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1200" b="1" dirty="0">
                          <a:solidFill>
                            <a:srgbClr val="2E7D32"/>
                          </a:solidFill>
                          <a:latin typeface="IBM Plex Sans JP" pitchFamily="34" charset="0"/>
                          <a:ea typeface="IBM Plex Sans JP" pitchFamily="34" charset="-122"/>
                          <a:cs typeface="IBM Plex Sans JP" pitchFamily="34" charset="-120"/>
                        </a:rPr>
                        <a:t>0.25 GiB</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747751">
                <a:tc>
                  <a:txBody>
                    <a:bodyPr/>
                    <a:lstStyle/>
                    <a:p>
                      <a:pPr indent="0" marL="0">
                        <a:buNone/>
                      </a:pPr>
                      <a:r>
                        <a:rPr lang="en-US" sz="1200" b="1" dirty="0">
                          <a:solidFill>
                            <a:srgbClr val="1D1D1F"/>
                          </a:solidFill>
                          <a:latin typeface="Noto Sans JP" pitchFamily="34" charset="0"/>
                          <a:ea typeface="Noto Sans JP" pitchFamily="34" charset="-122"/>
                          <a:cs typeface="Noto Sans JP" pitchFamily="34" charset="-120"/>
                        </a:rPr>
                        <a:t>32,768 tokens</a:t>
                      </a:r>
                      <a:pPr indent="0" marL="0">
                        <a:spcBef>
                          <a:spcPts val="300"/>
                        </a:spcBef>
                        <a:buNone/>
                      </a:pPr>
                      <a:endParaRPr lang="en-US" sz="1200" dirty="0"/>
                    </a:p>
                    <a:p>
                      <a:pPr indent="0" marL="0">
                        <a:buNone/>
                      </a:pPr>
                      <a:r>
                        <a:rPr lang="en-US" sz="900" dirty="0">
                          <a:solidFill>
                            <a:srgbClr val="86868B"/>
                          </a:solidFill>
                          <a:latin typeface="Noto Sans JP" pitchFamily="34" charset="0"/>
                          <a:ea typeface="Noto Sans JP" pitchFamily="34" charset="-122"/>
                          <a:cs typeface="Noto Sans JP" pitchFamily="34" charset="-120"/>
                        </a:rPr>
                        <a:t>RAG / 全体像把握</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1200" b="1" dirty="0">
                          <a:solidFill>
                            <a:srgbClr val="D32F2F"/>
                          </a:solidFill>
                          <a:latin typeface="IBM Plex Sans JP" pitchFamily="34" charset="0"/>
                          <a:ea typeface="IBM Plex Sans JP" pitchFamily="34" charset="-122"/>
                          <a:cs typeface="IBM Plex Sans JP" pitchFamily="34" charset="-120"/>
                        </a:rPr>
                        <a:t>4.00 GiB</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1200" b="1" dirty="0">
                          <a:solidFill>
                            <a:srgbClr val="F57C00"/>
                          </a:solidFill>
                          <a:latin typeface="IBM Plex Sans JP" pitchFamily="34" charset="0"/>
                          <a:ea typeface="IBM Plex Sans JP" pitchFamily="34" charset="-122"/>
                          <a:cs typeface="IBM Plex Sans JP" pitchFamily="34" charset="-120"/>
                        </a:rPr>
                        <a:t>2.00 GiB</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1200" b="1" dirty="0">
                          <a:solidFill>
                            <a:srgbClr val="2E7D32"/>
                          </a:solidFill>
                          <a:latin typeface="IBM Plex Sans JP" pitchFamily="34" charset="0"/>
                          <a:ea typeface="IBM Plex Sans JP" pitchFamily="34" charset="-122"/>
                          <a:cs typeface="IBM Plex Sans JP" pitchFamily="34" charset="-120"/>
                        </a:rPr>
                        <a:t>1.00 GiB</a:t>
                      </a:r>
                      <a:endParaRPr lang="en-US" sz="1200" dirty="0"/>
                    </a:p>
                  </a:txBody>
                  <a:tcPr marL="190195" marR="19019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r>
            </a:tbl>
          </a:graphicData>
        </a:graphic>
      </p:graphicFrame>
      <p:sp>
        <p:nvSpPr>
          <p:cNvPr id="11" name="Shape 7"/>
          <p:cNvSpPr/>
          <p:nvPr/>
        </p:nvSpPr>
        <p:spPr>
          <a:xfrm>
            <a:off x="457200" y="5165446"/>
            <a:ext cx="11277295" cy="1076249"/>
          </a:xfrm>
          <a:prstGeom prst="roundRect">
            <a:avLst>
              <a:gd name="adj" fmla="val 3007"/>
            </a:avLst>
          </a:prstGeom>
          <a:solidFill>
            <a:srgbClr val="E3F2FD"/>
          </a:solidFill>
          <a:ln/>
        </p:spPr>
      </p:sp>
      <p:sp>
        <p:nvSpPr>
          <p:cNvPr id="12" name="Shape 8"/>
          <p:cNvSpPr/>
          <p:nvPr/>
        </p:nvSpPr>
        <p:spPr>
          <a:xfrm>
            <a:off x="457200" y="5165446"/>
            <a:ext cx="38405" cy="1076249"/>
          </a:xfrm>
          <a:prstGeom prst="roundRect">
            <a:avLst>
              <a:gd name="adj" fmla="val 84281"/>
            </a:avLst>
          </a:prstGeom>
          <a:solidFill>
            <a:srgbClr val="2196F3"/>
          </a:solidFill>
          <a:ln w="12700">
            <a:solidFill>
              <a:srgbClr val="2196F3">
                <a:alpha val="0"/>
              </a:srgbClr>
            </a:solidFill>
            <a:prstDash val="solid"/>
          </a:ln>
        </p:spPr>
      </p:sp>
      <p:pic>
        <p:nvPicPr>
          <p:cNvPr id="13" name="Image 1" descr="preencoded.png">    </p:cNvPr>
          <p:cNvPicPr>
            <a:picLocks noChangeAspect="1"/>
          </p:cNvPicPr>
          <p:nvPr/>
        </p:nvPicPr>
        <p:blipFill>
          <a:blip r:embed="rId2"/>
          <a:srcRect l="0" r="0" t="0" b="0"/>
          <a:stretch/>
        </p:blipFill>
        <p:spPr>
          <a:xfrm>
            <a:off x="685800" y="5346497"/>
            <a:ext cx="152705" cy="152705"/>
          </a:xfrm>
          <a:prstGeom prst="rect">
            <a:avLst/>
          </a:prstGeom>
        </p:spPr>
      </p:pic>
      <p:sp>
        <p:nvSpPr>
          <p:cNvPr id="14" name="Text 9"/>
          <p:cNvSpPr txBox="1"/>
          <p:nvPr/>
        </p:nvSpPr>
        <p:spPr>
          <a:xfrm>
            <a:off x="952805" y="5318150"/>
            <a:ext cx="10668305" cy="419710"/>
          </a:xfrm>
          <a:prstGeom prst="rect">
            <a:avLst/>
          </a:prstGeom>
          <a:noFill/>
          <a:ln/>
        </p:spPr>
        <p:txBody>
          <a:bodyPr wrap="square" lIns="0" tIns="0" rIns="0" bIns="0" rtlCol="0" anchor="t"/>
          <a:lstStyle/>
          <a:p>
            <a:pPr algn="l" indent="0" marL="0">
              <a:buNone/>
            </a:pPr>
            <a:r>
              <a:rPr lang="en-US" sz="1000" b="1" dirty="0">
                <a:solidFill>
                  <a:srgbClr val="0D47A1"/>
                </a:solidFill>
                <a:latin typeface="Noto Sans JP" pitchFamily="34" charset="0"/>
                <a:ea typeface="Noto Sans JP" pitchFamily="34" charset="-122"/>
                <a:cs typeface="Noto Sans JP" pitchFamily="34" charset="-120"/>
              </a:rPr>
              <a:t>設計含意：</a:t>
            </a:r>
            <a:pPr algn="l" indent="0" marL="0">
              <a:buNone/>
            </a:pPr>
            <a:r>
              <a:rPr lang="en-US" sz="1000" dirty="0">
                <a:solidFill>
                  <a:srgbClr val="0D47A1"/>
                </a:solidFill>
                <a:latin typeface="Noto Sans JP" pitchFamily="34" charset="0"/>
                <a:ea typeface="Noto Sans JP" pitchFamily="34" charset="-122"/>
                <a:cs typeface="Noto Sans JP" pitchFamily="34" charset="-120"/>
              </a:rPr>
              <a:t>KVキャッシュはコンテキスト長に比例して線形増加します。32kトークンなどの長文コンテキストでは、FP16のままでは4GBものVRAMを消費し、モデル重み（8B 4bitで約4.5GB）と合わせると8GB VRAMの限界を超えます。FP8/INT4量子化やPaged KV Cacheの導入が、長文運用成立の鍵となります</a:t>
            </a:r>
            <a:pPr algn="l" indent="0" marL="0">
              <a:buNone/>
            </a:pPr>
            <a:r>
              <a:rPr lang="en-US" sz="1000" dirty="0">
                <a:solidFill>
                  <a:srgbClr val="0D47A1"/>
                </a:solidFill>
                <a:latin typeface="Noto Sans JP" pitchFamily="34" charset="0"/>
                <a:ea typeface="Noto Sans JP" pitchFamily="34" charset="-122"/>
                <a:cs typeface="Noto Sans JP" pitchFamily="34" charset="-120"/>
              </a:rPr>
              <a:t>。 </a:t>
            </a:r>
            <a:endParaRPr lang="en-US" sz="1000" dirty="0"/>
          </a:p>
        </p:txBody>
      </p:sp>
      <p:pic>
        <p:nvPicPr>
          <p:cNvPr id="15" name="Image 2" descr="preencoded.png">    </p:cNvPr>
          <p:cNvPicPr>
            <a:picLocks noChangeAspect="1"/>
          </p:cNvPicPr>
          <p:nvPr/>
        </p:nvPicPr>
        <p:blipFill>
          <a:blip r:embed="rId3"/>
          <a:stretch>
            <a:fillRect/>
          </a:stretch>
        </p:blipFill>
        <p:spPr>
          <a:xfrm>
            <a:off x="9085478" y="5508346"/>
            <a:ext cx="286207" cy="161849"/>
          </a:xfrm>
          <a:prstGeom prst="rect">
            <a:avLst/>
          </a:prstGeom>
        </p:spPr>
      </p:pic>
      <p:sp>
        <p:nvSpPr>
          <p:cNvPr id="16" name="Text 10"/>
          <p:cNvSpPr/>
          <p:nvPr/>
        </p:nvSpPr>
        <p:spPr>
          <a:xfrm>
            <a:off x="9085478" y="5508346"/>
            <a:ext cx="286207"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86868B"/>
                </a:solidFill>
                <a:latin typeface="Noto Sans JP" pitchFamily="34" charset="0"/>
                <a:ea typeface="Noto Sans JP" pitchFamily="34" charset="-122"/>
                <a:cs typeface="Noto Sans JP" pitchFamily="34" charset="-120"/>
              </a:rPr>
              <a:t>[5-7]</a:t>
            </a:r>
            <a:endParaRPr lang="en-US" sz="800" dirty="0"/>
          </a:p>
        </p:txBody>
      </p:sp>
      <p:sp>
        <p:nvSpPr>
          <p:cNvPr id="17" name="Text 11"/>
          <p:cNvSpPr txBox="1"/>
          <p:nvPr/>
        </p:nvSpPr>
        <p:spPr>
          <a:xfrm>
            <a:off x="838505" y="5810098"/>
            <a:ext cx="10706710" cy="162763"/>
          </a:xfrm>
          <a:prstGeom prst="rect">
            <a:avLst/>
          </a:prstGeom>
          <a:noFill/>
          <a:ln/>
        </p:spPr>
        <p:txBody>
          <a:bodyPr wrap="square" lIns="0" tIns="0" rIns="0" bIns="0" rtlCol="0" anchor="ctr"/>
          <a:lstStyle/>
          <a:p>
            <a:pPr algn="r" indent="0" marL="0">
              <a:buNone/>
            </a:pPr>
            <a:r>
              <a:rPr lang="en-US" sz="900" dirty="0">
                <a:solidFill>
                  <a:srgbClr val="6E6E73"/>
                </a:solidFill>
                <a:latin typeface="Noto Sans JP" pitchFamily="34" charset="0"/>
                <a:ea typeface="Noto Sans JP" pitchFamily="34" charset="-122"/>
                <a:cs typeface="Noto Sans JP" pitchFamily="34" charset="-120"/>
              </a:rPr>
              <a:t>※計算前提: Llama3 8B (n_layer=32, n_head_kv=8, head_dim=128), GQA有効</a:t>
            </a:r>
            <a:endParaRPr lang="en-US" sz="900" dirty="0"/>
          </a:p>
        </p:txBody>
      </p:sp>
      <p:sp>
        <p:nvSpPr>
          <p:cNvPr id="18" name="Shape 12"/>
          <p:cNvSpPr/>
          <p:nvPr/>
        </p:nvSpPr>
        <p:spPr>
          <a:xfrm>
            <a:off x="0" y="6467551"/>
            <a:ext cx="12191695" cy="390449"/>
          </a:xfrm>
          <a:prstGeom prst="rect">
            <a:avLst/>
          </a:prstGeom>
          <a:solidFill>
            <a:srgbClr val="FFFFFF"/>
          </a:solidFill>
          <a:ln/>
        </p:spPr>
      </p:sp>
      <p:sp>
        <p:nvSpPr>
          <p:cNvPr id="19" name="Shape 13"/>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20" name="Text 14"/>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49 | ローカルAI 技術調査レポート 2026</a:t>
            </a:r>
            <a:endParaRPr lang="en-US" sz="900" dirty="0"/>
          </a:p>
        </p:txBody>
      </p:sp>
      <p:sp>
        <p:nvSpPr>
          <p:cNvPr id="21" name="Text 15"/>
          <p:cNvSpPr txBox="1"/>
          <p:nvPr/>
        </p:nvSpPr>
        <p:spPr>
          <a:xfrm>
            <a:off x="9484157" y="6586423"/>
            <a:ext cx="2686507"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[5-7]</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304495"/>
            <a:ext cx="304495" cy="304495"/>
          </a:xfrm>
          <a:prstGeom prst="rect">
            <a:avLst/>
          </a:prstGeom>
        </p:spPr>
      </p:pic>
      <p:sp>
        <p:nvSpPr>
          <p:cNvPr id="7" name="Text 4"/>
          <p:cNvSpPr txBox="1"/>
          <p:nvPr/>
        </p:nvSpPr>
        <p:spPr>
          <a:xfrm>
            <a:off x="914400" y="228600"/>
            <a:ext cx="4620463"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エグゼクティブサマリ（詳細1）</a:t>
            </a:r>
            <a:endParaRPr lang="en-US" sz="2400" dirty="0"/>
          </a:p>
        </p:txBody>
      </p:sp>
      <p:sp>
        <p:nvSpPr>
          <p:cNvPr id="8" name="Text 5"/>
          <p:cNvSpPr txBox="1"/>
          <p:nvPr/>
        </p:nvSpPr>
        <p:spPr>
          <a:xfrm>
            <a:off x="9517990" y="328270"/>
            <a:ext cx="2397557"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ローカルAIの定義と中核技術</a:t>
            </a:r>
            <a:endParaRPr lang="en-US" sz="1300" dirty="0"/>
          </a:p>
        </p:txBody>
      </p:sp>
      <p:pic>
        <p:nvPicPr>
          <p:cNvPr id="9" name="Image 1" descr="preencoded.png">    </p:cNvPr>
          <p:cNvPicPr>
            <a:picLocks noChangeAspect="1"/>
          </p:cNvPicPr>
          <p:nvPr/>
        </p:nvPicPr>
        <p:blipFill>
          <a:blip r:embed="rId2"/>
          <a:srcRect l="0" r="0" t="-7" b="-7"/>
          <a:stretch/>
        </p:blipFill>
        <p:spPr>
          <a:xfrm>
            <a:off x="457200" y="1304849"/>
            <a:ext cx="11277295" cy="1097280"/>
          </a:xfrm>
          <a:prstGeom prst="rect">
            <a:avLst/>
          </a:prstGeom>
        </p:spPr>
      </p:pic>
      <p:sp>
        <p:nvSpPr>
          <p:cNvPr id="10" name="Text 6"/>
          <p:cNvSpPr txBox="1"/>
          <p:nvPr/>
        </p:nvSpPr>
        <p:spPr>
          <a:xfrm>
            <a:off x="743407" y="1533449"/>
            <a:ext cx="10849356" cy="648310"/>
          </a:xfrm>
          <a:prstGeom prst="rect">
            <a:avLst/>
          </a:prstGeom>
          <a:noFill/>
          <a:ln/>
        </p:spPr>
        <p:txBody>
          <a:bodyPr wrap="square" lIns="0" tIns="0" rIns="0" bIns="0" rtlCol="0" anchor="t"/>
          <a:lstStyle/>
          <a:p>
            <a:pPr algn="l" indent="0" marL="0">
              <a:buNone/>
            </a:pPr>
            <a:r>
              <a:rPr lang="en-US" sz="1800" b="1" dirty="0">
                <a:solidFill>
                  <a:srgbClr val="1D1D1F"/>
                </a:solidFill>
                <a:latin typeface="Noto Sans JP" pitchFamily="34" charset="0"/>
                <a:ea typeface="Noto Sans JP" pitchFamily="34" charset="-122"/>
                <a:cs typeface="Noto Sans JP" pitchFamily="34" charset="-120"/>
              </a:rPr>
              <a:t> 結論：ローカルAIは「推論がユーザー管理下で完結する構成」と定義され、 </a:t>
            </a:r>
            <a:pPr algn="l" indent="0" marL="0">
              <a:buNone/>
            </a:pPr>
            <a:endParaRPr lang="en-US" sz="1800" dirty="0"/>
          </a:p>
          <a:p>
            <a:pPr algn="l" indent="0" marL="0">
              <a:buNone/>
            </a:pPr>
            <a:r>
              <a:rPr lang="en-US" sz="1800" b="1" dirty="0">
                <a:solidFill>
                  <a:srgbClr val="2563EB"/>
                </a:solidFill>
                <a:latin typeface="Noto Sans JP" pitchFamily="34" charset="0"/>
                <a:ea typeface="Noto Sans JP" pitchFamily="34" charset="-122"/>
                <a:cs typeface="Noto Sans JP" pitchFamily="34" charset="-120"/>
              </a:rPr>
              <a:t>重み量子化（4bit）</a:t>
            </a:r>
            <a:pPr algn="l" indent="0" marL="0">
              <a:buNone/>
            </a:pPr>
            <a:r>
              <a:rPr lang="en-US" sz="1800" b="1" dirty="0">
                <a:solidFill>
                  <a:srgbClr val="1D1D1F"/>
                </a:solidFill>
                <a:latin typeface="Noto Sans JP" pitchFamily="34" charset="0"/>
                <a:ea typeface="Noto Sans JP" pitchFamily="34" charset="-122"/>
                <a:cs typeface="Noto Sans JP" pitchFamily="34" charset="-120"/>
              </a:rPr>
              <a:t>と</a:t>
            </a:r>
            <a:pPr algn="l" indent="0" marL="0">
              <a:buNone/>
            </a:pPr>
            <a:r>
              <a:rPr lang="en-US" sz="1800" b="1" dirty="0">
                <a:solidFill>
                  <a:srgbClr val="2563EB"/>
                </a:solidFill>
                <a:latin typeface="Noto Sans JP" pitchFamily="34" charset="0"/>
                <a:ea typeface="Noto Sans JP" pitchFamily="34" charset="-122"/>
                <a:cs typeface="Noto Sans JP" pitchFamily="34" charset="-120"/>
              </a:rPr>
              <a:t>KVキャッシュ最適化</a:t>
            </a:r>
            <a:pPr algn="l" indent="0" marL="0">
              <a:buNone/>
            </a:pPr>
            <a:r>
              <a:rPr lang="en-US" sz="1800" b="1" dirty="0">
                <a:solidFill>
                  <a:srgbClr val="1D1D1F"/>
                </a:solidFill>
                <a:latin typeface="Noto Sans JP" pitchFamily="34" charset="0"/>
                <a:ea typeface="Noto Sans JP" pitchFamily="34" charset="-122"/>
                <a:cs typeface="Noto Sans JP" pitchFamily="34" charset="-120"/>
              </a:rPr>
              <a:t>が実運用の技術的基盤です。 </a:t>
            </a:r>
            <a:endParaRPr lang="en-US" sz="1800" dirty="0"/>
          </a:p>
        </p:txBody>
      </p:sp>
      <p:sp>
        <p:nvSpPr>
          <p:cNvPr id="11" name="Shape 7"/>
          <p:cNvSpPr/>
          <p:nvPr/>
        </p:nvSpPr>
        <p:spPr>
          <a:xfrm>
            <a:off x="457200" y="2706624"/>
            <a:ext cx="5486400" cy="3981298"/>
          </a:xfrm>
          <a:prstGeom prst="roundRect">
            <a:avLst>
              <a:gd name="adj" fmla="val 659"/>
            </a:avLst>
          </a:prstGeom>
          <a:solidFill>
            <a:srgbClr val="FFFFFF"/>
          </a:solidFill>
          <a:ln w="12700">
            <a:solidFill>
              <a:srgbClr val="E5E5E5"/>
            </a:solidFill>
            <a:prstDash val="solid"/>
          </a:ln>
        </p:spPr>
      </p:sp>
      <p:sp>
        <p:nvSpPr>
          <p:cNvPr id="12" name="Shape 8"/>
          <p:cNvSpPr/>
          <p:nvPr/>
        </p:nvSpPr>
        <p:spPr>
          <a:xfrm>
            <a:off x="694944" y="3344875"/>
            <a:ext cx="50099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1282" r="-1282" t="0" b="0"/>
          <a:stretch/>
        </p:blipFill>
        <p:spPr>
          <a:xfrm>
            <a:off x="694944" y="2992831"/>
            <a:ext cx="219456" cy="190195"/>
          </a:xfrm>
          <a:prstGeom prst="rect">
            <a:avLst/>
          </a:prstGeom>
        </p:spPr>
      </p:pic>
      <p:sp>
        <p:nvSpPr>
          <p:cNvPr id="14" name="Text 9"/>
          <p:cNvSpPr txBox="1"/>
          <p:nvPr/>
        </p:nvSpPr>
        <p:spPr>
          <a:xfrm>
            <a:off x="1028700" y="2945282"/>
            <a:ext cx="217170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ローカルAIの定義と射程</a:t>
            </a:r>
            <a:endParaRPr lang="en-US" sz="1500" dirty="0"/>
          </a:p>
        </p:txBody>
      </p:sp>
      <p:pic>
        <p:nvPicPr>
          <p:cNvPr id="15" name="Image 3" descr="preencoded.png">    </p:cNvPr>
          <p:cNvPicPr>
            <a:picLocks noChangeAspect="1"/>
          </p:cNvPicPr>
          <p:nvPr/>
        </p:nvPicPr>
        <p:blipFill>
          <a:blip r:embed="rId4"/>
          <a:srcRect l="-2571" r="-2571" t="0" b="0"/>
          <a:stretch/>
        </p:blipFill>
        <p:spPr>
          <a:xfrm>
            <a:off x="694944" y="3516782"/>
            <a:ext cx="105156" cy="114300"/>
          </a:xfrm>
          <a:prstGeom prst="rect">
            <a:avLst/>
          </a:prstGeom>
        </p:spPr>
      </p:pic>
      <p:sp>
        <p:nvSpPr>
          <p:cNvPr id="16" name="Text 10"/>
          <p:cNvSpPr txBox="1"/>
          <p:nvPr/>
        </p:nvSpPr>
        <p:spPr>
          <a:xfrm>
            <a:off x="895198" y="3760013"/>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ユーザー端末（オンデバイス）、PC、またはローカルLAN内サーバで完結。</a:t>
            </a:r>
            <a:endParaRPr lang="en-US" sz="1200" dirty="0"/>
          </a:p>
        </p:txBody>
      </p:sp>
      <p:pic>
        <p:nvPicPr>
          <p:cNvPr id="17" name="Image 4" descr="preencoded.png">    </p:cNvPr>
          <p:cNvPicPr>
            <a:picLocks noChangeAspect="1"/>
          </p:cNvPicPr>
          <p:nvPr/>
        </p:nvPicPr>
        <p:blipFill>
          <a:blip r:embed="rId5"/>
          <a:srcRect l="-2571" r="-2571" t="0" b="0"/>
          <a:stretch/>
        </p:blipFill>
        <p:spPr>
          <a:xfrm>
            <a:off x="694944" y="4362602"/>
            <a:ext cx="105156" cy="114300"/>
          </a:xfrm>
          <a:prstGeom prst="rect">
            <a:avLst/>
          </a:prstGeom>
        </p:spPr>
      </p:pic>
      <p:sp>
        <p:nvSpPr>
          <p:cNvPr id="18" name="Text 11"/>
          <p:cNvSpPr txBox="1"/>
          <p:nvPr/>
        </p:nvSpPr>
        <p:spPr>
          <a:xfrm>
            <a:off x="895198" y="4605833"/>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入力データ（文書・音声・画像）がデフォルトでクラウドへ送出されない構成。</a:t>
            </a:r>
            <a:endParaRPr lang="en-US" sz="1200" dirty="0"/>
          </a:p>
        </p:txBody>
      </p:sp>
      <p:pic>
        <p:nvPicPr>
          <p:cNvPr id="19" name="Image 5" descr="preencoded.png">    </p:cNvPr>
          <p:cNvPicPr>
            <a:picLocks noChangeAspect="1"/>
          </p:cNvPicPr>
          <p:nvPr/>
        </p:nvPicPr>
        <p:blipFill>
          <a:blip r:embed="rId6"/>
          <a:srcRect l="-2571" r="-2571" t="0" b="0"/>
          <a:stretch/>
        </p:blipFill>
        <p:spPr>
          <a:xfrm>
            <a:off x="694944" y="5207508"/>
            <a:ext cx="105156" cy="114300"/>
          </a:xfrm>
          <a:prstGeom prst="rect">
            <a:avLst/>
          </a:prstGeom>
        </p:spPr>
      </p:pic>
      <p:sp>
        <p:nvSpPr>
          <p:cNvPr id="20" name="Text 12"/>
          <p:cNvSpPr txBox="1"/>
          <p:nvPr/>
        </p:nvSpPr>
        <p:spPr>
          <a:xfrm>
            <a:off x="895198" y="5451653"/>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LM StudioやOllamaの「localhost/network公開」機能を含みます。</a:t>
            </a:r>
            <a:endParaRPr lang="en-US" sz="1200" dirty="0"/>
          </a:p>
        </p:txBody>
      </p:sp>
      <p:pic>
        <p:nvPicPr>
          <p:cNvPr id="21" name="Image 6" descr="preencoded.png">    </p:cNvPr>
          <p:cNvPicPr>
            <a:picLocks noChangeAspect="1"/>
          </p:cNvPicPr>
          <p:nvPr/>
        </p:nvPicPr>
        <p:blipFill>
          <a:blip r:embed="rId7"/>
          <a:stretch>
            <a:fillRect/>
          </a:stretch>
        </p:blipFill>
        <p:spPr>
          <a:xfrm>
            <a:off x="972007" y="5734202"/>
            <a:ext cx="400507" cy="200254"/>
          </a:xfrm>
          <a:prstGeom prst="rect">
            <a:avLst/>
          </a:prstGeom>
        </p:spPr>
      </p:pic>
      <p:sp>
        <p:nvSpPr>
          <p:cNvPr id="22" name="Text 13"/>
          <p:cNvSpPr/>
          <p:nvPr/>
        </p:nvSpPr>
        <p:spPr>
          <a:xfrm>
            <a:off x="972007" y="5734202"/>
            <a:ext cx="400507"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[1][2]</a:t>
            </a:r>
            <a:endParaRPr lang="en-US" sz="900" dirty="0"/>
          </a:p>
        </p:txBody>
      </p:sp>
      <p:pic>
        <p:nvPicPr>
          <p:cNvPr id="23" name="Image 7" descr="preencoded.png">    </p:cNvPr>
          <p:cNvPicPr>
            <a:picLocks noChangeAspect="1"/>
          </p:cNvPicPr>
          <p:nvPr/>
        </p:nvPicPr>
        <p:blipFill>
          <a:blip r:embed="rId8"/>
          <a:stretch>
            <a:fillRect/>
          </a:stretch>
        </p:blipFill>
        <p:spPr>
          <a:xfrm>
            <a:off x="694944" y="6091733"/>
            <a:ext cx="857707" cy="276149"/>
          </a:xfrm>
          <a:prstGeom prst="rect">
            <a:avLst/>
          </a:prstGeom>
        </p:spPr>
      </p:pic>
      <p:sp>
        <p:nvSpPr>
          <p:cNvPr id="24" name="Text 14"/>
          <p:cNvSpPr/>
          <p:nvPr/>
        </p:nvSpPr>
        <p:spPr>
          <a:xfrm>
            <a:off x="694944" y="6091733"/>
            <a:ext cx="857707"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Localhost</a:t>
            </a:r>
            <a:endParaRPr lang="en-US" sz="1000" dirty="0"/>
          </a:p>
        </p:txBody>
      </p:sp>
      <p:pic>
        <p:nvPicPr>
          <p:cNvPr id="25" name="Image 8" descr="preencoded.png">    </p:cNvPr>
          <p:cNvPicPr>
            <a:picLocks noChangeAspect="1"/>
          </p:cNvPicPr>
          <p:nvPr/>
        </p:nvPicPr>
        <p:blipFill>
          <a:blip r:embed="rId9"/>
          <a:stretch>
            <a:fillRect/>
          </a:stretch>
        </p:blipFill>
        <p:spPr>
          <a:xfrm>
            <a:off x="1623060" y="6091733"/>
            <a:ext cx="1285646" cy="276149"/>
          </a:xfrm>
          <a:prstGeom prst="rect">
            <a:avLst/>
          </a:prstGeom>
        </p:spPr>
      </p:pic>
      <p:sp>
        <p:nvSpPr>
          <p:cNvPr id="26" name="Text 15"/>
          <p:cNvSpPr/>
          <p:nvPr/>
        </p:nvSpPr>
        <p:spPr>
          <a:xfrm>
            <a:off x="1623060" y="6091733"/>
            <a:ext cx="1286561"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On-Premise LAN</a:t>
            </a:r>
            <a:endParaRPr lang="en-US" sz="1000" dirty="0"/>
          </a:p>
        </p:txBody>
      </p:sp>
      <p:pic>
        <p:nvPicPr>
          <p:cNvPr id="27" name="Image 9" descr="preencoded.png">    </p:cNvPr>
          <p:cNvPicPr>
            <a:picLocks noChangeAspect="1"/>
          </p:cNvPicPr>
          <p:nvPr/>
        </p:nvPicPr>
        <p:blipFill>
          <a:blip r:embed="rId10"/>
          <a:stretch>
            <a:fillRect/>
          </a:stretch>
        </p:blipFill>
        <p:spPr>
          <a:xfrm>
            <a:off x="2977286" y="6091733"/>
            <a:ext cx="1028700" cy="276149"/>
          </a:xfrm>
          <a:prstGeom prst="rect">
            <a:avLst/>
          </a:prstGeom>
        </p:spPr>
      </p:pic>
      <p:sp>
        <p:nvSpPr>
          <p:cNvPr id="28" name="Text 16"/>
          <p:cNvSpPr/>
          <p:nvPr/>
        </p:nvSpPr>
        <p:spPr>
          <a:xfrm>
            <a:off x="2977286" y="6091733"/>
            <a:ext cx="1028700"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0369A1"/>
                </a:solidFill>
                <a:latin typeface="Noto Sans JP" pitchFamily="34" charset="0"/>
                <a:ea typeface="Noto Sans JP" pitchFamily="34" charset="-122"/>
                <a:cs typeface="Noto Sans JP" pitchFamily="34" charset="-120"/>
              </a:rPr>
              <a:t>Privacy First</a:t>
            </a:r>
            <a:endParaRPr lang="en-US" sz="1000" dirty="0"/>
          </a:p>
        </p:txBody>
      </p:sp>
      <p:sp>
        <p:nvSpPr>
          <p:cNvPr id="29" name="Shape 17"/>
          <p:cNvSpPr/>
          <p:nvPr/>
        </p:nvSpPr>
        <p:spPr>
          <a:xfrm>
            <a:off x="6248095" y="2706624"/>
            <a:ext cx="5486400" cy="3981298"/>
          </a:xfrm>
          <a:prstGeom prst="roundRect">
            <a:avLst>
              <a:gd name="adj" fmla="val 659"/>
            </a:avLst>
          </a:prstGeom>
          <a:solidFill>
            <a:srgbClr val="FFFFFF"/>
          </a:solidFill>
          <a:ln w="12700">
            <a:solidFill>
              <a:srgbClr val="E5E5E5"/>
            </a:solidFill>
            <a:prstDash val="solid"/>
          </a:ln>
        </p:spPr>
      </p:sp>
      <p:sp>
        <p:nvSpPr>
          <p:cNvPr id="30" name="Shape 18"/>
          <p:cNvSpPr/>
          <p:nvPr/>
        </p:nvSpPr>
        <p:spPr>
          <a:xfrm>
            <a:off x="6486754" y="3344875"/>
            <a:ext cx="5009998" cy="19202"/>
          </a:xfrm>
          <a:prstGeom prst="rect">
            <a:avLst/>
          </a:prstGeom>
          <a:solidFill>
            <a:srgbClr val="F5F5F7"/>
          </a:solidFill>
          <a:ln w="12700">
            <a:solidFill>
              <a:srgbClr val="F5F5F7">
                <a:alpha val="0"/>
              </a:srgbClr>
            </a:solidFill>
            <a:prstDash val="solid"/>
          </a:ln>
        </p:spPr>
      </p:sp>
      <p:pic>
        <p:nvPicPr>
          <p:cNvPr id="31" name="Image 10" descr="preencoded.png">    </p:cNvPr>
          <p:cNvPicPr>
            <a:picLocks noChangeAspect="1"/>
          </p:cNvPicPr>
          <p:nvPr/>
        </p:nvPicPr>
        <p:blipFill>
          <a:blip r:embed="rId11"/>
          <a:srcRect l="0" r="0" t="0" b="0"/>
          <a:stretch/>
        </p:blipFill>
        <p:spPr>
          <a:xfrm>
            <a:off x="6486754" y="2992831"/>
            <a:ext cx="190195" cy="190195"/>
          </a:xfrm>
          <a:prstGeom prst="rect">
            <a:avLst/>
          </a:prstGeom>
        </p:spPr>
      </p:pic>
      <p:sp>
        <p:nvSpPr>
          <p:cNvPr id="32" name="Text 19"/>
          <p:cNvSpPr txBox="1"/>
          <p:nvPr/>
        </p:nvSpPr>
        <p:spPr>
          <a:xfrm>
            <a:off x="6791249" y="2945282"/>
            <a:ext cx="3324758"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中核技術（Enabling Technologies）</a:t>
            </a:r>
            <a:endParaRPr lang="en-US" sz="1500" dirty="0"/>
          </a:p>
        </p:txBody>
      </p:sp>
      <p:pic>
        <p:nvPicPr>
          <p:cNvPr id="33" name="Image 11" descr="preencoded.png">    </p:cNvPr>
          <p:cNvPicPr>
            <a:picLocks noChangeAspect="1"/>
          </p:cNvPicPr>
          <p:nvPr/>
        </p:nvPicPr>
        <p:blipFill>
          <a:blip r:embed="rId12"/>
          <a:srcRect l="0" r="0" t="0" b="0"/>
          <a:stretch/>
        </p:blipFill>
        <p:spPr>
          <a:xfrm>
            <a:off x="6486754" y="3516782"/>
            <a:ext cx="114300" cy="114300"/>
          </a:xfrm>
          <a:prstGeom prst="rect">
            <a:avLst/>
          </a:prstGeom>
        </p:spPr>
      </p:pic>
      <p:sp>
        <p:nvSpPr>
          <p:cNvPr id="34" name="Text 20"/>
          <p:cNvSpPr txBox="1"/>
          <p:nvPr/>
        </p:nvSpPr>
        <p:spPr>
          <a:xfrm>
            <a:off x="6696151" y="3760013"/>
            <a:ext cx="4877410"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4bit前後のweight-only量子化（AWQ/GGUF等）が主流。メモリ消費を劇的に削減し、コンシューマ機での実行を可能に。</a:t>
            </a:r>
            <a:endParaRPr lang="en-US" sz="1200" dirty="0"/>
          </a:p>
        </p:txBody>
      </p:sp>
      <p:pic>
        <p:nvPicPr>
          <p:cNvPr id="35" name="Image 12" descr="preencoded.png">    </p:cNvPr>
          <p:cNvPicPr>
            <a:picLocks noChangeAspect="1"/>
          </p:cNvPicPr>
          <p:nvPr/>
        </p:nvPicPr>
        <p:blipFill>
          <a:blip r:embed="rId13"/>
          <a:stretch>
            <a:fillRect/>
          </a:stretch>
        </p:blipFill>
        <p:spPr>
          <a:xfrm>
            <a:off x="10429646" y="4042562"/>
            <a:ext cx="256946" cy="200254"/>
          </a:xfrm>
          <a:prstGeom prst="rect">
            <a:avLst/>
          </a:prstGeom>
        </p:spPr>
      </p:pic>
      <p:sp>
        <p:nvSpPr>
          <p:cNvPr id="36" name="Text 21"/>
          <p:cNvSpPr/>
          <p:nvPr/>
        </p:nvSpPr>
        <p:spPr>
          <a:xfrm>
            <a:off x="10429646" y="4042562"/>
            <a:ext cx="25786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[4]</a:t>
            </a:r>
            <a:endParaRPr lang="en-US" sz="900" dirty="0"/>
          </a:p>
        </p:txBody>
      </p:sp>
      <p:pic>
        <p:nvPicPr>
          <p:cNvPr id="37" name="Image 13" descr="preencoded.png">    </p:cNvPr>
          <p:cNvPicPr>
            <a:picLocks noChangeAspect="1"/>
          </p:cNvPicPr>
          <p:nvPr/>
        </p:nvPicPr>
        <p:blipFill>
          <a:blip r:embed="rId14"/>
          <a:srcRect l="-1911" r="-1911" t="0" b="0"/>
          <a:stretch/>
        </p:blipFill>
        <p:spPr>
          <a:xfrm>
            <a:off x="6486754" y="4362602"/>
            <a:ext cx="133502" cy="114300"/>
          </a:xfrm>
          <a:prstGeom prst="rect">
            <a:avLst/>
          </a:prstGeom>
        </p:spPr>
      </p:pic>
      <p:sp>
        <p:nvSpPr>
          <p:cNvPr id="38" name="Text 22"/>
          <p:cNvSpPr txBox="1"/>
          <p:nvPr/>
        </p:nvSpPr>
        <p:spPr>
          <a:xfrm>
            <a:off x="6715354" y="4605833"/>
            <a:ext cx="3781958" cy="247802"/>
          </a:xfrm>
          <a:prstGeom prst="rect">
            <a:avLst/>
          </a:prstGeom>
          <a:noFill/>
          <a:ln/>
        </p:spPr>
        <p:txBody>
          <a:bodyPr wrap="square" lIns="0" tIns="0" rIns="0" bIns="0" rtlCol="0" anchor="ctr"/>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長文・多同時接続のメモリ管理が鍵。</a:t>
            </a:r>
            <a:endParaRPr lang="en-US" sz="1200" dirty="0"/>
          </a:p>
        </p:txBody>
      </p:sp>
      <p:sp>
        <p:nvSpPr>
          <p:cNvPr id="39" name="Text 23"/>
          <p:cNvSpPr txBox="1"/>
          <p:nvPr/>
        </p:nvSpPr>
        <p:spPr>
          <a:xfrm>
            <a:off x="6943954" y="4887468"/>
            <a:ext cx="3477463" cy="219456"/>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Paged KV Cache:</a:t>
            </a:r>
            <a:pPr algn="l" indent="0" marL="0">
              <a:buNone/>
            </a:pPr>
            <a:r>
              <a:rPr lang="en-US" sz="1000" dirty="0">
                <a:solidFill>
                  <a:srgbClr val="4B5563"/>
                </a:solidFill>
                <a:latin typeface="Noto Sans JP" pitchFamily="34" charset="0"/>
                <a:ea typeface="Noto Sans JP" pitchFamily="34" charset="-122"/>
                <a:cs typeface="Noto Sans JP" pitchFamily="34" charset="-120"/>
              </a:rPr>
              <a:t> メモリ断片化を防ぐ（vLLM等）</a:t>
            </a:r>
            <a:endParaRPr lang="en-US" sz="1000" dirty="0"/>
          </a:p>
        </p:txBody>
      </p:sp>
      <p:pic>
        <p:nvPicPr>
          <p:cNvPr id="40" name="Image 14" descr="preencoded.png">    </p:cNvPr>
          <p:cNvPicPr>
            <a:picLocks noChangeAspect="1"/>
          </p:cNvPicPr>
          <p:nvPr/>
        </p:nvPicPr>
        <p:blipFill>
          <a:blip r:embed="rId15"/>
          <a:stretch>
            <a:fillRect/>
          </a:stretch>
        </p:blipFill>
        <p:spPr>
          <a:xfrm>
            <a:off x="10048342" y="4899355"/>
            <a:ext cx="256946" cy="200254"/>
          </a:xfrm>
          <a:prstGeom prst="rect">
            <a:avLst/>
          </a:prstGeom>
        </p:spPr>
      </p:pic>
      <p:sp>
        <p:nvSpPr>
          <p:cNvPr id="41" name="Text 24"/>
          <p:cNvSpPr/>
          <p:nvPr/>
        </p:nvSpPr>
        <p:spPr>
          <a:xfrm>
            <a:off x="10048342" y="4899355"/>
            <a:ext cx="25786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[5]</a:t>
            </a:r>
            <a:endParaRPr lang="en-US" sz="900" dirty="0"/>
          </a:p>
        </p:txBody>
      </p:sp>
      <p:sp>
        <p:nvSpPr>
          <p:cNvPr id="42" name="Text 25"/>
          <p:cNvSpPr txBox="1"/>
          <p:nvPr/>
        </p:nvSpPr>
        <p:spPr>
          <a:xfrm>
            <a:off x="6943954" y="5099609"/>
            <a:ext cx="3477463" cy="219456"/>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Quantized KV:</a:t>
            </a:r>
            <a:pPr algn="l" indent="0" marL="0">
              <a:buNone/>
            </a:pPr>
            <a:r>
              <a:rPr lang="en-US" sz="1000" dirty="0">
                <a:solidFill>
                  <a:srgbClr val="4B5563"/>
                </a:solidFill>
                <a:latin typeface="Noto Sans JP" pitchFamily="34" charset="0"/>
                <a:ea typeface="Noto Sans JP" pitchFamily="34" charset="-122"/>
                <a:cs typeface="Noto Sans JP" pitchFamily="34" charset="-120"/>
              </a:rPr>
              <a:t> KVをFP8/INT4化して容量削減</a:t>
            </a:r>
            <a:endParaRPr lang="en-US" sz="1000" dirty="0"/>
          </a:p>
        </p:txBody>
      </p:sp>
      <p:pic>
        <p:nvPicPr>
          <p:cNvPr id="43" name="Image 15" descr="preencoded.png">    </p:cNvPr>
          <p:cNvPicPr>
            <a:picLocks noChangeAspect="1"/>
          </p:cNvPicPr>
          <p:nvPr/>
        </p:nvPicPr>
        <p:blipFill>
          <a:blip r:embed="rId16"/>
          <a:stretch>
            <a:fillRect/>
          </a:stretch>
        </p:blipFill>
        <p:spPr>
          <a:xfrm>
            <a:off x="9769450" y="5110582"/>
            <a:ext cx="256946" cy="200254"/>
          </a:xfrm>
          <a:prstGeom prst="rect">
            <a:avLst/>
          </a:prstGeom>
        </p:spPr>
      </p:pic>
      <p:sp>
        <p:nvSpPr>
          <p:cNvPr id="44" name="Text 26"/>
          <p:cNvSpPr/>
          <p:nvPr/>
        </p:nvSpPr>
        <p:spPr>
          <a:xfrm>
            <a:off x="9769450" y="5110582"/>
            <a:ext cx="25786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[6]</a:t>
            </a:r>
            <a:endParaRPr lang="en-US" sz="900" dirty="0"/>
          </a:p>
        </p:txBody>
      </p:sp>
      <p:sp>
        <p:nvSpPr>
          <p:cNvPr id="45" name="Text 27"/>
          <p:cNvSpPr txBox="1"/>
          <p:nvPr/>
        </p:nvSpPr>
        <p:spPr>
          <a:xfrm>
            <a:off x="6943954" y="5310835"/>
            <a:ext cx="3477463" cy="219456"/>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KV Reuse / Prompt Cache:</a:t>
            </a:r>
            <a:pPr algn="l" indent="0" marL="0">
              <a:buNone/>
            </a:pPr>
            <a:r>
              <a:rPr lang="en-US" sz="1000" dirty="0">
                <a:solidFill>
                  <a:srgbClr val="4B5563"/>
                </a:solidFill>
                <a:latin typeface="Noto Sans JP" pitchFamily="34" charset="0"/>
                <a:ea typeface="Noto Sans JP" pitchFamily="34" charset="-122"/>
                <a:cs typeface="Noto Sans JP" pitchFamily="34" charset="-120"/>
              </a:rPr>
              <a:t> 計算再利用で高速化</a:t>
            </a:r>
            <a:endParaRPr lang="en-US" sz="1000" dirty="0"/>
          </a:p>
        </p:txBody>
      </p:sp>
      <p:pic>
        <p:nvPicPr>
          <p:cNvPr id="46" name="Image 16" descr="preencoded.png">    </p:cNvPr>
          <p:cNvPicPr>
            <a:picLocks noChangeAspect="1"/>
          </p:cNvPicPr>
          <p:nvPr/>
        </p:nvPicPr>
        <p:blipFill>
          <a:blip r:embed="rId17"/>
          <a:stretch>
            <a:fillRect/>
          </a:stretch>
        </p:blipFill>
        <p:spPr>
          <a:xfrm>
            <a:off x="9925812" y="5321808"/>
            <a:ext cx="256946" cy="200254"/>
          </a:xfrm>
          <a:prstGeom prst="rect">
            <a:avLst/>
          </a:prstGeom>
        </p:spPr>
      </p:pic>
      <p:sp>
        <p:nvSpPr>
          <p:cNvPr id="47" name="Text 28"/>
          <p:cNvSpPr/>
          <p:nvPr/>
        </p:nvSpPr>
        <p:spPr>
          <a:xfrm>
            <a:off x="9925812" y="5321808"/>
            <a:ext cx="25786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[7]</a:t>
            </a:r>
            <a:endParaRPr lang="en-US" sz="900" dirty="0"/>
          </a:p>
        </p:txBody>
      </p:sp>
      <p:sp>
        <p:nvSpPr>
          <p:cNvPr id="48" name="Shape 29"/>
          <p:cNvSpPr/>
          <p:nvPr/>
        </p:nvSpPr>
        <p:spPr>
          <a:xfrm>
            <a:off x="457200" y="6986930"/>
            <a:ext cx="11277295" cy="961949"/>
          </a:xfrm>
          <a:prstGeom prst="roundRect">
            <a:avLst>
              <a:gd name="adj" fmla="val 7529"/>
            </a:avLst>
          </a:prstGeom>
          <a:solidFill>
            <a:srgbClr val="FFF8E6"/>
          </a:solidFill>
          <a:ln w="12700">
            <a:solidFill>
              <a:srgbClr val="FFEEBA"/>
            </a:solidFill>
            <a:prstDash val="solid"/>
          </a:ln>
        </p:spPr>
      </p:sp>
      <p:pic>
        <p:nvPicPr>
          <p:cNvPr id="49" name="Image 17" descr="preencoded.png">    </p:cNvPr>
          <p:cNvPicPr>
            <a:picLocks noChangeAspect="1"/>
          </p:cNvPicPr>
          <p:nvPr/>
        </p:nvPicPr>
        <p:blipFill>
          <a:blip r:embed="rId18"/>
          <a:srcRect l="0" r="0" t="0" b="0"/>
          <a:stretch/>
        </p:blipFill>
        <p:spPr>
          <a:xfrm>
            <a:off x="619049" y="7167982"/>
            <a:ext cx="171907" cy="171907"/>
          </a:xfrm>
          <a:prstGeom prst="rect">
            <a:avLst/>
          </a:prstGeom>
        </p:spPr>
      </p:pic>
      <p:sp>
        <p:nvSpPr>
          <p:cNvPr id="50" name="Text 30"/>
          <p:cNvSpPr txBox="1"/>
          <p:nvPr/>
        </p:nvSpPr>
        <p:spPr>
          <a:xfrm>
            <a:off x="905256" y="7148779"/>
            <a:ext cx="10782605"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設計含意（Design Implication）</a:t>
            </a:r>
            <a:endParaRPr lang="en-US" sz="1000" dirty="0"/>
          </a:p>
        </p:txBody>
      </p:sp>
      <p:sp>
        <p:nvSpPr>
          <p:cNvPr id="51" name="Text 31"/>
          <p:cNvSpPr txBox="1"/>
          <p:nvPr/>
        </p:nvSpPr>
        <p:spPr>
          <a:xfrm>
            <a:off x="905256" y="7386523"/>
            <a:ext cx="10744200" cy="400507"/>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業務用途（JSON出力やツール呼び出し）では、モデルの「指示追従能力」に加え、ランタイム側の「拘束付きデコード（Grammar/JSON schema enforcement）」が重要になります。単なるチャット以上の信頼性が求められるためです。</a:t>
            </a:r>
            <a:endParaRPr lang="en-US" sz="1000" dirty="0"/>
          </a:p>
        </p:txBody>
      </p:sp>
      <p:sp>
        <p:nvSpPr>
          <p:cNvPr id="52" name="Shape 32"/>
          <p:cNvSpPr/>
          <p:nvPr/>
        </p:nvSpPr>
        <p:spPr>
          <a:xfrm>
            <a:off x="0" y="8330184"/>
            <a:ext cx="12191695" cy="181051"/>
          </a:xfrm>
          <a:prstGeom prst="rect">
            <a:avLst/>
          </a:prstGeom>
          <a:solidFill>
            <a:srgbClr val="FFFFFF"/>
          </a:solidFill>
          <a:ln/>
        </p:spPr>
      </p:sp>
      <p:sp>
        <p:nvSpPr>
          <p:cNvPr id="53" name="Shape 33"/>
          <p:cNvSpPr/>
          <p:nvPr/>
        </p:nvSpPr>
        <p:spPr>
          <a:xfrm>
            <a:off x="0" y="8330184"/>
            <a:ext cx="12191695" cy="9144"/>
          </a:xfrm>
          <a:prstGeom prst="rect">
            <a:avLst/>
          </a:prstGeom>
          <a:solidFill>
            <a:srgbClr val="E5E5E5"/>
          </a:solidFill>
          <a:ln w="12700">
            <a:solidFill>
              <a:srgbClr val="E5E5E5">
                <a:alpha val="0"/>
              </a:srgbClr>
            </a:solidFill>
            <a:prstDash val="solid"/>
          </a:ln>
        </p:spPr>
      </p:sp>
      <p:sp>
        <p:nvSpPr>
          <p:cNvPr id="54" name="Text 34"/>
          <p:cNvSpPr txBox="1"/>
          <p:nvPr/>
        </p:nvSpPr>
        <p:spPr>
          <a:xfrm>
            <a:off x="457200" y="8339328"/>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55" name="Text 35"/>
          <p:cNvSpPr txBox="1"/>
          <p:nvPr/>
        </p:nvSpPr>
        <p:spPr>
          <a:xfrm>
            <a:off x="11448288" y="8339328"/>
            <a:ext cx="372161"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5 / 80</a:t>
            </a:r>
            <a:endParaRPr lang="en-US" sz="9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685" r="-685" t="0" b="0"/>
          <a:stretch/>
        </p:blipFill>
        <p:spPr>
          <a:xfrm>
            <a:off x="457200" y="437998"/>
            <a:ext cx="304495" cy="267005"/>
          </a:xfrm>
          <a:prstGeom prst="rect">
            <a:avLst/>
          </a:prstGeom>
        </p:spPr>
      </p:pic>
      <p:sp>
        <p:nvSpPr>
          <p:cNvPr id="6" name="Text 3"/>
          <p:cNvSpPr txBox="1"/>
          <p:nvPr/>
        </p:nvSpPr>
        <p:spPr>
          <a:xfrm>
            <a:off x="875995" y="381305"/>
            <a:ext cx="5972861"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KVキャッシュの支配性（完全版表2：超長文域）</a:t>
            </a:r>
            <a:endParaRPr lang="en-US" sz="2100" dirty="0"/>
          </a:p>
        </p:txBody>
      </p:sp>
      <p:sp>
        <p:nvSpPr>
          <p:cNvPr id="7" name="Text 4"/>
          <p:cNvSpPr txBox="1"/>
          <p:nvPr/>
        </p:nvSpPr>
        <p:spPr>
          <a:xfrm>
            <a:off x="6651346" y="457200"/>
            <a:ext cx="5201107"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コンテキスト長131k tokensにおけるメモリ消費量比較（Llama3 8B相当）</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1190549"/>
          </a:xfrm>
          <a:prstGeom prst="roundRect">
            <a:avLst>
              <a:gd name="adj" fmla="val 4916"/>
            </a:avLst>
          </a:prstGeom>
          <a:solidFill>
            <a:srgbClr val="FFFFFF"/>
          </a:solidFill>
          <a:ln w="12700">
            <a:solidFill>
              <a:srgbClr val="D2D2D7"/>
            </a:solidFill>
            <a:prstDash val="solid"/>
          </a:ln>
        </p:spPr>
      </p:sp>
      <p:graphicFrame>
        <p:nvGraphicFramePr>
          <p:cNvPr id="51"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1172261"/>
        </p:xfrm>
        <a:graphic>
          <a:graphicData uri="http://schemas.openxmlformats.org/drawingml/2006/table">
            <a:tbl>
              <a:tblPr/>
              <a:tblGrid>
                <a:gridCol w="2819095"/>
                <a:gridCol w="2819095"/>
                <a:gridCol w="2819095"/>
                <a:gridCol w="2819095"/>
              </a:tblGrid>
              <a:tr h="586131">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コンテキスト長</a:t>
                      </a:r>
                      <a:endParaRPr lang="en-US" sz="1050" dirty="0">
                        <a:latin typeface="Noto Sans JP" charset="0"/>
                        <a:ea typeface="Noto Sans JP" charset="0"/>
                        <a:cs typeface="Noto Sans JP" charset="0"/>
                      </a:endParaRPr>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FP16 (Base)</a:t>
                      </a:r>
                      <a:endParaRPr lang="en-US" sz="1050" dirty="0">
                        <a:latin typeface="Noto Sans JP" charset="0"/>
                        <a:ea typeface="Noto Sans JP" charset="0"/>
                        <a:cs typeface="Noto Sans JP" charset="0"/>
                      </a:endParaRPr>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FP8 (Optimized)</a:t>
                      </a:r>
                      <a:endParaRPr lang="en-US" sz="1050" dirty="0">
                        <a:latin typeface="Noto Sans JP" charset="0"/>
                        <a:ea typeface="Noto Sans JP" charset="0"/>
                        <a:cs typeface="Noto Sans JP" charset="0"/>
                      </a:endParaRPr>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INT4 (Highly Optimized)</a:t>
                      </a:r>
                      <a:endParaRPr lang="en-US" sz="1050" dirty="0">
                        <a:latin typeface="Noto Sans JP" charset="0"/>
                        <a:ea typeface="Noto Sans JP" charset="0"/>
                        <a:cs typeface="Noto Sans JP" charset="0"/>
                      </a:endParaRPr>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586131">
                <a:tc>
                  <a:txBody>
                    <a:bodyPr/>
                    <a:lstStyle/>
                    <a:p>
                      <a:pPr indent="0" marL="0">
                        <a:buNone/>
                      </a:pPr>
                      <a:r>
                        <a:rPr lang="en-US" sz="1200" b="1" dirty="0">
                          <a:solidFill>
                            <a:srgbClr val="1D1D1F"/>
                          </a:solidFill>
                          <a:latin typeface="Noto Sans JP" pitchFamily="34" charset="0"/>
                          <a:ea typeface="Noto Sans JP" pitchFamily="34" charset="-122"/>
                          <a:cs typeface="Noto Sans JP" pitchFamily="34" charset="-120"/>
                        </a:rPr>
                        <a:t>131,072 tokens</a:t>
                      </a:r>
                      <a:pPr indent="0" marL="0">
                        <a:buNone/>
                      </a:pPr>
                      <a:r>
                        <a:rPr lang="en-US" sz="900" dirty="0">
                          <a:solidFill>
                            <a:srgbClr val="1D1D1F"/>
                          </a:solidFill>
                          <a:latin typeface="Noto Sans JP" pitchFamily="34" charset="0"/>
                          <a:ea typeface="Noto Sans JP" pitchFamily="34" charset="-122"/>
                          <a:cs typeface="Noto Sans JP" pitchFamily="34" charset="-120"/>
                        </a:rPr>
                        <a:t>128k context</a:t>
                      </a:r>
                      <a:endParaRPr lang="en-US" sz="1200" dirty="0"/>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1125" b="1" dirty="0">
                          <a:solidFill>
                            <a:srgbClr val="D32F2F"/>
                          </a:solidFill>
                          <a:latin typeface="Roboto Mono" pitchFamily="34" charset="0"/>
                          <a:ea typeface="Roboto Mono" pitchFamily="34" charset="-122"/>
                          <a:cs typeface="Roboto Mono" pitchFamily="34" charset="-120"/>
                        </a:rPr>
                        <a:t>16.00 GiB</a:t>
                      </a:r>
                      <a:pPr indent="0" marL="0">
                        <a:buNone/>
                      </a:pPr>
                      <a:r>
                        <a:rPr lang="en-US" sz="900" dirty="0">
                          <a:solidFill>
                            <a:srgbClr val="C62828"/>
                          </a:solidFill>
                          <a:latin typeface="Noto Sans JP" pitchFamily="34" charset="0"/>
                          <a:ea typeface="Noto Sans JP" pitchFamily="34" charset="-122"/>
                          <a:cs typeface="Noto Sans JP" pitchFamily="34" charset="-120"/>
                        </a:rPr>
                        <a:t>Critical</a:t>
                      </a:r>
                      <a:pPr indent="0" marL="0">
                        <a:spcBef>
                          <a:spcPts val="300"/>
                        </a:spcBef>
                        <a:buNone/>
                      </a:pPr>
                      <a:endParaRPr lang="en-US" sz="1200" dirty="0"/>
                    </a:p>
                    <a:p>
                      <a:pPr indent="0" marL="0">
                        <a:buNone/>
                      </a:pPr>
                      <a:r>
                        <a:rPr lang="en-US" sz="825" dirty="0">
                          <a:solidFill>
                            <a:srgbClr val="666666"/>
                          </a:solidFill>
                          <a:latin typeface="Noto Sans JP" pitchFamily="34" charset="0"/>
                          <a:ea typeface="Noto Sans JP" pitchFamily="34" charset="-122"/>
                          <a:cs typeface="Noto Sans JP" pitchFamily="34" charset="-120"/>
                        </a:rPr>
                        <a:t>モデル本体(8B)と合わせると32GB超</a:t>
                      </a:r>
                      <a:endParaRPr lang="en-US" sz="1200" dirty="0"/>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1125" b="1" dirty="0">
                          <a:solidFill>
                            <a:srgbClr val="F57C00"/>
                          </a:solidFill>
                          <a:latin typeface="Roboto Mono" pitchFamily="34" charset="0"/>
                          <a:ea typeface="Roboto Mono" pitchFamily="34" charset="-122"/>
                          <a:cs typeface="Roboto Mono" pitchFamily="34" charset="-120"/>
                        </a:rPr>
                        <a:t>8.00 GiB</a:t>
                      </a:r>
                      <a:pPr indent="0" marL="0">
                        <a:buNone/>
                      </a:pPr>
                      <a:r>
                        <a:rPr lang="en-US" sz="900" dirty="0">
                          <a:solidFill>
                            <a:srgbClr val="EF6C00"/>
                          </a:solidFill>
                          <a:latin typeface="Noto Sans JP" pitchFamily="34" charset="0"/>
                          <a:ea typeface="Noto Sans JP" pitchFamily="34" charset="-122"/>
                          <a:cs typeface="Noto Sans JP" pitchFamily="34" charset="-120"/>
                        </a:rPr>
                        <a:t>Heavy</a:t>
                      </a:r>
                      <a:pPr indent="0" marL="0">
                        <a:spcBef>
                          <a:spcPts val="300"/>
                        </a:spcBef>
                        <a:buNone/>
                      </a:pPr>
                      <a:endParaRPr lang="en-US" sz="1200" dirty="0"/>
                    </a:p>
                    <a:p>
                      <a:pPr indent="0" marL="0">
                        <a:buNone/>
                      </a:pPr>
                      <a:r>
                        <a:rPr lang="en-US" sz="825" dirty="0">
                          <a:solidFill>
                            <a:srgbClr val="666666"/>
                          </a:solidFill>
                          <a:latin typeface="Noto Sans JP" pitchFamily="34" charset="0"/>
                          <a:ea typeface="Noto Sans JP" pitchFamily="34" charset="-122"/>
                          <a:cs typeface="Noto Sans JP" pitchFamily="34" charset="-120"/>
                        </a:rPr>
                        <a:t>50%削減（実用域へ）</a:t>
                      </a:r>
                      <a:endParaRPr lang="en-US" sz="1200" dirty="0"/>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c>
                  <a:txBody>
                    <a:bodyPr/>
                    <a:lstStyle/>
                    <a:p>
                      <a:pPr indent="0" marL="0">
                        <a:buNone/>
                      </a:pPr>
                      <a:r>
                        <a:rPr lang="en-US" sz="1125" b="1" dirty="0">
                          <a:solidFill>
                            <a:srgbClr val="388E3C"/>
                          </a:solidFill>
                          <a:latin typeface="Roboto Mono" pitchFamily="34" charset="0"/>
                          <a:ea typeface="Roboto Mono" pitchFamily="34" charset="-122"/>
                          <a:cs typeface="Roboto Mono" pitchFamily="34" charset="-120"/>
                        </a:rPr>
                        <a:t>4.00 GiB</a:t>
                      </a:r>
                      <a:pPr indent="0" marL="0">
                        <a:buNone/>
                      </a:pPr>
                      <a:r>
                        <a:rPr lang="en-US" sz="900" dirty="0">
                          <a:solidFill>
                            <a:srgbClr val="2E7D32"/>
                          </a:solidFill>
                          <a:latin typeface="Noto Sans JP" pitchFamily="34" charset="0"/>
                          <a:ea typeface="Noto Sans JP" pitchFamily="34" charset="-122"/>
                          <a:cs typeface="Noto Sans JP" pitchFamily="34" charset="-120"/>
                        </a:rPr>
                        <a:t>Manageable</a:t>
                      </a:r>
                      <a:pPr indent="0" marL="0">
                        <a:spcBef>
                          <a:spcPts val="300"/>
                        </a:spcBef>
                        <a:buNone/>
                      </a:pPr>
                      <a:endParaRPr lang="en-US" sz="1200" dirty="0"/>
                    </a:p>
                    <a:p>
                      <a:pPr indent="0" marL="0">
                        <a:buNone/>
                      </a:pPr>
                      <a:r>
                        <a:rPr lang="en-US" sz="825" dirty="0">
                          <a:solidFill>
                            <a:srgbClr val="666666"/>
                          </a:solidFill>
                          <a:latin typeface="Noto Sans JP" pitchFamily="34" charset="0"/>
                          <a:ea typeface="Noto Sans JP" pitchFamily="34" charset="-122"/>
                          <a:cs typeface="Noto Sans JP" pitchFamily="34" charset="-120"/>
                        </a:rPr>
                        <a:t>75%削減（余裕あり）</a:t>
                      </a:r>
                      <a:endParaRPr lang="en-US" sz="1200" dirty="0"/>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tcPr>
                </a:tc>
              </a:tr>
            </a:tbl>
          </a:graphicData>
        </a:graphic>
      </p:graphicFrame>
      <p:sp>
        <p:nvSpPr>
          <p:cNvPr id="11" name="Shape 7"/>
          <p:cNvSpPr/>
          <p:nvPr/>
        </p:nvSpPr>
        <p:spPr>
          <a:xfrm>
            <a:off x="457200" y="2712110"/>
            <a:ext cx="5524805" cy="2476195"/>
          </a:xfrm>
          <a:prstGeom prst="roundRect">
            <a:avLst>
              <a:gd name="adj" fmla="val 1136"/>
            </a:avLst>
          </a:prstGeom>
          <a:solidFill>
            <a:srgbClr val="FFFFFF"/>
          </a:solidFill>
          <a:ln w="12700">
            <a:solidFill>
              <a:srgbClr val="D2D2D7"/>
            </a:solidFill>
            <a:prstDash val="solid"/>
          </a:ln>
        </p:spPr>
      </p:sp>
      <p:sp>
        <p:nvSpPr>
          <p:cNvPr id="12" name="Shape 8"/>
          <p:cNvSpPr/>
          <p:nvPr/>
        </p:nvSpPr>
        <p:spPr>
          <a:xfrm>
            <a:off x="657454" y="3215945"/>
            <a:ext cx="5124298" cy="19202"/>
          </a:xfrm>
          <a:prstGeom prst="rect">
            <a:avLst/>
          </a:prstGeom>
          <a:solidFill>
            <a:srgbClr val="007AFF"/>
          </a:solidFill>
          <a:ln w="12700">
            <a:solidFill>
              <a:srgbClr val="007AFF">
                <a:alpha val="0"/>
              </a:srgbClr>
            </a:solidFill>
            <a:prstDash val="solid"/>
          </a:ln>
        </p:spPr>
      </p:sp>
      <p:sp>
        <p:nvSpPr>
          <p:cNvPr id="13" name="Text 9"/>
          <p:cNvSpPr txBox="1"/>
          <p:nvPr/>
        </p:nvSpPr>
        <p:spPr>
          <a:xfrm>
            <a:off x="863194" y="2911450"/>
            <a:ext cx="4995367" cy="22951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 メモリ内訳の逆転現象 </a:t>
            </a:r>
            <a:endParaRPr lang="en-US" sz="1200" dirty="0"/>
          </a:p>
        </p:txBody>
      </p:sp>
      <p:pic>
        <p:nvPicPr>
          <p:cNvPr id="14" name="Image 1" descr="preencoded.png">    </p:cNvPr>
          <p:cNvPicPr>
            <a:picLocks noChangeAspect="1"/>
          </p:cNvPicPr>
          <p:nvPr/>
        </p:nvPicPr>
        <p:blipFill>
          <a:blip r:embed="rId2"/>
          <a:srcRect l="-33" r="-33" t="0" b="0"/>
          <a:stretch/>
        </p:blipFill>
        <p:spPr>
          <a:xfrm>
            <a:off x="657454" y="2958998"/>
            <a:ext cx="171907" cy="152705"/>
          </a:xfrm>
          <a:prstGeom prst="rect">
            <a:avLst/>
          </a:prstGeom>
        </p:spPr>
      </p:pic>
      <p:sp>
        <p:nvSpPr>
          <p:cNvPr id="15" name="Text 10"/>
          <p:cNvSpPr txBox="1"/>
          <p:nvPr/>
        </p:nvSpPr>
        <p:spPr>
          <a:xfrm>
            <a:off x="657454" y="3350362"/>
            <a:ext cx="5201107" cy="857707"/>
          </a:xfrm>
          <a:prstGeom prst="rect">
            <a:avLst/>
          </a:prstGeom>
          <a:noFill/>
          <a:ln/>
        </p:spPr>
        <p:txBody>
          <a:bodyPr wrap="square" lIns="0" tIns="0" rIns="0" bIns="0" rtlCol="0" anchor="t"/>
          <a:lstStyle/>
          <a:p>
            <a:pPr algn="l" indent="0" marL="0">
              <a:buNone/>
            </a:pPr>
            <a:r>
              <a:rPr lang="en-US" sz="1000" dirty="0">
                <a:solidFill>
                  <a:srgbClr val="333333"/>
                </a:solidFill>
                <a:latin typeface="Noto Sans JP" pitchFamily="34" charset="0"/>
                <a:ea typeface="Noto Sans JP" pitchFamily="34" charset="-122"/>
                <a:cs typeface="Noto Sans JP" pitchFamily="34" charset="-120"/>
              </a:rPr>
              <a:t> 超長文（128k等）では、</a:t>
            </a:r>
            <a:pPr algn="l" indent="0" marL="0">
              <a:buNone/>
            </a:pPr>
            <a:r>
              <a:rPr lang="en-US" sz="1000" b="1" dirty="0">
                <a:solidFill>
                  <a:srgbClr val="333333"/>
                </a:solidFill>
                <a:latin typeface="Noto Sans JP" pitchFamily="34" charset="0"/>
                <a:ea typeface="Noto Sans JP" pitchFamily="34" charset="-122"/>
                <a:cs typeface="Noto Sans JP" pitchFamily="34" charset="-120"/>
              </a:rPr>
              <a:t>KVキャッシュのメモリ消費量がモデル本体（重み）のメモリ消費量を上回る</a:t>
            </a:r>
            <a:pPr algn="l" indent="0" marL="0">
              <a:buNone/>
            </a:pPr>
            <a:r>
              <a:rPr lang="en-US" sz="1000" dirty="0">
                <a:solidFill>
                  <a:srgbClr val="333333"/>
                </a:solidFill>
                <a:latin typeface="Noto Sans JP" pitchFamily="34" charset="0"/>
                <a:ea typeface="Noto Sans JP" pitchFamily="34" charset="-122"/>
                <a:cs typeface="Noto Sans JP" pitchFamily="34" charset="-120"/>
              </a:rPr>
              <a:t>現象が発生します。</a:t>
            </a:r>
            <a:pPr algn="l" indent="0" marL="0">
              <a:buNone/>
            </a:pPr>
            <a:endParaRPr lang="en-US" sz="1000" dirty="0"/>
          </a:p>
          <a:p>
            <a:pPr algn="l" indent="0" marL="0">
              <a:buNone/>
            </a:pPr>
            <a:r>
              <a:rPr lang="en-US" sz="1000" dirty="0">
                <a:solidFill>
                  <a:srgbClr val="333333"/>
                </a:solidFill>
                <a:latin typeface="Noto Sans JP" pitchFamily="34" charset="0"/>
                <a:ea typeface="Noto Sans JP" pitchFamily="34" charset="-122"/>
                <a:cs typeface="Noto Sans JP" pitchFamily="34" charset="-120"/>
              </a:rPr>
              <a:t> 例：Llama3 8B（4bit重み≒4.1GiB）に対し、131k tokensのKV（FP16）は16.00GiBに達し、総メモリの約80%をKVが占有します。 </a:t>
            </a:r>
            <a:endParaRPr lang="en-US" sz="1000" dirty="0"/>
          </a:p>
        </p:txBody>
      </p:sp>
      <p:sp>
        <p:nvSpPr>
          <p:cNvPr id="16" name="Shape 11"/>
          <p:cNvSpPr/>
          <p:nvPr/>
        </p:nvSpPr>
        <p:spPr>
          <a:xfrm>
            <a:off x="6210605" y="2712110"/>
            <a:ext cx="5524805" cy="2476195"/>
          </a:xfrm>
          <a:prstGeom prst="roundRect">
            <a:avLst>
              <a:gd name="adj" fmla="val 1136"/>
            </a:avLst>
          </a:prstGeom>
          <a:solidFill>
            <a:srgbClr val="FFFFFF"/>
          </a:solidFill>
          <a:ln w="12700">
            <a:solidFill>
              <a:srgbClr val="D2D2D7"/>
            </a:solidFill>
            <a:prstDash val="solid"/>
          </a:ln>
        </p:spPr>
      </p:sp>
      <p:sp>
        <p:nvSpPr>
          <p:cNvPr id="17" name="Shape 12"/>
          <p:cNvSpPr/>
          <p:nvPr/>
        </p:nvSpPr>
        <p:spPr>
          <a:xfrm>
            <a:off x="6409944" y="3215945"/>
            <a:ext cx="5124298" cy="19202"/>
          </a:xfrm>
          <a:prstGeom prst="rect">
            <a:avLst/>
          </a:prstGeom>
          <a:solidFill>
            <a:srgbClr val="2E7D32"/>
          </a:solidFill>
          <a:ln w="12700">
            <a:solidFill>
              <a:srgbClr val="2E7D32">
                <a:alpha val="0"/>
              </a:srgbClr>
            </a:solidFill>
            <a:prstDash val="solid"/>
          </a:ln>
        </p:spPr>
      </p:sp>
      <p:sp>
        <p:nvSpPr>
          <p:cNvPr id="18" name="Text 13"/>
          <p:cNvSpPr txBox="1"/>
          <p:nvPr/>
        </p:nvSpPr>
        <p:spPr>
          <a:xfrm>
            <a:off x="6615684" y="2911450"/>
            <a:ext cx="4995367" cy="229514"/>
          </a:xfrm>
          <a:prstGeom prst="rect">
            <a:avLst/>
          </a:prstGeom>
          <a:solidFill>
            <a:srgbClr val="FFFFFF">
              <a:alpha val="0"/>
            </a:srgbClr>
          </a:solidFill>
          <a:ln>
            <a:solidFill>
              <a:srgbClr val="FFFFFF">
                <a:alpha val="0"/>
              </a:srgbClr>
            </a:solid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 設計による回避策（Design Implications） </a:t>
            </a:r>
            <a:endParaRPr lang="en-US" sz="1200" dirty="0"/>
          </a:p>
        </p:txBody>
      </p:sp>
      <p:pic>
        <p:nvPicPr>
          <p:cNvPr id="19" name="Image 2" descr="preencoded.png">    </p:cNvPr>
          <p:cNvPicPr>
            <a:picLocks noChangeAspect="1"/>
          </p:cNvPicPr>
          <p:nvPr/>
        </p:nvPicPr>
        <p:blipFill>
          <a:blip r:embed="rId3"/>
          <a:srcRect l="-33" r="-33" t="0" b="0"/>
          <a:stretch/>
        </p:blipFill>
        <p:spPr>
          <a:xfrm>
            <a:off x="6409944" y="2958998"/>
            <a:ext cx="171907" cy="152705"/>
          </a:xfrm>
          <a:prstGeom prst="rect">
            <a:avLst/>
          </a:prstGeom>
        </p:spPr>
      </p:pic>
      <p:sp>
        <p:nvSpPr>
          <p:cNvPr id="20" name="Text 14"/>
          <p:cNvSpPr txBox="1"/>
          <p:nvPr/>
        </p:nvSpPr>
        <p:spPr>
          <a:xfrm>
            <a:off x="6601054" y="3350362"/>
            <a:ext cx="5125212" cy="219456"/>
          </a:xfrm>
          <a:prstGeom prst="rect">
            <a:avLst/>
          </a:prstGeom>
          <a:noFill/>
          <a:ln/>
        </p:spPr>
        <p:txBody>
          <a:bodyPr wrap="square" lIns="0" tIns="0" rIns="0" bIns="0" rtlCol="0" anchor="ctr"/>
          <a:lstStyle/>
          <a:p>
            <a:pPr algn="l" indent="0" marL="0">
              <a:buNone/>
            </a:pPr>
            <a:r>
              <a:rPr lang="en-US" sz="1000" b="1" dirty="0">
                <a:solidFill>
                  <a:srgbClr val="333333"/>
                </a:solidFill>
                <a:latin typeface="Noto Sans JP" pitchFamily="34" charset="0"/>
                <a:ea typeface="Noto Sans JP" pitchFamily="34" charset="-122"/>
                <a:cs typeface="Noto Sans JP" pitchFamily="34" charset="-120"/>
              </a:rPr>
              <a:t>要約・圧縮：</a:t>
            </a:r>
            <a:pPr algn="l" indent="0" marL="0">
              <a:buNone/>
            </a:pPr>
            <a:r>
              <a:rPr lang="en-US" sz="1000" dirty="0">
                <a:solidFill>
                  <a:srgbClr val="333333"/>
                </a:solidFill>
                <a:latin typeface="Noto Sans JP" pitchFamily="34" charset="0"/>
                <a:ea typeface="Noto Sans JP" pitchFamily="34" charset="-122"/>
                <a:cs typeface="Noto Sans JP" pitchFamily="34" charset="-120"/>
              </a:rPr>
              <a:t>Rolling Summary等でコンテキストを常に一定長以下に保つ。</a:t>
            </a:r>
            <a:endParaRPr lang="en-US" sz="1000" dirty="0"/>
          </a:p>
        </p:txBody>
      </p:sp>
      <p:sp>
        <p:nvSpPr>
          <p:cNvPr id="21" name="Text 15"/>
          <p:cNvSpPr txBox="1"/>
          <p:nvPr/>
        </p:nvSpPr>
        <p:spPr>
          <a:xfrm>
            <a:off x="6601054" y="3563417"/>
            <a:ext cx="5125212" cy="219456"/>
          </a:xfrm>
          <a:prstGeom prst="rect">
            <a:avLst/>
          </a:prstGeom>
          <a:noFill/>
          <a:ln/>
        </p:spPr>
        <p:txBody>
          <a:bodyPr wrap="square" lIns="0" tIns="0" rIns="0" bIns="0" rtlCol="0" anchor="ctr"/>
          <a:lstStyle/>
          <a:p>
            <a:pPr algn="l" indent="0" marL="0">
              <a:buNone/>
            </a:pPr>
            <a:r>
              <a:rPr lang="en-US" sz="1000" b="1" dirty="0">
                <a:solidFill>
                  <a:srgbClr val="333333"/>
                </a:solidFill>
                <a:latin typeface="Noto Sans JP" pitchFamily="34" charset="0"/>
                <a:ea typeface="Noto Sans JP" pitchFamily="34" charset="-122"/>
                <a:cs typeface="Noto Sans JP" pitchFamily="34" charset="-120"/>
              </a:rPr>
              <a:t>分割処理：</a:t>
            </a:r>
            <a:pPr algn="l" indent="0" marL="0">
              <a:buNone/>
            </a:pPr>
            <a:r>
              <a:rPr lang="en-US" sz="1000" dirty="0">
                <a:solidFill>
                  <a:srgbClr val="333333"/>
                </a:solidFill>
                <a:latin typeface="Noto Sans JP" pitchFamily="34" charset="0"/>
                <a:ea typeface="Noto Sans JP" pitchFamily="34" charset="-122"/>
                <a:cs typeface="Noto Sans JP" pitchFamily="34" charset="-120"/>
              </a:rPr>
              <a:t>長文を一括入力せず、チャンク分割して処理（Map-Reduce等）。</a:t>
            </a:r>
            <a:endParaRPr lang="en-US" sz="1000" dirty="0"/>
          </a:p>
        </p:txBody>
      </p:sp>
      <p:sp>
        <p:nvSpPr>
          <p:cNvPr id="22" name="Text 16"/>
          <p:cNvSpPr txBox="1"/>
          <p:nvPr/>
        </p:nvSpPr>
        <p:spPr>
          <a:xfrm>
            <a:off x="6601054" y="3776472"/>
            <a:ext cx="5125212" cy="219456"/>
          </a:xfrm>
          <a:prstGeom prst="rect">
            <a:avLst/>
          </a:prstGeom>
          <a:noFill/>
          <a:ln/>
        </p:spPr>
        <p:txBody>
          <a:bodyPr wrap="square" lIns="0" tIns="0" rIns="0" bIns="0" rtlCol="0" anchor="ctr"/>
          <a:lstStyle/>
          <a:p>
            <a:pPr algn="l" indent="0" marL="0">
              <a:buNone/>
            </a:pPr>
            <a:r>
              <a:rPr lang="en-US" sz="1000" b="1" dirty="0">
                <a:solidFill>
                  <a:srgbClr val="333333"/>
                </a:solidFill>
                <a:latin typeface="Noto Sans JP" pitchFamily="34" charset="0"/>
                <a:ea typeface="Noto Sans JP" pitchFamily="34" charset="-122"/>
                <a:cs typeface="Noto Sans JP" pitchFamily="34" charset="-120"/>
              </a:rPr>
              <a:t>RAG活用：</a:t>
            </a:r>
            <a:pPr algn="l" indent="0" marL="0">
              <a:buNone/>
            </a:pPr>
            <a:r>
              <a:rPr lang="en-US" sz="1000" dirty="0">
                <a:solidFill>
                  <a:srgbClr val="333333"/>
                </a:solidFill>
                <a:latin typeface="Noto Sans JP" pitchFamily="34" charset="0"/>
                <a:ea typeface="Noto Sans JP" pitchFamily="34" charset="-122"/>
                <a:cs typeface="Noto Sans JP" pitchFamily="34" charset="-120"/>
              </a:rPr>
              <a:t>全文をコンテキストに入れず、Embedding検索で必要箇所のみ抽出。</a:t>
            </a:r>
            <a:endParaRPr lang="en-US" sz="1000" dirty="0"/>
          </a:p>
        </p:txBody>
      </p:sp>
      <p:sp>
        <p:nvSpPr>
          <p:cNvPr id="23" name="Text 17"/>
          <p:cNvSpPr txBox="1"/>
          <p:nvPr/>
        </p:nvSpPr>
        <p:spPr>
          <a:xfrm>
            <a:off x="6601054" y="3990442"/>
            <a:ext cx="5048402" cy="219456"/>
          </a:xfrm>
          <a:prstGeom prst="rect">
            <a:avLst/>
          </a:prstGeom>
          <a:noFill/>
          <a:ln/>
        </p:spPr>
        <p:txBody>
          <a:bodyPr wrap="square" lIns="0" tIns="0" rIns="0" bIns="0" rtlCol="0" anchor="ctr"/>
          <a:lstStyle/>
          <a:p>
            <a:pPr algn="l" indent="0" marL="0">
              <a:buNone/>
            </a:pPr>
            <a:r>
              <a:rPr lang="en-US" sz="1000" b="1" dirty="0">
                <a:solidFill>
                  <a:srgbClr val="333333"/>
                </a:solidFill>
                <a:latin typeface="Noto Sans JP" pitchFamily="34" charset="0"/>
                <a:ea typeface="Noto Sans JP" pitchFamily="34" charset="-122"/>
                <a:cs typeface="Noto Sans JP" pitchFamily="34" charset="-120"/>
              </a:rPr>
              <a:t>KV量子化：</a:t>
            </a:r>
            <a:pPr algn="l" indent="0" marL="0">
              <a:buNone/>
            </a:pPr>
            <a:r>
              <a:rPr lang="en-US" sz="1000" dirty="0">
                <a:solidFill>
                  <a:srgbClr val="333333"/>
                </a:solidFill>
                <a:latin typeface="Noto Sans JP" pitchFamily="34" charset="0"/>
                <a:ea typeface="Noto Sans JP" pitchFamily="34" charset="-122"/>
                <a:cs typeface="Noto Sans JP" pitchFamily="34" charset="-120"/>
              </a:rPr>
              <a:t>vLLM等のpaged/quantized KV機能を積極的に利用[5,6]。</a:t>
            </a:r>
            <a:endParaRPr lang="en-US" sz="1000" dirty="0"/>
          </a:p>
        </p:txBody>
      </p:sp>
      <p:sp>
        <p:nvSpPr>
          <p:cNvPr id="24" name="Shape 18"/>
          <p:cNvSpPr/>
          <p:nvPr/>
        </p:nvSpPr>
        <p:spPr>
          <a:xfrm>
            <a:off x="457200" y="5333695"/>
            <a:ext cx="11277295" cy="905256"/>
          </a:xfrm>
          <a:prstGeom prst="roundRect">
            <a:avLst>
              <a:gd name="adj" fmla="val 4253"/>
            </a:avLst>
          </a:prstGeom>
          <a:solidFill>
            <a:srgbClr val="FFF8E1"/>
          </a:solidFill>
          <a:ln/>
        </p:spPr>
      </p:sp>
      <p:sp>
        <p:nvSpPr>
          <p:cNvPr id="25" name="Shape 19"/>
          <p:cNvSpPr/>
          <p:nvPr/>
        </p:nvSpPr>
        <p:spPr>
          <a:xfrm>
            <a:off x="457200" y="5333695"/>
            <a:ext cx="38405" cy="905256"/>
          </a:xfrm>
          <a:prstGeom prst="roundRect">
            <a:avLst>
              <a:gd name="adj" fmla="val 100250"/>
            </a:avLst>
          </a:prstGeom>
          <a:solidFill>
            <a:srgbClr val="FFCC00"/>
          </a:solidFill>
          <a:ln w="12700">
            <a:solidFill>
              <a:srgbClr val="FFCC00">
                <a:alpha val="0"/>
              </a:srgbClr>
            </a:solidFill>
            <a:prstDash val="solid"/>
          </a:ln>
        </p:spPr>
      </p:sp>
      <p:pic>
        <p:nvPicPr>
          <p:cNvPr id="26" name="Image 3" descr="preencoded.png">    </p:cNvPr>
          <p:cNvPicPr>
            <a:picLocks noChangeAspect="1"/>
          </p:cNvPicPr>
          <p:nvPr/>
        </p:nvPicPr>
        <p:blipFill>
          <a:blip r:embed="rId4"/>
          <a:srcRect l="-1773" r="-1773" t="0" b="0"/>
          <a:stretch/>
        </p:blipFill>
        <p:spPr>
          <a:xfrm>
            <a:off x="685800" y="5505602"/>
            <a:ext cx="133502" cy="171907"/>
          </a:xfrm>
          <a:prstGeom prst="rect">
            <a:avLst/>
          </a:prstGeom>
        </p:spPr>
      </p:pic>
      <p:sp>
        <p:nvSpPr>
          <p:cNvPr id="27" name="Text 20"/>
          <p:cNvSpPr txBox="1"/>
          <p:nvPr/>
        </p:nvSpPr>
        <p:spPr>
          <a:xfrm>
            <a:off x="972007" y="5486400"/>
            <a:ext cx="10763402" cy="191110"/>
          </a:xfrm>
          <a:prstGeom prst="rect">
            <a:avLst/>
          </a:prstGeom>
          <a:noFill/>
          <a:ln/>
        </p:spPr>
        <p:txBody>
          <a:bodyPr wrap="square" lIns="0" tIns="0" rIns="0" bIns="0" rtlCol="0" anchor="ctr"/>
          <a:lstStyle/>
          <a:p>
            <a:pPr algn="l" indent="0" marL="0">
              <a:buNone/>
            </a:pPr>
            <a:r>
              <a:rPr lang="en-US" sz="1000" b="1" dirty="0">
                <a:solidFill>
                  <a:srgbClr val="5D4037"/>
                </a:solidFill>
                <a:latin typeface="Noto Sans JP" pitchFamily="34" charset="0"/>
                <a:ea typeface="Noto Sans JP" pitchFamily="34" charset="-122"/>
                <a:cs typeface="Noto Sans JP" pitchFamily="34" charset="-120"/>
              </a:rPr>
              <a:t>設計含意：長文対応の現実解</a:t>
            </a:r>
            <a:endParaRPr lang="en-US" sz="1000" dirty="0"/>
          </a:p>
        </p:txBody>
      </p:sp>
      <p:sp>
        <p:nvSpPr>
          <p:cNvPr id="28" name="Text 21"/>
          <p:cNvSpPr txBox="1"/>
          <p:nvPr/>
        </p:nvSpPr>
        <p:spPr>
          <a:xfrm>
            <a:off x="972007" y="5715000"/>
            <a:ext cx="10649102" cy="372161"/>
          </a:xfrm>
          <a:prstGeom prst="rect">
            <a:avLst/>
          </a:prstGeom>
          <a:noFill/>
          <a:ln/>
        </p:spPr>
        <p:txBody>
          <a:bodyPr wrap="square" lIns="0" tIns="0" rIns="0" bIns="0" rtlCol="0" anchor="t"/>
          <a:lstStyle/>
          <a:p>
            <a:pPr algn="l" indent="0" marL="0">
              <a:buNone/>
            </a:pPr>
            <a:r>
              <a:rPr lang="en-US" sz="900" dirty="0">
                <a:solidFill>
                  <a:srgbClr val="5D4037"/>
                </a:solidFill>
                <a:latin typeface="Noto Sans JP" pitchFamily="34" charset="0"/>
                <a:ea typeface="Noto Sans JP" pitchFamily="34" charset="-122"/>
                <a:cs typeface="Noto Sans JP" pitchFamily="34" charset="-120"/>
              </a:rPr>
              <a:t>「128k対応」を謳うモデルでも、ローカル環境（特にGPU VRAM制約下）ではKVキャッシュがボトルネックとなり物理的にロードできない場合があります。KV量子化（FP8/INT4）は品質劣化を抑えつつメモリを劇的に削減できるため、長文タスクにおける必須の最適化技術となります。</a:t>
            </a:r>
            <a:endParaRPr lang="en-US" sz="900" dirty="0"/>
          </a:p>
        </p:txBody>
      </p:sp>
      <p:sp>
        <p:nvSpPr>
          <p:cNvPr id="29" name="Shape 22"/>
          <p:cNvSpPr/>
          <p:nvPr/>
        </p:nvSpPr>
        <p:spPr>
          <a:xfrm>
            <a:off x="0" y="6467551"/>
            <a:ext cx="12191695" cy="390449"/>
          </a:xfrm>
          <a:prstGeom prst="rect">
            <a:avLst/>
          </a:prstGeom>
          <a:solidFill>
            <a:srgbClr val="FFFFFF"/>
          </a:solidFill>
          <a:ln/>
        </p:spPr>
      </p:sp>
      <p:sp>
        <p:nvSpPr>
          <p:cNvPr id="30" name="Shape 23"/>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31" name="Text 24"/>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50 | ローカルAI 技術調査レポート 2026</a:t>
            </a:r>
            <a:endParaRPr lang="en-US" sz="900" dirty="0"/>
          </a:p>
        </p:txBody>
      </p:sp>
      <p:sp>
        <p:nvSpPr>
          <p:cNvPr id="32" name="Text 25"/>
          <p:cNvSpPr txBox="1"/>
          <p:nvPr/>
        </p:nvSpPr>
        <p:spPr>
          <a:xfrm>
            <a:off x="7482535" y="6586423"/>
            <a:ext cx="4944161"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[Calculated based on Llama3 architecture]</a:t>
            </a:r>
            <a:endParaRPr lang="en-US" sz="9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1D1D1F"/>
          </a:solidFill>
          <a:ln w="12700">
            <a:solidFill>
              <a:srgbClr val="FFFFFF">
                <a:alpha val="0"/>
              </a:srgbClr>
            </a:solidFill>
            <a:prstDash val="solid"/>
          </a:ln>
        </p:spPr>
      </p:sp>
      <p:sp>
        <p:nvSpPr>
          <p:cNvPr id="5" name="Text 3"/>
          <p:cNvSpPr txBox="1"/>
          <p:nvPr/>
        </p:nvSpPr>
        <p:spPr>
          <a:xfrm>
            <a:off x="381305" y="181051"/>
            <a:ext cx="2315261" cy="400507"/>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メモリ最適化技術</a:t>
            </a:r>
            <a:endParaRPr lang="en-US" sz="2100" dirty="0"/>
          </a:p>
        </p:txBody>
      </p:sp>
      <p:sp>
        <p:nvSpPr>
          <p:cNvPr id="6" name="Text 4"/>
          <p:cNvSpPr txBox="1"/>
          <p:nvPr/>
        </p:nvSpPr>
        <p:spPr>
          <a:xfrm>
            <a:off x="7718450" y="252374"/>
            <a:ext cx="4538167" cy="257861"/>
          </a:xfrm>
          <a:prstGeom prst="rect">
            <a:avLst/>
          </a:prstGeom>
          <a:noFill/>
          <a:ln/>
        </p:spPr>
        <p:txBody>
          <a:bodyPr wrap="square" lIns="0" tIns="0" rIns="0" bIns="0" rtlCol="0" anchor="ctr"/>
          <a:lstStyle/>
          <a:p>
            <a:pPr algn="l" indent="0" marL="0">
              <a:buNone/>
            </a:pPr>
            <a:r>
              <a:rPr lang="en-US" sz="1300" dirty="0">
                <a:solidFill>
                  <a:srgbClr val="A1A1A6"/>
                </a:solidFill>
                <a:latin typeface="Noto Sans JP" pitchFamily="34" charset="0"/>
                <a:ea typeface="Noto Sans JP" pitchFamily="34" charset="-122"/>
                <a:cs typeface="Noto Sans JP" pitchFamily="34" charset="-120"/>
              </a:rPr>
              <a:t>paged KV／quantized KV／KV reuse／prompt cache</a:t>
            </a:r>
            <a:endParaRPr lang="en-US" sz="1300" dirty="0"/>
          </a:p>
        </p:txBody>
      </p:sp>
      <p:sp>
        <p:nvSpPr>
          <p:cNvPr id="7" name="Shape 5"/>
          <p:cNvSpPr/>
          <p:nvPr/>
        </p:nvSpPr>
        <p:spPr>
          <a:xfrm>
            <a:off x="0" y="761695"/>
            <a:ext cx="12191695" cy="5715000"/>
          </a:xfrm>
          <a:prstGeom prst="rect">
            <a:avLst/>
          </a:prstGeom>
          <a:solidFill>
            <a:srgbClr val="FBFBFD"/>
          </a:solidFill>
          <a:ln w="12700">
            <a:solidFill>
              <a:srgbClr val="FFFFFF">
                <a:alpha val="0"/>
              </a:srgbClr>
            </a:solidFill>
            <a:prstDash val="solid"/>
          </a:ln>
        </p:spPr>
      </p:sp>
      <p:sp>
        <p:nvSpPr>
          <p:cNvPr id="8" name="Shape 6"/>
          <p:cNvSpPr/>
          <p:nvPr/>
        </p:nvSpPr>
        <p:spPr>
          <a:xfrm>
            <a:off x="381305" y="1143000"/>
            <a:ext cx="5524805" cy="4953305"/>
          </a:xfrm>
          <a:prstGeom prst="roundRect">
            <a:avLst>
              <a:gd name="adj" fmla="val 426"/>
            </a:avLst>
          </a:prstGeom>
          <a:solidFill>
            <a:srgbClr val="FFFFFF"/>
          </a:solidFill>
          <a:ln w="12700">
            <a:solidFill>
              <a:srgbClr val="E5E5E5"/>
            </a:solidFill>
            <a:prstDash val="solid"/>
          </a:ln>
          <a:effectLst>
            <a:outerShdw sx="100000" sy="100000" kx="0" ky="0" algn="bl" rotWithShape="0" blurRad="76200" dist="25400" dir="16200000">
              <a:srgbClr val="000000">
                <a:alpha val="5000"/>
              </a:srgbClr>
            </a:outerShdw>
          </a:effectLst>
        </p:spPr>
      </p:sp>
      <p:sp>
        <p:nvSpPr>
          <p:cNvPr id="9" name="Shape 7"/>
          <p:cNvSpPr/>
          <p:nvPr/>
        </p:nvSpPr>
        <p:spPr>
          <a:xfrm>
            <a:off x="676656" y="2048256"/>
            <a:ext cx="4934102" cy="19202"/>
          </a:xfrm>
          <a:prstGeom prst="rect">
            <a:avLst/>
          </a:prstGeom>
          <a:solidFill>
            <a:srgbClr val="F5F5F7"/>
          </a:solidFill>
          <a:ln w="12700">
            <a:solidFill>
              <a:srgbClr val="F5F5F7">
                <a:alpha val="0"/>
              </a:srgbClr>
            </a:solidFill>
            <a:prstDash val="solid"/>
          </a:ln>
        </p:spPr>
      </p:sp>
      <p:sp>
        <p:nvSpPr>
          <p:cNvPr id="10" name="Shape 8"/>
          <p:cNvSpPr/>
          <p:nvPr/>
        </p:nvSpPr>
        <p:spPr>
          <a:xfrm>
            <a:off x="676656" y="1438351"/>
            <a:ext cx="457200" cy="457200"/>
          </a:xfrm>
          <a:prstGeom prst="roundRect">
            <a:avLst>
              <a:gd name="adj" fmla="val 41667"/>
            </a:avLst>
          </a:prstGeom>
          <a:solidFill>
            <a:srgbClr val="E3F2FD"/>
          </a:solidFill>
          <a:ln w="12700">
            <a:solidFill>
              <a:srgbClr val="FFFFFF">
                <a:alpha val="0"/>
              </a:srgbClr>
            </a:solidFill>
            <a:prstDash val="solid"/>
          </a:ln>
        </p:spPr>
      </p:sp>
      <p:pic>
        <p:nvPicPr>
          <p:cNvPr id="11" name="Image 0" descr="preencoded.png">    </p:cNvPr>
          <p:cNvPicPr>
            <a:picLocks noChangeAspect="1"/>
          </p:cNvPicPr>
          <p:nvPr/>
        </p:nvPicPr>
        <p:blipFill>
          <a:blip r:embed="rId1"/>
          <a:srcRect l="-685" r="-685" t="0" b="0"/>
          <a:stretch/>
        </p:blipFill>
        <p:spPr>
          <a:xfrm>
            <a:off x="752551" y="1533449"/>
            <a:ext cx="304495" cy="267005"/>
          </a:xfrm>
          <a:prstGeom prst="rect">
            <a:avLst/>
          </a:prstGeom>
        </p:spPr>
      </p:pic>
      <p:sp>
        <p:nvSpPr>
          <p:cNvPr id="12" name="Text 9"/>
          <p:cNvSpPr txBox="1"/>
          <p:nvPr/>
        </p:nvSpPr>
        <p:spPr>
          <a:xfrm>
            <a:off x="1285646" y="1509674"/>
            <a:ext cx="2335378" cy="314554"/>
          </a:xfrm>
          <a:prstGeom prst="rect">
            <a:avLst/>
          </a:prstGeom>
          <a:noFill/>
          <a:ln/>
        </p:spPr>
        <p:txBody>
          <a:bodyPr wrap="square" lIns="0" tIns="0" rIns="0" bIns="0" rtlCol="0" anchor="ctr"/>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KV構造と管理の最適化</a:t>
            </a:r>
            <a:endParaRPr lang="en-US" sz="1600" dirty="0"/>
          </a:p>
        </p:txBody>
      </p:sp>
      <p:pic>
        <p:nvPicPr>
          <p:cNvPr id="13" name="Image 1" descr="preencoded.png">    </p:cNvPr>
          <p:cNvPicPr>
            <a:picLocks noChangeAspect="1"/>
          </p:cNvPicPr>
          <p:nvPr/>
        </p:nvPicPr>
        <p:blipFill>
          <a:blip r:embed="rId2"/>
          <a:srcRect l="0" r="0" t="0" b="0"/>
          <a:stretch/>
        </p:blipFill>
        <p:spPr>
          <a:xfrm>
            <a:off x="676656" y="2333549"/>
            <a:ext cx="152705" cy="152705"/>
          </a:xfrm>
          <a:prstGeom prst="rect">
            <a:avLst/>
          </a:prstGeom>
        </p:spPr>
      </p:pic>
      <p:sp>
        <p:nvSpPr>
          <p:cNvPr id="14" name="Text 10"/>
          <p:cNvSpPr txBox="1"/>
          <p:nvPr/>
        </p:nvSpPr>
        <p:spPr>
          <a:xfrm>
            <a:off x="942746" y="2295144"/>
            <a:ext cx="2310689"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Paged KV Cache (vLLM)</a:t>
            </a:r>
            <a:endParaRPr lang="en-US" sz="1300" dirty="0"/>
          </a:p>
        </p:txBody>
      </p:sp>
      <p:pic>
        <p:nvPicPr>
          <p:cNvPr id="15" name="Image 2" descr="preencoded.png">    </p:cNvPr>
          <p:cNvPicPr>
            <a:picLocks noChangeAspect="1"/>
          </p:cNvPicPr>
          <p:nvPr/>
        </p:nvPicPr>
        <p:blipFill>
          <a:blip r:embed="rId3"/>
          <a:stretch>
            <a:fillRect/>
          </a:stretch>
        </p:blipFill>
        <p:spPr>
          <a:xfrm>
            <a:off x="2958084" y="2318918"/>
            <a:ext cx="267005" cy="209398"/>
          </a:xfrm>
          <a:prstGeom prst="rect">
            <a:avLst/>
          </a:prstGeom>
        </p:spPr>
      </p:pic>
      <p:sp>
        <p:nvSpPr>
          <p:cNvPr id="16" name="Text 11"/>
          <p:cNvSpPr/>
          <p:nvPr/>
        </p:nvSpPr>
        <p:spPr>
          <a:xfrm>
            <a:off x="2958084" y="2318918"/>
            <a:ext cx="267005"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E6E73"/>
                </a:solidFill>
                <a:latin typeface="Noto Sans JP" pitchFamily="34" charset="0"/>
                <a:ea typeface="Noto Sans JP" pitchFamily="34" charset="-122"/>
                <a:cs typeface="Noto Sans JP" pitchFamily="34" charset="-120"/>
              </a:rPr>
              <a:t>[5]</a:t>
            </a:r>
            <a:endParaRPr lang="en-US" sz="900" dirty="0"/>
          </a:p>
        </p:txBody>
      </p:sp>
      <p:sp>
        <p:nvSpPr>
          <p:cNvPr id="17" name="Text 12"/>
          <p:cNvSpPr txBox="1"/>
          <p:nvPr/>
        </p:nvSpPr>
        <p:spPr>
          <a:xfrm>
            <a:off x="942746" y="2609698"/>
            <a:ext cx="4743907" cy="734263"/>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メモリを固定サイズのページ単位で管理し、断片化を抑制する技術。OSの仮想メモリと同様の仕組みで、GPUメモリの利用効率を劇的に向上させ、スループットを高めます。</a:t>
            </a:r>
            <a:endParaRPr lang="en-US" sz="1200" dirty="0"/>
          </a:p>
        </p:txBody>
      </p:sp>
      <p:pic>
        <p:nvPicPr>
          <p:cNvPr id="18" name="Image 3" descr="preencoded.png">    </p:cNvPr>
          <p:cNvPicPr>
            <a:picLocks noChangeAspect="1"/>
          </p:cNvPicPr>
          <p:nvPr/>
        </p:nvPicPr>
        <p:blipFill>
          <a:blip r:embed="rId4"/>
          <a:srcRect l="0" r="0" t="0" b="0"/>
          <a:stretch/>
        </p:blipFill>
        <p:spPr>
          <a:xfrm>
            <a:off x="676656" y="3608222"/>
            <a:ext cx="152705" cy="152705"/>
          </a:xfrm>
          <a:prstGeom prst="rect">
            <a:avLst/>
          </a:prstGeom>
        </p:spPr>
      </p:pic>
      <p:sp>
        <p:nvSpPr>
          <p:cNvPr id="19" name="Text 13"/>
          <p:cNvSpPr txBox="1"/>
          <p:nvPr/>
        </p:nvSpPr>
        <p:spPr>
          <a:xfrm>
            <a:off x="942746" y="3569818"/>
            <a:ext cx="1981505"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Quantized KV Cache</a:t>
            </a:r>
            <a:endParaRPr lang="en-US" sz="1300" dirty="0"/>
          </a:p>
        </p:txBody>
      </p:sp>
      <p:pic>
        <p:nvPicPr>
          <p:cNvPr id="20" name="Image 4" descr="preencoded.png">    </p:cNvPr>
          <p:cNvPicPr>
            <a:picLocks noChangeAspect="1"/>
          </p:cNvPicPr>
          <p:nvPr/>
        </p:nvPicPr>
        <p:blipFill>
          <a:blip r:embed="rId5"/>
          <a:stretch>
            <a:fillRect/>
          </a:stretch>
        </p:blipFill>
        <p:spPr>
          <a:xfrm>
            <a:off x="2702052" y="3593592"/>
            <a:ext cx="267005" cy="209398"/>
          </a:xfrm>
          <a:prstGeom prst="rect">
            <a:avLst/>
          </a:prstGeom>
        </p:spPr>
      </p:pic>
      <p:sp>
        <p:nvSpPr>
          <p:cNvPr id="21" name="Text 14"/>
          <p:cNvSpPr/>
          <p:nvPr/>
        </p:nvSpPr>
        <p:spPr>
          <a:xfrm>
            <a:off x="2702052" y="3593592"/>
            <a:ext cx="267005"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E6E73"/>
                </a:solidFill>
                <a:latin typeface="Noto Sans JP" pitchFamily="34" charset="0"/>
                <a:ea typeface="Noto Sans JP" pitchFamily="34" charset="-122"/>
                <a:cs typeface="Noto Sans JP" pitchFamily="34" charset="-120"/>
              </a:rPr>
              <a:t>[6]</a:t>
            </a:r>
            <a:endParaRPr lang="en-US" sz="900" dirty="0"/>
          </a:p>
        </p:txBody>
      </p:sp>
      <p:sp>
        <p:nvSpPr>
          <p:cNvPr id="22" name="Text 15"/>
          <p:cNvSpPr txBox="1"/>
          <p:nvPr/>
        </p:nvSpPr>
        <p:spPr>
          <a:xfrm>
            <a:off x="942746" y="3884371"/>
            <a:ext cx="4743907" cy="734263"/>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KVキャッシュを標準のFP16からFP8やINT4へ量子化。精度劣化を最小限に抑えつつメモリフットプリントを50〜75%削減し、より長いコンテキストや大きなバッチサイズでの推論を可能にします。</a:t>
            </a:r>
            <a:endParaRPr lang="en-US" sz="1200" dirty="0"/>
          </a:p>
        </p:txBody>
      </p:sp>
      <p:sp>
        <p:nvSpPr>
          <p:cNvPr id="23" name="Shape 16"/>
          <p:cNvSpPr/>
          <p:nvPr/>
        </p:nvSpPr>
        <p:spPr>
          <a:xfrm>
            <a:off x="6286500" y="1143000"/>
            <a:ext cx="5524805" cy="4953305"/>
          </a:xfrm>
          <a:prstGeom prst="roundRect">
            <a:avLst>
              <a:gd name="adj" fmla="val 426"/>
            </a:avLst>
          </a:prstGeom>
          <a:solidFill>
            <a:srgbClr val="FFFFFF"/>
          </a:solidFill>
          <a:ln w="12700">
            <a:solidFill>
              <a:srgbClr val="E5E5E5"/>
            </a:solidFill>
            <a:prstDash val="solid"/>
          </a:ln>
          <a:effectLst>
            <a:outerShdw sx="100000" sy="100000" kx="0" ky="0" algn="bl" rotWithShape="0" blurRad="76200" dist="25400" dir="16200000">
              <a:srgbClr val="000000">
                <a:alpha val="5000"/>
              </a:srgbClr>
            </a:outerShdw>
          </a:effectLst>
        </p:spPr>
      </p:sp>
      <p:sp>
        <p:nvSpPr>
          <p:cNvPr id="24" name="Shape 17"/>
          <p:cNvSpPr/>
          <p:nvPr/>
        </p:nvSpPr>
        <p:spPr>
          <a:xfrm>
            <a:off x="6581851" y="2048256"/>
            <a:ext cx="4934102" cy="19202"/>
          </a:xfrm>
          <a:prstGeom prst="rect">
            <a:avLst/>
          </a:prstGeom>
          <a:solidFill>
            <a:srgbClr val="F5F5F7"/>
          </a:solidFill>
          <a:ln w="12700">
            <a:solidFill>
              <a:srgbClr val="F5F5F7">
                <a:alpha val="0"/>
              </a:srgbClr>
            </a:solidFill>
            <a:prstDash val="solid"/>
          </a:ln>
        </p:spPr>
      </p:sp>
      <p:sp>
        <p:nvSpPr>
          <p:cNvPr id="25" name="Shape 18"/>
          <p:cNvSpPr/>
          <p:nvPr/>
        </p:nvSpPr>
        <p:spPr>
          <a:xfrm>
            <a:off x="6581851" y="1438351"/>
            <a:ext cx="457200" cy="457200"/>
          </a:xfrm>
          <a:prstGeom prst="roundRect">
            <a:avLst>
              <a:gd name="adj" fmla="val 41667"/>
            </a:avLst>
          </a:prstGeom>
          <a:solidFill>
            <a:srgbClr val="E8F5E9"/>
          </a:solidFill>
          <a:ln w="12700">
            <a:solidFill>
              <a:srgbClr val="FFFFFF">
                <a:alpha val="0"/>
              </a:srgbClr>
            </a:solidFill>
            <a:prstDash val="solid"/>
          </a:ln>
        </p:spPr>
      </p:sp>
      <p:pic>
        <p:nvPicPr>
          <p:cNvPr id="26" name="Image 5" descr="preencoded.png">    </p:cNvPr>
          <p:cNvPicPr>
            <a:picLocks noChangeAspect="1"/>
          </p:cNvPicPr>
          <p:nvPr/>
        </p:nvPicPr>
        <p:blipFill>
          <a:blip r:embed="rId6"/>
          <a:srcRect l="0" r="0" t="0" b="0"/>
          <a:stretch/>
        </p:blipFill>
        <p:spPr>
          <a:xfrm>
            <a:off x="6676949" y="1533449"/>
            <a:ext cx="267005" cy="267005"/>
          </a:xfrm>
          <a:prstGeom prst="rect">
            <a:avLst/>
          </a:prstGeom>
        </p:spPr>
      </p:pic>
      <p:sp>
        <p:nvSpPr>
          <p:cNvPr id="27" name="Text 19"/>
          <p:cNvSpPr txBox="1"/>
          <p:nvPr/>
        </p:nvSpPr>
        <p:spPr>
          <a:xfrm>
            <a:off x="7191756" y="1509674"/>
            <a:ext cx="2489911" cy="314554"/>
          </a:xfrm>
          <a:prstGeom prst="rect">
            <a:avLst/>
          </a:prstGeom>
          <a:noFill/>
          <a:ln/>
        </p:spPr>
        <p:txBody>
          <a:bodyPr wrap="square" lIns="0" tIns="0" rIns="0" bIns="0" rtlCol="0" anchor="ctr"/>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再利用とレイテンシ短縮</a:t>
            </a:r>
            <a:endParaRPr lang="en-US" sz="1600" dirty="0"/>
          </a:p>
        </p:txBody>
      </p:sp>
      <p:pic>
        <p:nvPicPr>
          <p:cNvPr id="28" name="Image 6" descr="preencoded.png">    </p:cNvPr>
          <p:cNvPicPr>
            <a:picLocks noChangeAspect="1"/>
          </p:cNvPicPr>
          <p:nvPr/>
        </p:nvPicPr>
        <p:blipFill>
          <a:blip r:embed="rId7"/>
          <a:srcRect l="0" r="0" t="0" b="0"/>
          <a:stretch/>
        </p:blipFill>
        <p:spPr>
          <a:xfrm>
            <a:off x="6581851" y="2333549"/>
            <a:ext cx="152705" cy="152705"/>
          </a:xfrm>
          <a:prstGeom prst="rect">
            <a:avLst/>
          </a:prstGeom>
        </p:spPr>
      </p:pic>
      <p:sp>
        <p:nvSpPr>
          <p:cNvPr id="29" name="Text 20"/>
          <p:cNvSpPr txBox="1"/>
          <p:nvPr/>
        </p:nvSpPr>
        <p:spPr>
          <a:xfrm>
            <a:off x="6848856" y="2295144"/>
            <a:ext cx="3185770"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KV Cache Reuse (TensorRT-LLM)</a:t>
            </a:r>
            <a:endParaRPr lang="en-US" sz="1300" dirty="0"/>
          </a:p>
        </p:txBody>
      </p:sp>
      <p:pic>
        <p:nvPicPr>
          <p:cNvPr id="30" name="Image 7" descr="preencoded.png">    </p:cNvPr>
          <p:cNvPicPr>
            <a:picLocks noChangeAspect="1"/>
          </p:cNvPicPr>
          <p:nvPr/>
        </p:nvPicPr>
        <p:blipFill>
          <a:blip r:embed="rId8"/>
          <a:stretch>
            <a:fillRect/>
          </a:stretch>
        </p:blipFill>
        <p:spPr>
          <a:xfrm>
            <a:off x="9593885" y="2318918"/>
            <a:ext cx="267005" cy="209398"/>
          </a:xfrm>
          <a:prstGeom prst="rect">
            <a:avLst/>
          </a:prstGeom>
        </p:spPr>
      </p:pic>
      <p:sp>
        <p:nvSpPr>
          <p:cNvPr id="31" name="Text 21"/>
          <p:cNvSpPr/>
          <p:nvPr/>
        </p:nvSpPr>
        <p:spPr>
          <a:xfrm>
            <a:off x="9593885" y="2318918"/>
            <a:ext cx="267005"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E6E73"/>
                </a:solidFill>
                <a:latin typeface="Noto Sans JP" pitchFamily="34" charset="0"/>
                <a:ea typeface="Noto Sans JP" pitchFamily="34" charset="-122"/>
                <a:cs typeface="Noto Sans JP" pitchFamily="34" charset="-120"/>
              </a:rPr>
              <a:t>[7]</a:t>
            </a:r>
            <a:endParaRPr lang="en-US" sz="900" dirty="0"/>
          </a:p>
        </p:txBody>
      </p:sp>
      <p:sp>
        <p:nvSpPr>
          <p:cNvPr id="32" name="Text 22"/>
          <p:cNvSpPr txBox="1"/>
          <p:nvPr/>
        </p:nvSpPr>
        <p:spPr>
          <a:xfrm>
            <a:off x="6848856" y="2609698"/>
            <a:ext cx="4743907" cy="734263"/>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共通のプレフィックス（システムプロンプトやマルチターン対話の履歴）に対するKVキャッシュを計算・保存。次回推論時に再利用することで、計算コストとメモリ転送時間を節約します。</a:t>
            </a:r>
            <a:endParaRPr lang="en-US" sz="1200" dirty="0"/>
          </a:p>
        </p:txBody>
      </p:sp>
      <p:pic>
        <p:nvPicPr>
          <p:cNvPr id="33" name="Image 8" descr="preencoded.png">    </p:cNvPr>
          <p:cNvPicPr>
            <a:picLocks noChangeAspect="1"/>
          </p:cNvPicPr>
          <p:nvPr/>
        </p:nvPicPr>
        <p:blipFill>
          <a:blip r:embed="rId9"/>
          <a:srcRect l="0" r="0" t="-43" b="-43"/>
          <a:stretch/>
        </p:blipFill>
        <p:spPr>
          <a:xfrm>
            <a:off x="6581851" y="3608222"/>
            <a:ext cx="133502" cy="152705"/>
          </a:xfrm>
          <a:prstGeom prst="rect">
            <a:avLst/>
          </a:prstGeom>
        </p:spPr>
      </p:pic>
      <p:sp>
        <p:nvSpPr>
          <p:cNvPr id="34" name="Text 23"/>
          <p:cNvSpPr txBox="1"/>
          <p:nvPr/>
        </p:nvSpPr>
        <p:spPr>
          <a:xfrm>
            <a:off x="6829654" y="3569818"/>
            <a:ext cx="2618842"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Prompt Cache (llama.cpp)</a:t>
            </a:r>
            <a:endParaRPr lang="en-US" sz="1300" dirty="0"/>
          </a:p>
        </p:txBody>
      </p:sp>
      <p:pic>
        <p:nvPicPr>
          <p:cNvPr id="35" name="Image 9" descr="preencoded.png">    </p:cNvPr>
          <p:cNvPicPr>
            <a:picLocks noChangeAspect="1"/>
          </p:cNvPicPr>
          <p:nvPr/>
        </p:nvPicPr>
        <p:blipFill>
          <a:blip r:embed="rId10"/>
          <a:stretch>
            <a:fillRect/>
          </a:stretch>
        </p:blipFill>
        <p:spPr>
          <a:xfrm>
            <a:off x="9101938" y="3593592"/>
            <a:ext cx="495605" cy="209398"/>
          </a:xfrm>
          <a:prstGeom prst="rect">
            <a:avLst/>
          </a:prstGeom>
        </p:spPr>
      </p:pic>
      <p:sp>
        <p:nvSpPr>
          <p:cNvPr id="36" name="Text 24"/>
          <p:cNvSpPr/>
          <p:nvPr/>
        </p:nvSpPr>
        <p:spPr>
          <a:xfrm>
            <a:off x="9101938" y="3593592"/>
            <a:ext cx="495605"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E6E73"/>
                </a:solidFill>
                <a:latin typeface="Noto Sans JP" pitchFamily="34" charset="0"/>
                <a:ea typeface="Noto Sans JP" pitchFamily="34" charset="-122"/>
                <a:cs typeface="Noto Sans JP" pitchFamily="34" charset="-120"/>
              </a:rPr>
              <a:t>[88,90]</a:t>
            </a:r>
            <a:endParaRPr lang="en-US" sz="900" dirty="0"/>
          </a:p>
        </p:txBody>
      </p:sp>
      <p:sp>
        <p:nvSpPr>
          <p:cNvPr id="37" name="Text 25"/>
          <p:cNvSpPr txBox="1"/>
          <p:nvPr/>
        </p:nvSpPr>
        <p:spPr>
          <a:xfrm>
            <a:off x="6829654" y="3884371"/>
            <a:ext cx="4763110" cy="790956"/>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 固定の長いシステムプロンプトやドキュメントをキャッシュ（</a:t>
            </a:r>
            <a:pPr algn="l" indent="0" marL="0">
              <a:buNone/>
            </a:pPr>
            <a:r>
              <a:rPr lang="en-US" sz="1200" dirty="0">
                <a:solidFill>
                  <a:srgbClr val="424245"/>
                </a:solidFill>
                <a:latin typeface="ui-monospace" pitchFamily="34" charset="0"/>
                <a:ea typeface="ui-monospace" pitchFamily="34" charset="-122"/>
                <a:cs typeface="ui-monospace" pitchFamily="34" charset="-120"/>
              </a:rPr>
              <a:t>--cache-prompt</a:t>
            </a:r>
            <a:pPr algn="l" indent="0" marL="0">
              <a:buNone/>
            </a:pPr>
            <a:r>
              <a:rPr lang="en-US" sz="1200" dirty="0">
                <a:solidFill>
                  <a:srgbClr val="424245"/>
                </a:solidFill>
                <a:latin typeface="Noto Sans JP" pitchFamily="34" charset="0"/>
                <a:ea typeface="Noto Sans JP" pitchFamily="34" charset="-122"/>
                <a:cs typeface="Noto Sans JP" pitchFamily="34" charset="-120"/>
              </a:rPr>
              <a:t>）。アプリ再起動後やセッション間での初回ロード時TTFT（Time To First Token）を大幅に短縮します。 </a:t>
            </a:r>
            <a:endParaRPr lang="en-US" sz="1200" dirty="0"/>
          </a:p>
        </p:txBody>
      </p:sp>
      <p:sp>
        <p:nvSpPr>
          <p:cNvPr id="38" name="Shape 26"/>
          <p:cNvSpPr/>
          <p:nvPr/>
        </p:nvSpPr>
        <p:spPr>
          <a:xfrm>
            <a:off x="6581851" y="4914900"/>
            <a:ext cx="4934102" cy="886054"/>
          </a:xfrm>
          <a:prstGeom prst="roundRect">
            <a:avLst>
              <a:gd name="adj" fmla="val 8877"/>
            </a:avLst>
          </a:prstGeom>
          <a:solidFill>
            <a:srgbClr val="FFF8E1"/>
          </a:solidFill>
          <a:ln/>
        </p:spPr>
      </p:sp>
      <p:sp>
        <p:nvSpPr>
          <p:cNvPr id="39" name="Shape 27"/>
          <p:cNvSpPr/>
          <p:nvPr/>
        </p:nvSpPr>
        <p:spPr>
          <a:xfrm>
            <a:off x="6581851" y="4914900"/>
            <a:ext cx="38405" cy="886054"/>
          </a:xfrm>
          <a:prstGeom prst="roundRect">
            <a:avLst>
              <a:gd name="adj" fmla="val 204812"/>
            </a:avLst>
          </a:prstGeom>
          <a:solidFill>
            <a:srgbClr val="FFCC00"/>
          </a:solidFill>
          <a:ln w="12700">
            <a:solidFill>
              <a:srgbClr val="FFCC00">
                <a:alpha val="0"/>
              </a:srgbClr>
            </a:solidFill>
            <a:prstDash val="solid"/>
          </a:ln>
        </p:spPr>
      </p:sp>
      <p:sp>
        <p:nvSpPr>
          <p:cNvPr id="40" name="Text 28"/>
          <p:cNvSpPr txBox="1"/>
          <p:nvPr/>
        </p:nvSpPr>
        <p:spPr>
          <a:xfrm>
            <a:off x="6943954" y="5057546"/>
            <a:ext cx="4505249" cy="600761"/>
          </a:xfrm>
          <a:prstGeom prst="rect">
            <a:avLst/>
          </a:prstGeom>
          <a:noFill/>
          <a:ln/>
        </p:spPr>
        <p:txBody>
          <a:bodyPr wrap="square" lIns="0" tIns="0" rIns="0" bIns="0" rtlCol="0" anchor="ctr"/>
          <a:lstStyle/>
          <a:p>
            <a:pPr algn="l" indent="0" marL="0">
              <a:buNone/>
            </a:pPr>
            <a:r>
              <a:rPr lang="en-US" sz="1000" b="1" dirty="0">
                <a:solidFill>
                  <a:srgbClr val="5D4037"/>
                </a:solidFill>
                <a:latin typeface="Noto Sans JP" pitchFamily="34" charset="0"/>
                <a:ea typeface="Noto Sans JP" pitchFamily="34" charset="-122"/>
                <a:cs typeface="Noto Sans JP" pitchFamily="34" charset="-120"/>
              </a:rPr>
              <a:t>Key Takeaways:</a:t>
            </a:r>
            <a:pPr algn="l" indent="0" marL="0">
              <a:buNone/>
            </a:pPr>
            <a:r>
              <a:rPr lang="en-US" sz="1000" dirty="0">
                <a:solidFill>
                  <a:srgbClr val="5D4037"/>
                </a:solidFill>
                <a:latin typeface="Noto Sans JP" pitchFamily="34" charset="0"/>
                <a:ea typeface="Noto Sans JP" pitchFamily="34" charset="-122"/>
                <a:cs typeface="Noto Sans JP" pitchFamily="34" charset="-120"/>
              </a:rPr>
              <a:t> KVキャッシュ最適化とプロンプト再利用を組み合わせることで、メモリ制約下での「長文コンテキスト」と「高速な応答性」を両立します。 </a:t>
            </a:r>
            <a:endParaRPr lang="en-US" sz="1000" dirty="0"/>
          </a:p>
        </p:txBody>
      </p:sp>
      <p:pic>
        <p:nvPicPr>
          <p:cNvPr id="41" name="Image 10" descr="preencoded.png">    </p:cNvPr>
          <p:cNvPicPr>
            <a:picLocks noChangeAspect="1"/>
          </p:cNvPicPr>
          <p:nvPr/>
        </p:nvPicPr>
        <p:blipFill>
          <a:blip r:embed="rId11"/>
          <a:srcRect l="-2512" r="-2512" t="0" b="0"/>
          <a:stretch/>
        </p:blipFill>
        <p:spPr>
          <a:xfrm>
            <a:off x="6762902" y="5093208"/>
            <a:ext cx="105156" cy="133502"/>
          </a:xfrm>
          <a:prstGeom prst="rect">
            <a:avLst/>
          </a:prstGeom>
        </p:spPr>
      </p:pic>
      <p:pic>
        <p:nvPicPr>
          <p:cNvPr id="42" name="Image 11" descr="preencoded.png">    </p:cNvPr>
          <p:cNvPicPr>
            <a:picLocks noChangeAspect="1"/>
          </p:cNvPicPr>
          <p:nvPr/>
        </p:nvPicPr>
        <p:blipFill>
          <a:blip r:embed="rId12"/>
          <a:stretch>
            <a:fillRect/>
          </a:stretch>
        </p:blipFill>
        <p:spPr>
          <a:xfrm>
            <a:off x="0" y="6476695"/>
            <a:ext cx="12191695" cy="381305"/>
          </a:xfrm>
          <a:prstGeom prst="rect">
            <a:avLst/>
          </a:prstGeom>
        </p:spPr>
      </p:pic>
      <p:sp>
        <p:nvSpPr>
          <p:cNvPr id="43" name="Text 29"/>
          <p:cNvSpPr/>
          <p:nvPr/>
        </p:nvSpPr>
        <p:spPr>
          <a:xfrm>
            <a:off x="0" y="6476695"/>
            <a:ext cx="12192610" cy="3813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51 | ローカルAI 技術調査レポート</a:t>
            </a:r>
            <a:endParaRPr lang="en-US"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52805"/>
          </a:xfrm>
          <a:prstGeom prst="rect">
            <a:avLst/>
          </a:prstGeom>
          <a:solidFill>
            <a:srgbClr val="F5F5F7"/>
          </a:solidFill>
          <a:ln/>
        </p:spPr>
      </p:sp>
      <p:sp>
        <p:nvSpPr>
          <p:cNvPr id="5" name="Shape 3"/>
          <p:cNvSpPr/>
          <p:nvPr/>
        </p:nvSpPr>
        <p:spPr>
          <a:xfrm>
            <a:off x="0" y="94366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50" r="-50" t="0" b="0"/>
          <a:stretch/>
        </p:blipFill>
        <p:spPr>
          <a:xfrm>
            <a:off x="457200" y="319126"/>
            <a:ext cx="342900" cy="304495"/>
          </a:xfrm>
          <a:prstGeom prst="rect">
            <a:avLst/>
          </a:prstGeom>
        </p:spPr>
      </p:pic>
      <p:sp>
        <p:nvSpPr>
          <p:cNvPr id="7" name="Text 4"/>
          <p:cNvSpPr txBox="1"/>
          <p:nvPr/>
        </p:nvSpPr>
        <p:spPr>
          <a:xfrm>
            <a:off x="952805" y="243230"/>
            <a:ext cx="4448556"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Tier定義と現実ライン（概要）</a:t>
            </a:r>
            <a:endParaRPr lang="en-US" sz="2400" dirty="0"/>
          </a:p>
        </p:txBody>
      </p:sp>
      <p:sp>
        <p:nvSpPr>
          <p:cNvPr id="8" name="Text 5"/>
          <p:cNvSpPr txBox="1"/>
          <p:nvPr/>
        </p:nvSpPr>
        <p:spPr>
          <a:xfrm>
            <a:off x="9163202" y="342900"/>
            <a:ext cx="2762402"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ハードウェア別の実用ライン定義</a:t>
            </a:r>
            <a:endParaRPr lang="en-US" sz="1300" dirty="0"/>
          </a:p>
        </p:txBody>
      </p:sp>
      <p:pic>
        <p:nvPicPr>
          <p:cNvPr id="9" name="Image 1" descr="preencoded.png">    </p:cNvPr>
          <p:cNvPicPr>
            <a:picLocks noChangeAspect="1"/>
          </p:cNvPicPr>
          <p:nvPr/>
        </p:nvPicPr>
        <p:blipFill>
          <a:blip r:embed="rId2"/>
          <a:srcRect l="-11" r="-11" t="0" b="0"/>
          <a:stretch/>
        </p:blipFill>
        <p:spPr>
          <a:xfrm>
            <a:off x="457200" y="1257300"/>
            <a:ext cx="11277295" cy="967435"/>
          </a:xfrm>
          <a:prstGeom prst="rect">
            <a:avLst/>
          </a:prstGeom>
        </p:spPr>
      </p:pic>
      <p:sp>
        <p:nvSpPr>
          <p:cNvPr id="10" name="Text 6"/>
          <p:cNvSpPr txBox="1"/>
          <p:nvPr/>
        </p:nvSpPr>
        <p:spPr>
          <a:xfrm>
            <a:off x="743407" y="1447495"/>
            <a:ext cx="10842041" cy="590702"/>
          </a:xfrm>
          <a:prstGeom prst="rect">
            <a:avLst/>
          </a:prstGeom>
          <a:noFill/>
          <a:ln/>
        </p:spPr>
        <p:txBody>
          <a:bodyPr wrap="square" lIns="0" tIns="0" rIns="0" bIns="0" rtlCol="0" anchor="t"/>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 結論：Tierは「重み（4bit）＋KV（4k〜8k）＋オーバーヘッド」を前提に定義。</a:t>
            </a:r>
            <a:pPr algn="l" indent="0" marL="0">
              <a:buNone/>
            </a:pPr>
            <a:endParaRPr lang="en-US" sz="1600" dirty="0"/>
          </a:p>
          <a:p>
            <a:pPr algn="l" indent="0" marL="0">
              <a:buNone/>
            </a:pPr>
            <a:r>
              <a:rPr lang="en-US" sz="1600" b="1" dirty="0">
                <a:solidFill>
                  <a:srgbClr val="2563EB"/>
                </a:solidFill>
                <a:latin typeface="Noto Sans JP" pitchFamily="34" charset="0"/>
                <a:ea typeface="Noto Sans JP" pitchFamily="34" charset="-122"/>
                <a:cs typeface="Noto Sans JP" pitchFamily="34" charset="-120"/>
              </a:rPr>
              <a:t>理論計算値</a:t>
            </a:r>
            <a:pPr algn="l" indent="0" marL="0">
              <a:buNone/>
            </a:pPr>
            <a:r>
              <a:rPr lang="en-US" sz="1600" b="1" dirty="0">
                <a:solidFill>
                  <a:srgbClr val="1D1D1F"/>
                </a:solidFill>
                <a:latin typeface="Noto Sans JP" pitchFamily="34" charset="0"/>
                <a:ea typeface="Noto Sans JP" pitchFamily="34" charset="-122"/>
                <a:cs typeface="Noto Sans JP" pitchFamily="34" charset="-120"/>
              </a:rPr>
              <a:t>をベースとしつつ、最終判断は</a:t>
            </a:r>
            <a:pPr algn="l" indent="0" marL="0">
              <a:buNone/>
            </a:pPr>
            <a:r>
              <a:rPr lang="en-US" sz="1600" b="1" dirty="0">
                <a:solidFill>
                  <a:srgbClr val="2563EB"/>
                </a:solidFill>
                <a:latin typeface="Noto Sans JP" pitchFamily="34" charset="0"/>
                <a:ea typeface="Noto Sans JP" pitchFamily="34" charset="-122"/>
                <a:cs typeface="Noto Sans JP" pitchFamily="34" charset="-120"/>
              </a:rPr>
              <a:t>実機再現ベンチ</a:t>
            </a:r>
            <a:pPr algn="l" indent="0" marL="0">
              <a:buNone/>
            </a:pPr>
            <a:r>
              <a:rPr lang="en-US" sz="1600" b="1" dirty="0">
                <a:solidFill>
                  <a:srgbClr val="1D1D1F"/>
                </a:solidFill>
                <a:latin typeface="Noto Sans JP" pitchFamily="34" charset="0"/>
                <a:ea typeface="Noto Sans JP" pitchFamily="34" charset="-122"/>
                <a:cs typeface="Noto Sans JP" pitchFamily="34" charset="-120"/>
              </a:rPr>
              <a:t>で行う設計です。 </a:t>
            </a:r>
            <a:endParaRPr lang="en-US" sz="1600" dirty="0"/>
          </a:p>
        </p:txBody>
      </p:sp>
      <p:sp>
        <p:nvSpPr>
          <p:cNvPr id="11" name="Shape 7"/>
          <p:cNvSpPr/>
          <p:nvPr/>
        </p:nvSpPr>
        <p:spPr>
          <a:xfrm>
            <a:off x="457200" y="2453335"/>
            <a:ext cx="3610051" cy="3895344"/>
          </a:xfrm>
          <a:prstGeom prst="roundRect">
            <a:avLst>
              <a:gd name="adj" fmla="val 802"/>
            </a:avLst>
          </a:prstGeom>
          <a:solidFill>
            <a:srgbClr val="FFFFFF"/>
          </a:solidFill>
          <a:ln w="12700">
            <a:solidFill>
              <a:srgbClr val="E5E5E5"/>
            </a:solidFill>
            <a:prstDash val="solid"/>
          </a:ln>
        </p:spPr>
      </p:sp>
      <p:sp>
        <p:nvSpPr>
          <p:cNvPr id="12" name="Shape 8"/>
          <p:cNvSpPr/>
          <p:nvPr/>
        </p:nvSpPr>
        <p:spPr>
          <a:xfrm>
            <a:off x="657454" y="3005633"/>
            <a:ext cx="3209544" cy="19202"/>
          </a:xfrm>
          <a:prstGeom prst="rect">
            <a:avLst/>
          </a:prstGeom>
          <a:solidFill>
            <a:srgbClr val="E2E8F0"/>
          </a:solidFill>
          <a:ln w="12700">
            <a:solidFill>
              <a:srgbClr val="E2E8F0">
                <a:alpha val="0"/>
              </a:srgbClr>
            </a:solidFill>
            <a:prstDash val="solid"/>
          </a:ln>
        </p:spPr>
      </p:sp>
      <p:pic>
        <p:nvPicPr>
          <p:cNvPr id="13" name="Image 2" descr="preencoded.png">    </p:cNvPr>
          <p:cNvPicPr>
            <a:picLocks noChangeAspect="1"/>
          </p:cNvPicPr>
          <p:nvPr/>
        </p:nvPicPr>
        <p:blipFill>
          <a:blip r:embed="rId3"/>
          <a:srcRect l="-38800" r="-38800" t="0" b="0"/>
          <a:stretch/>
        </p:blipFill>
        <p:spPr>
          <a:xfrm>
            <a:off x="657454" y="2668219"/>
            <a:ext cx="304495" cy="228600"/>
          </a:xfrm>
          <a:prstGeom prst="rect">
            <a:avLst/>
          </a:prstGeom>
        </p:spPr>
      </p:pic>
      <p:sp>
        <p:nvSpPr>
          <p:cNvPr id="14" name="Text 9"/>
          <p:cNvSpPr txBox="1"/>
          <p:nvPr/>
        </p:nvSpPr>
        <p:spPr>
          <a:xfrm>
            <a:off x="1057046" y="2653589"/>
            <a:ext cx="1714500"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Apple Silicon (UMA)</a:t>
            </a:r>
            <a:endParaRPr lang="en-US" sz="1300" dirty="0"/>
          </a:p>
        </p:txBody>
      </p:sp>
      <p:pic>
        <p:nvPicPr>
          <p:cNvPr id="15" name="Image 3" descr="preencoded.png">    </p:cNvPr>
          <p:cNvPicPr>
            <a:picLocks noChangeAspect="1"/>
          </p:cNvPicPr>
          <p:nvPr/>
        </p:nvPicPr>
        <p:blipFill>
          <a:blip r:embed="rId4"/>
          <a:stretch>
            <a:fillRect/>
          </a:stretch>
        </p:blipFill>
        <p:spPr>
          <a:xfrm>
            <a:off x="657454" y="3177540"/>
            <a:ext cx="3209544" cy="657454"/>
          </a:xfrm>
          <a:prstGeom prst="rect">
            <a:avLst/>
          </a:prstGeom>
        </p:spPr>
      </p:pic>
      <p:sp>
        <p:nvSpPr>
          <p:cNvPr id="16" name="Text 10"/>
          <p:cNvSpPr/>
          <p:nvPr/>
        </p:nvSpPr>
        <p:spPr>
          <a:xfrm>
            <a:off x="657454" y="3177540"/>
            <a:ext cx="3210458" cy="657454"/>
          </a:xfrm>
          <a:prstGeom prst="rect">
            <a:avLst/>
          </a:prstGeom>
          <a:solidFill>
            <a:srgbClr val="FFFFFF">
              <a:alpha val="0"/>
            </a:srgbClr>
          </a:solidFill>
          <a:ln w="38100">
            <a:solidFill>
              <a:srgbClr val="3B82F6"/>
            </a:solidFill>
          </a:ln>
        </p:spPr>
        <p:txBody>
          <a:bodyPr wrap="square" lIns="0" tIns="0" rIns="0" bIns="0" rtlCol="0" anchor="ctr"/>
          <a:lstStyle/>
          <a:p>
            <a:pPr algn="ctr" indent="0" marL="0">
              <a:buNone/>
            </a:pPr>
            <a:r>
              <a:rPr lang="en-US" sz="1200" dirty="0">
                <a:solidFill>
                  <a:srgbClr val="000000"/>
                </a:solidFill>
                <a:latin typeface="Noto Sans JP" pitchFamily="34" charset="0"/>
                <a:ea typeface="Noto Sans JP" pitchFamily="34" charset="-122"/>
                <a:cs typeface="Noto Sans JP" pitchFamily="34" charset="-120"/>
              </a:rPr>
              <a:t>16GB (A-16) 3B 〜 7/8B (4bit)</a:t>
            </a:r>
            <a:endParaRPr lang="en-US" sz="1200" dirty="0"/>
          </a:p>
        </p:txBody>
      </p:sp>
      <p:pic>
        <p:nvPicPr>
          <p:cNvPr id="17" name="Image 4" descr="preencoded.png">    </p:cNvPr>
          <p:cNvPicPr>
            <a:picLocks noChangeAspect="1"/>
          </p:cNvPicPr>
          <p:nvPr/>
        </p:nvPicPr>
        <p:blipFill>
          <a:blip r:embed="rId5"/>
          <a:stretch>
            <a:fillRect/>
          </a:stretch>
        </p:blipFill>
        <p:spPr>
          <a:xfrm>
            <a:off x="657454" y="3949294"/>
            <a:ext cx="3209544" cy="657454"/>
          </a:xfrm>
          <a:prstGeom prst="rect">
            <a:avLst/>
          </a:prstGeom>
        </p:spPr>
      </p:pic>
      <p:sp>
        <p:nvSpPr>
          <p:cNvPr id="18" name="Text 11"/>
          <p:cNvSpPr/>
          <p:nvPr/>
        </p:nvSpPr>
        <p:spPr>
          <a:xfrm>
            <a:off x="657454" y="3949294"/>
            <a:ext cx="3210458" cy="657454"/>
          </a:xfrm>
          <a:prstGeom prst="rect">
            <a:avLst/>
          </a:prstGeom>
          <a:solidFill>
            <a:srgbClr val="FFFFFF">
              <a:alpha val="0"/>
            </a:srgbClr>
          </a:solidFill>
          <a:ln w="38100">
            <a:solidFill>
              <a:srgbClr val="2563EB"/>
            </a:solidFill>
          </a:ln>
        </p:spPr>
        <p:txBody>
          <a:bodyPr wrap="square" lIns="0" tIns="0" rIns="0" bIns="0" rtlCol="0" anchor="ctr"/>
          <a:lstStyle/>
          <a:p>
            <a:pPr algn="ctr" indent="0" marL="0">
              <a:buNone/>
            </a:pPr>
            <a:r>
              <a:rPr lang="en-US" sz="1200" dirty="0">
                <a:solidFill>
                  <a:srgbClr val="000000"/>
                </a:solidFill>
                <a:latin typeface="Noto Sans JP" pitchFamily="34" charset="0"/>
                <a:ea typeface="Noto Sans JP" pitchFamily="34" charset="-122"/>
                <a:cs typeface="Noto Sans JP" pitchFamily="34" charset="-120"/>
              </a:rPr>
              <a:t>24-32GB (A-24/32) 7B 〜 14B (4bit)</a:t>
            </a:r>
            <a:endParaRPr lang="en-US" sz="1200" dirty="0"/>
          </a:p>
        </p:txBody>
      </p:sp>
      <p:pic>
        <p:nvPicPr>
          <p:cNvPr id="19" name="Image 5" descr="preencoded.png">    </p:cNvPr>
          <p:cNvPicPr>
            <a:picLocks noChangeAspect="1"/>
          </p:cNvPicPr>
          <p:nvPr/>
        </p:nvPicPr>
        <p:blipFill>
          <a:blip r:embed="rId6"/>
          <a:stretch>
            <a:fillRect/>
          </a:stretch>
        </p:blipFill>
        <p:spPr>
          <a:xfrm>
            <a:off x="657454" y="4720133"/>
            <a:ext cx="3209544" cy="657454"/>
          </a:xfrm>
          <a:prstGeom prst="rect">
            <a:avLst/>
          </a:prstGeom>
        </p:spPr>
      </p:pic>
      <p:sp>
        <p:nvSpPr>
          <p:cNvPr id="20" name="Text 12"/>
          <p:cNvSpPr/>
          <p:nvPr/>
        </p:nvSpPr>
        <p:spPr>
          <a:xfrm>
            <a:off x="657454" y="4720133"/>
            <a:ext cx="3210458" cy="657454"/>
          </a:xfrm>
          <a:prstGeom prst="rect">
            <a:avLst/>
          </a:prstGeom>
          <a:solidFill>
            <a:srgbClr val="FFFFFF">
              <a:alpha val="0"/>
            </a:srgbClr>
          </a:solidFill>
          <a:ln w="38100">
            <a:solidFill>
              <a:srgbClr val="1D4ED8"/>
            </a:solidFill>
          </a:ln>
        </p:spPr>
        <p:txBody>
          <a:bodyPr wrap="square" lIns="0" tIns="0" rIns="0" bIns="0" rtlCol="0" anchor="ctr"/>
          <a:lstStyle/>
          <a:p>
            <a:pPr algn="ctr" indent="0" marL="0">
              <a:buNone/>
            </a:pPr>
            <a:r>
              <a:rPr lang="en-US" sz="1200" dirty="0">
                <a:solidFill>
                  <a:srgbClr val="000000"/>
                </a:solidFill>
                <a:latin typeface="Noto Sans JP" pitchFamily="34" charset="0"/>
                <a:ea typeface="Noto Sans JP" pitchFamily="34" charset="-122"/>
                <a:cs typeface="Noto Sans JP" pitchFamily="34" charset="-120"/>
              </a:rPr>
              <a:t>64GB (A-64) 14B 〜 32B (4bit)</a:t>
            </a:r>
            <a:endParaRPr lang="en-US" sz="1200" dirty="0"/>
          </a:p>
        </p:txBody>
      </p:sp>
      <p:pic>
        <p:nvPicPr>
          <p:cNvPr id="21" name="Image 6" descr="preencoded.png">    </p:cNvPr>
          <p:cNvPicPr>
            <a:picLocks noChangeAspect="1"/>
          </p:cNvPicPr>
          <p:nvPr/>
        </p:nvPicPr>
        <p:blipFill>
          <a:blip r:embed="rId7"/>
          <a:stretch>
            <a:fillRect/>
          </a:stretch>
        </p:blipFill>
        <p:spPr>
          <a:xfrm>
            <a:off x="657454" y="5491886"/>
            <a:ext cx="3209544" cy="657454"/>
          </a:xfrm>
          <a:prstGeom prst="rect">
            <a:avLst/>
          </a:prstGeom>
        </p:spPr>
      </p:pic>
      <p:sp>
        <p:nvSpPr>
          <p:cNvPr id="22" name="Text 13"/>
          <p:cNvSpPr/>
          <p:nvPr/>
        </p:nvSpPr>
        <p:spPr>
          <a:xfrm>
            <a:off x="657454" y="5491886"/>
            <a:ext cx="3210458" cy="657454"/>
          </a:xfrm>
          <a:prstGeom prst="rect">
            <a:avLst/>
          </a:prstGeom>
          <a:solidFill>
            <a:srgbClr val="FFFFFF">
              <a:alpha val="0"/>
            </a:srgbClr>
          </a:solidFill>
          <a:ln w="38100">
            <a:solidFill>
              <a:srgbClr val="1E40AF"/>
            </a:solidFill>
          </a:ln>
        </p:spPr>
        <p:txBody>
          <a:bodyPr wrap="square" lIns="0" tIns="0" rIns="0" bIns="0" rtlCol="0" anchor="ctr"/>
          <a:lstStyle/>
          <a:p>
            <a:pPr algn="ctr" indent="0" marL="0">
              <a:buNone/>
            </a:pPr>
            <a:r>
              <a:rPr lang="en-US" sz="1200" dirty="0">
                <a:solidFill>
                  <a:srgbClr val="000000"/>
                </a:solidFill>
                <a:latin typeface="Noto Sans JP" pitchFamily="34" charset="0"/>
                <a:ea typeface="Noto Sans JP" pitchFamily="34" charset="-122"/>
                <a:cs typeface="Noto Sans JP" pitchFamily="34" charset="-120"/>
              </a:rPr>
              <a:t>96-128GB (A-96+) 32B 〜 70B (4bit)</a:t>
            </a:r>
            <a:endParaRPr lang="en-US" sz="1200" dirty="0"/>
          </a:p>
        </p:txBody>
      </p:sp>
      <p:sp>
        <p:nvSpPr>
          <p:cNvPr id="23" name="Shape 14"/>
          <p:cNvSpPr/>
          <p:nvPr/>
        </p:nvSpPr>
        <p:spPr>
          <a:xfrm>
            <a:off x="4292194" y="2453335"/>
            <a:ext cx="3610051" cy="3895344"/>
          </a:xfrm>
          <a:prstGeom prst="roundRect">
            <a:avLst>
              <a:gd name="adj" fmla="val 802"/>
            </a:avLst>
          </a:prstGeom>
          <a:solidFill>
            <a:srgbClr val="FFFFFF"/>
          </a:solidFill>
          <a:ln w="12700">
            <a:solidFill>
              <a:srgbClr val="E5E5E5"/>
            </a:solidFill>
            <a:prstDash val="solid"/>
          </a:ln>
        </p:spPr>
      </p:sp>
      <p:sp>
        <p:nvSpPr>
          <p:cNvPr id="24" name="Shape 15"/>
          <p:cNvSpPr/>
          <p:nvPr/>
        </p:nvSpPr>
        <p:spPr>
          <a:xfrm>
            <a:off x="4492447" y="3005633"/>
            <a:ext cx="3209544" cy="19202"/>
          </a:xfrm>
          <a:prstGeom prst="rect">
            <a:avLst/>
          </a:prstGeom>
          <a:solidFill>
            <a:srgbClr val="DBEAFE"/>
          </a:solidFill>
          <a:ln w="12700">
            <a:solidFill>
              <a:srgbClr val="DBEAFE">
                <a:alpha val="0"/>
              </a:srgbClr>
            </a:solidFill>
            <a:prstDash val="solid"/>
          </a:ln>
        </p:spPr>
      </p:sp>
      <p:pic>
        <p:nvPicPr>
          <p:cNvPr id="25" name="Image 7" descr="preencoded.png">    </p:cNvPr>
          <p:cNvPicPr>
            <a:picLocks noChangeAspect="1"/>
          </p:cNvPicPr>
          <p:nvPr/>
        </p:nvPicPr>
        <p:blipFill>
          <a:blip r:embed="rId8"/>
          <a:srcRect l="-26114" r="-26114" t="0" b="0"/>
          <a:stretch/>
        </p:blipFill>
        <p:spPr>
          <a:xfrm>
            <a:off x="4492447" y="2668219"/>
            <a:ext cx="304495" cy="228600"/>
          </a:xfrm>
          <a:prstGeom prst="rect">
            <a:avLst/>
          </a:prstGeom>
        </p:spPr>
      </p:pic>
      <p:sp>
        <p:nvSpPr>
          <p:cNvPr id="26" name="Text 16"/>
          <p:cNvSpPr txBox="1"/>
          <p:nvPr/>
        </p:nvSpPr>
        <p:spPr>
          <a:xfrm>
            <a:off x="4892954" y="2653589"/>
            <a:ext cx="1892808"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Windows GPU (VRAM)</a:t>
            </a:r>
            <a:endParaRPr lang="en-US" sz="1300" dirty="0"/>
          </a:p>
        </p:txBody>
      </p:sp>
      <p:pic>
        <p:nvPicPr>
          <p:cNvPr id="27" name="Image 8" descr="preencoded.png">    </p:cNvPr>
          <p:cNvPicPr>
            <a:picLocks noChangeAspect="1"/>
          </p:cNvPicPr>
          <p:nvPr/>
        </p:nvPicPr>
        <p:blipFill>
          <a:blip r:embed="rId9"/>
          <a:stretch>
            <a:fillRect/>
          </a:stretch>
        </p:blipFill>
        <p:spPr>
          <a:xfrm>
            <a:off x="4492447" y="3177540"/>
            <a:ext cx="3209544" cy="657454"/>
          </a:xfrm>
          <a:prstGeom prst="rect">
            <a:avLst/>
          </a:prstGeom>
        </p:spPr>
      </p:pic>
      <p:sp>
        <p:nvSpPr>
          <p:cNvPr id="28" name="Text 17"/>
          <p:cNvSpPr/>
          <p:nvPr/>
        </p:nvSpPr>
        <p:spPr>
          <a:xfrm>
            <a:off x="4492447" y="3177540"/>
            <a:ext cx="3210458" cy="657454"/>
          </a:xfrm>
          <a:prstGeom prst="rect">
            <a:avLst/>
          </a:prstGeom>
          <a:solidFill>
            <a:srgbClr val="FFFFFF">
              <a:alpha val="0"/>
            </a:srgbClr>
          </a:solidFill>
          <a:ln w="38100">
            <a:solidFill>
              <a:srgbClr val="10B981"/>
            </a:solidFill>
          </a:ln>
        </p:spPr>
        <p:txBody>
          <a:bodyPr wrap="square" lIns="0" tIns="0" rIns="0" bIns="0" rtlCol="0" anchor="ctr"/>
          <a:lstStyle/>
          <a:p>
            <a:pPr algn="ctr" indent="0" marL="0">
              <a:buNone/>
            </a:pPr>
            <a:r>
              <a:rPr lang="en-US" sz="1200" dirty="0">
                <a:solidFill>
                  <a:srgbClr val="000000"/>
                </a:solidFill>
                <a:latin typeface="Noto Sans JP" pitchFamily="34" charset="0"/>
                <a:ea typeface="Noto Sans JP" pitchFamily="34" charset="-122"/>
                <a:cs typeface="Noto Sans JP" pitchFamily="34" charset="-120"/>
              </a:rPr>
              <a:t>VRAM 8GB (G-8) 7B (4bit) ※短文中心</a:t>
            </a:r>
            <a:endParaRPr lang="en-US" sz="1200" dirty="0"/>
          </a:p>
        </p:txBody>
      </p:sp>
      <p:pic>
        <p:nvPicPr>
          <p:cNvPr id="29" name="Image 9" descr="preencoded.png">    </p:cNvPr>
          <p:cNvPicPr>
            <a:picLocks noChangeAspect="1"/>
          </p:cNvPicPr>
          <p:nvPr/>
        </p:nvPicPr>
        <p:blipFill>
          <a:blip r:embed="rId10"/>
          <a:stretch>
            <a:fillRect/>
          </a:stretch>
        </p:blipFill>
        <p:spPr>
          <a:xfrm>
            <a:off x="4492447" y="3949294"/>
            <a:ext cx="3209544" cy="657454"/>
          </a:xfrm>
          <a:prstGeom prst="rect">
            <a:avLst/>
          </a:prstGeom>
        </p:spPr>
      </p:pic>
      <p:sp>
        <p:nvSpPr>
          <p:cNvPr id="30" name="Text 18"/>
          <p:cNvSpPr/>
          <p:nvPr/>
        </p:nvSpPr>
        <p:spPr>
          <a:xfrm>
            <a:off x="4492447" y="3949294"/>
            <a:ext cx="3210458" cy="657454"/>
          </a:xfrm>
          <a:prstGeom prst="rect">
            <a:avLst/>
          </a:prstGeom>
          <a:solidFill>
            <a:srgbClr val="FFFFFF">
              <a:alpha val="0"/>
            </a:srgbClr>
          </a:solidFill>
          <a:ln w="38100">
            <a:solidFill>
              <a:srgbClr val="059669"/>
            </a:solidFill>
          </a:ln>
        </p:spPr>
        <p:txBody>
          <a:bodyPr wrap="square" lIns="0" tIns="0" rIns="0" bIns="0" rtlCol="0" anchor="ctr"/>
          <a:lstStyle/>
          <a:p>
            <a:pPr algn="ctr" indent="0" marL="0">
              <a:buNone/>
            </a:pPr>
            <a:r>
              <a:rPr lang="en-US" sz="1200" dirty="0">
                <a:solidFill>
                  <a:srgbClr val="000000"/>
                </a:solidFill>
                <a:latin typeface="Noto Sans JP" pitchFamily="34" charset="0"/>
                <a:ea typeface="Noto Sans JP" pitchFamily="34" charset="-122"/>
                <a:cs typeface="Noto Sans JP" pitchFamily="34" charset="-120"/>
              </a:rPr>
              <a:t>VRAM 12GB (G-12) 7B 〜 14B (4bit)</a:t>
            </a:r>
            <a:endParaRPr lang="en-US" sz="1200" dirty="0"/>
          </a:p>
        </p:txBody>
      </p:sp>
      <p:pic>
        <p:nvPicPr>
          <p:cNvPr id="31" name="Image 10" descr="preencoded.png">    </p:cNvPr>
          <p:cNvPicPr>
            <a:picLocks noChangeAspect="1"/>
          </p:cNvPicPr>
          <p:nvPr/>
        </p:nvPicPr>
        <p:blipFill>
          <a:blip r:embed="rId11"/>
          <a:stretch>
            <a:fillRect/>
          </a:stretch>
        </p:blipFill>
        <p:spPr>
          <a:xfrm>
            <a:off x="4492447" y="4720133"/>
            <a:ext cx="3209544" cy="657454"/>
          </a:xfrm>
          <a:prstGeom prst="rect">
            <a:avLst/>
          </a:prstGeom>
        </p:spPr>
      </p:pic>
      <p:sp>
        <p:nvSpPr>
          <p:cNvPr id="32" name="Text 19"/>
          <p:cNvSpPr/>
          <p:nvPr/>
        </p:nvSpPr>
        <p:spPr>
          <a:xfrm>
            <a:off x="4492447" y="4720133"/>
            <a:ext cx="3210458" cy="657454"/>
          </a:xfrm>
          <a:prstGeom prst="rect">
            <a:avLst/>
          </a:prstGeom>
          <a:solidFill>
            <a:srgbClr val="FFFFFF">
              <a:alpha val="0"/>
            </a:srgbClr>
          </a:solidFill>
          <a:ln w="38100">
            <a:solidFill>
              <a:srgbClr val="047857"/>
            </a:solidFill>
          </a:ln>
        </p:spPr>
        <p:txBody>
          <a:bodyPr wrap="square" lIns="0" tIns="0" rIns="0" bIns="0" rtlCol="0" anchor="ctr"/>
          <a:lstStyle/>
          <a:p>
            <a:pPr algn="ctr" indent="0" marL="0">
              <a:buNone/>
            </a:pPr>
            <a:r>
              <a:rPr lang="en-US" sz="1200" dirty="0">
                <a:solidFill>
                  <a:srgbClr val="000000"/>
                </a:solidFill>
                <a:latin typeface="Noto Sans JP" pitchFamily="34" charset="0"/>
                <a:ea typeface="Noto Sans JP" pitchFamily="34" charset="-122"/>
                <a:cs typeface="Noto Sans JP" pitchFamily="34" charset="-120"/>
              </a:rPr>
              <a:t>VRAM 16GB (G-16) 14B 〜 27B (4bit)</a:t>
            </a:r>
            <a:endParaRPr lang="en-US" sz="1200" dirty="0"/>
          </a:p>
        </p:txBody>
      </p:sp>
      <p:pic>
        <p:nvPicPr>
          <p:cNvPr id="33" name="Image 11" descr="preencoded.png">    </p:cNvPr>
          <p:cNvPicPr>
            <a:picLocks noChangeAspect="1"/>
          </p:cNvPicPr>
          <p:nvPr/>
        </p:nvPicPr>
        <p:blipFill>
          <a:blip r:embed="rId12"/>
          <a:stretch>
            <a:fillRect/>
          </a:stretch>
        </p:blipFill>
        <p:spPr>
          <a:xfrm>
            <a:off x="4492447" y="5491886"/>
            <a:ext cx="3209544" cy="657454"/>
          </a:xfrm>
          <a:prstGeom prst="rect">
            <a:avLst/>
          </a:prstGeom>
        </p:spPr>
      </p:pic>
      <p:sp>
        <p:nvSpPr>
          <p:cNvPr id="34" name="Text 20"/>
          <p:cNvSpPr/>
          <p:nvPr/>
        </p:nvSpPr>
        <p:spPr>
          <a:xfrm>
            <a:off x="4492447" y="5491886"/>
            <a:ext cx="3210458" cy="657454"/>
          </a:xfrm>
          <a:prstGeom prst="rect">
            <a:avLst/>
          </a:prstGeom>
          <a:solidFill>
            <a:srgbClr val="FFFFFF">
              <a:alpha val="0"/>
            </a:srgbClr>
          </a:solidFill>
          <a:ln w="38100">
            <a:solidFill>
              <a:srgbClr val="065F46"/>
            </a:solidFill>
          </a:ln>
        </p:spPr>
        <p:txBody>
          <a:bodyPr wrap="square" lIns="0" tIns="0" rIns="0" bIns="0" rtlCol="0" anchor="ctr"/>
          <a:lstStyle/>
          <a:p>
            <a:pPr algn="ctr" indent="0" marL="0">
              <a:buNone/>
            </a:pPr>
            <a:r>
              <a:rPr lang="en-US" sz="1200" dirty="0">
                <a:solidFill>
                  <a:srgbClr val="000000"/>
                </a:solidFill>
                <a:latin typeface="Noto Sans JP" pitchFamily="34" charset="0"/>
                <a:ea typeface="Noto Sans JP" pitchFamily="34" charset="-122"/>
                <a:cs typeface="Noto Sans JP" pitchFamily="34" charset="-120"/>
              </a:rPr>
              <a:t>VRAM 24GB (G-24) 27B 〜 34B (4bit)</a:t>
            </a:r>
            <a:endParaRPr lang="en-US" sz="1200" dirty="0"/>
          </a:p>
        </p:txBody>
      </p:sp>
      <p:sp>
        <p:nvSpPr>
          <p:cNvPr id="35" name="Shape 21"/>
          <p:cNvSpPr/>
          <p:nvPr/>
        </p:nvSpPr>
        <p:spPr>
          <a:xfrm>
            <a:off x="8128102" y="2453335"/>
            <a:ext cx="3610051" cy="3895344"/>
          </a:xfrm>
          <a:prstGeom prst="roundRect">
            <a:avLst>
              <a:gd name="adj" fmla="val 802"/>
            </a:avLst>
          </a:prstGeom>
          <a:solidFill>
            <a:srgbClr val="FFFFFF"/>
          </a:solidFill>
          <a:ln w="12700">
            <a:solidFill>
              <a:srgbClr val="E5E5E5"/>
            </a:solidFill>
            <a:prstDash val="solid"/>
          </a:ln>
        </p:spPr>
      </p:sp>
      <p:sp>
        <p:nvSpPr>
          <p:cNvPr id="36" name="Shape 22"/>
          <p:cNvSpPr/>
          <p:nvPr/>
        </p:nvSpPr>
        <p:spPr>
          <a:xfrm>
            <a:off x="8328355" y="3005633"/>
            <a:ext cx="3209544" cy="19202"/>
          </a:xfrm>
          <a:prstGeom prst="rect">
            <a:avLst/>
          </a:prstGeom>
          <a:solidFill>
            <a:srgbClr val="F3F4F6"/>
          </a:solidFill>
          <a:ln w="12700">
            <a:solidFill>
              <a:srgbClr val="F3F4F6">
                <a:alpha val="0"/>
              </a:srgbClr>
            </a:solidFill>
            <a:prstDash val="solid"/>
          </a:ln>
        </p:spPr>
      </p:sp>
      <p:pic>
        <p:nvPicPr>
          <p:cNvPr id="37" name="Image 12" descr="preencoded.png">    </p:cNvPr>
          <p:cNvPicPr>
            <a:picLocks noChangeAspect="1"/>
          </p:cNvPicPr>
          <p:nvPr/>
        </p:nvPicPr>
        <p:blipFill>
          <a:blip r:embed="rId13"/>
          <a:srcRect l="-16600" r="-16600" t="0" b="0"/>
          <a:stretch/>
        </p:blipFill>
        <p:spPr>
          <a:xfrm>
            <a:off x="8328355" y="2668219"/>
            <a:ext cx="304495" cy="228600"/>
          </a:xfrm>
          <a:prstGeom prst="rect">
            <a:avLst/>
          </a:prstGeom>
        </p:spPr>
      </p:pic>
      <p:sp>
        <p:nvSpPr>
          <p:cNvPr id="38" name="Text 23"/>
          <p:cNvSpPr txBox="1"/>
          <p:nvPr/>
        </p:nvSpPr>
        <p:spPr>
          <a:xfrm>
            <a:off x="8727948" y="2653589"/>
            <a:ext cx="1664208"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Windows CPU-only</a:t>
            </a:r>
            <a:endParaRPr lang="en-US" sz="1300" dirty="0"/>
          </a:p>
        </p:txBody>
      </p:sp>
      <p:pic>
        <p:nvPicPr>
          <p:cNvPr id="39" name="Image 13" descr="preencoded.png">    </p:cNvPr>
          <p:cNvPicPr>
            <a:picLocks noChangeAspect="1"/>
          </p:cNvPicPr>
          <p:nvPr/>
        </p:nvPicPr>
        <p:blipFill>
          <a:blip r:embed="rId14"/>
          <a:stretch>
            <a:fillRect/>
          </a:stretch>
        </p:blipFill>
        <p:spPr>
          <a:xfrm>
            <a:off x="8328355" y="3177540"/>
            <a:ext cx="3209544" cy="657454"/>
          </a:xfrm>
          <a:prstGeom prst="rect">
            <a:avLst/>
          </a:prstGeom>
        </p:spPr>
      </p:pic>
      <p:sp>
        <p:nvSpPr>
          <p:cNvPr id="40" name="Text 24"/>
          <p:cNvSpPr/>
          <p:nvPr/>
        </p:nvSpPr>
        <p:spPr>
          <a:xfrm>
            <a:off x="8328355" y="3177540"/>
            <a:ext cx="3210458" cy="657454"/>
          </a:xfrm>
          <a:prstGeom prst="rect">
            <a:avLst/>
          </a:prstGeom>
          <a:solidFill>
            <a:srgbClr val="FFFFFF">
              <a:alpha val="0"/>
            </a:srgbClr>
          </a:solidFill>
          <a:ln w="38100">
            <a:solidFill>
              <a:srgbClr val="F59E0B"/>
            </a:solidFill>
          </a:ln>
        </p:spPr>
        <p:txBody>
          <a:bodyPr wrap="square" lIns="0" tIns="0" rIns="0" bIns="0" rtlCol="0" anchor="ctr"/>
          <a:lstStyle/>
          <a:p>
            <a:pPr algn="ctr" indent="0" marL="0">
              <a:buNone/>
            </a:pPr>
            <a:r>
              <a:rPr lang="en-US" sz="1200" dirty="0">
                <a:solidFill>
                  <a:srgbClr val="000000"/>
                </a:solidFill>
                <a:latin typeface="Noto Sans JP" pitchFamily="34" charset="0"/>
                <a:ea typeface="Noto Sans JP" pitchFamily="34" charset="-122"/>
                <a:cs typeface="Noto Sans JP" pitchFamily="34" charset="-120"/>
              </a:rPr>
              <a:t>RAM 32GB (W-CPU1) 3B 〜 7B (4bit)</a:t>
            </a:r>
            <a:endParaRPr lang="en-US" sz="1200" dirty="0"/>
          </a:p>
        </p:txBody>
      </p:sp>
      <p:sp>
        <p:nvSpPr>
          <p:cNvPr id="41" name="Shape 25"/>
          <p:cNvSpPr/>
          <p:nvPr/>
        </p:nvSpPr>
        <p:spPr>
          <a:xfrm>
            <a:off x="8328355" y="3949294"/>
            <a:ext cx="3209544" cy="1037844"/>
          </a:xfrm>
          <a:prstGeom prst="roundRect">
            <a:avLst>
              <a:gd name="adj" fmla="val 6466"/>
            </a:avLst>
          </a:prstGeom>
          <a:solidFill>
            <a:srgbClr val="FFFBEB"/>
          </a:solidFill>
          <a:ln/>
        </p:spPr>
      </p:sp>
      <p:sp>
        <p:nvSpPr>
          <p:cNvPr id="42" name="Shape 26"/>
          <p:cNvSpPr/>
          <p:nvPr/>
        </p:nvSpPr>
        <p:spPr>
          <a:xfrm>
            <a:off x="8328355" y="3949294"/>
            <a:ext cx="28346" cy="1037844"/>
          </a:xfrm>
          <a:prstGeom prst="roundRect">
            <a:avLst>
              <a:gd name="adj" fmla="val 236760"/>
            </a:avLst>
          </a:prstGeom>
          <a:solidFill>
            <a:srgbClr val="D97706"/>
          </a:solidFill>
          <a:ln w="12700">
            <a:solidFill>
              <a:srgbClr val="D97706">
                <a:alpha val="0"/>
              </a:srgbClr>
            </a:solidFill>
            <a:prstDash val="solid"/>
          </a:ln>
        </p:spPr>
      </p:sp>
      <p:pic>
        <p:nvPicPr>
          <p:cNvPr id="43" name="Image 14" descr="preencoded.png">    </p:cNvPr>
          <p:cNvPicPr>
            <a:picLocks noChangeAspect="1"/>
          </p:cNvPicPr>
          <p:nvPr/>
        </p:nvPicPr>
        <p:blipFill>
          <a:blip r:embed="rId15"/>
          <a:srcRect l="0" r="0" t="-16800" b="-16800"/>
          <a:stretch/>
        </p:blipFill>
        <p:spPr>
          <a:xfrm>
            <a:off x="8451799" y="4068166"/>
            <a:ext cx="114300" cy="152705"/>
          </a:xfrm>
          <a:prstGeom prst="rect">
            <a:avLst/>
          </a:prstGeom>
        </p:spPr>
      </p:pic>
      <p:sp>
        <p:nvSpPr>
          <p:cNvPr id="44" name="Text 27"/>
          <p:cNvSpPr txBox="1"/>
          <p:nvPr/>
        </p:nvSpPr>
        <p:spPr>
          <a:xfrm>
            <a:off x="8451799" y="4320540"/>
            <a:ext cx="3067812" cy="571500"/>
          </a:xfrm>
          <a:prstGeom prst="rect">
            <a:avLst/>
          </a:prstGeom>
          <a:noFill/>
          <a:ln/>
        </p:spPr>
        <p:txBody>
          <a:bodyPr wrap="square" lIns="0" tIns="0" rIns="0" bIns="0" rtlCol="0" anchor="t"/>
          <a:lstStyle/>
          <a:p>
            <a:pPr algn="l" indent="0" marL="0">
              <a:buNone/>
            </a:pPr>
            <a:r>
              <a:rPr lang="en-US" sz="1000" dirty="0">
                <a:solidFill>
                  <a:srgbClr val="374151"/>
                </a:solidFill>
                <a:latin typeface="Noto Sans JP" pitchFamily="34" charset="0"/>
                <a:ea typeface="Noto Sans JP" pitchFamily="34" charset="-122"/>
                <a:cs typeface="Noto Sans JP" pitchFamily="34" charset="-120"/>
              </a:rPr>
              <a:t> 7B級が「実用的に動く」境界線。</a:t>
            </a:r>
            <a:pPr algn="l" indent="0" marL="0">
              <a:buNone/>
            </a:pPr>
            <a:endParaRPr lang="en-US" sz="1000" dirty="0"/>
          </a:p>
          <a:p>
            <a:pPr algn="l" indent="0" marL="0">
              <a:buNone/>
            </a:pPr>
            <a:r>
              <a:rPr lang="en-US" sz="1000" dirty="0">
                <a:solidFill>
                  <a:srgbClr val="374151"/>
                </a:solidFill>
                <a:latin typeface="Noto Sans JP" pitchFamily="34" charset="0"/>
                <a:ea typeface="Noto Sans JP" pitchFamily="34" charset="-122"/>
                <a:cs typeface="Noto Sans JP" pitchFamily="34" charset="-120"/>
              </a:rPr>
              <a:t> AVX命令等の最適化が必須。</a:t>
            </a:r>
            <a:pPr algn="l" indent="0" marL="0">
              <a:buNone/>
            </a:pPr>
            <a:endParaRPr lang="en-US" sz="1000" dirty="0"/>
          </a:p>
          <a:p>
            <a:pPr algn="l" indent="0" marL="0">
              <a:buNone/>
            </a:pPr>
            <a:r>
              <a:rPr lang="en-US" sz="1000" dirty="0">
                <a:solidFill>
                  <a:srgbClr val="374151"/>
                </a:solidFill>
                <a:latin typeface="Noto Sans JP" pitchFamily="34" charset="0"/>
                <a:ea typeface="Noto Sans JP" pitchFamily="34" charset="-122"/>
                <a:cs typeface="Noto Sans JP" pitchFamily="34" charset="-120"/>
              </a:rPr>
              <a:t> 速度はGPU比で大幅劣後。 </a:t>
            </a:r>
            <a:endParaRPr lang="en-US" sz="1000" dirty="0"/>
          </a:p>
        </p:txBody>
      </p:sp>
      <p:sp>
        <p:nvSpPr>
          <p:cNvPr id="45" name="Shape 28"/>
          <p:cNvSpPr/>
          <p:nvPr/>
        </p:nvSpPr>
        <p:spPr>
          <a:xfrm>
            <a:off x="457200" y="6578194"/>
            <a:ext cx="11277295" cy="886054"/>
          </a:xfrm>
          <a:prstGeom prst="roundRect">
            <a:avLst>
              <a:gd name="adj" fmla="val 8877"/>
            </a:avLst>
          </a:prstGeom>
          <a:solidFill>
            <a:srgbClr val="FFF8E6"/>
          </a:solidFill>
          <a:ln w="12700">
            <a:solidFill>
              <a:srgbClr val="FFEEBA"/>
            </a:solidFill>
            <a:prstDash val="solid"/>
          </a:ln>
        </p:spPr>
      </p:sp>
      <p:pic>
        <p:nvPicPr>
          <p:cNvPr id="46" name="Image 15" descr="preencoded.png">    </p:cNvPr>
          <p:cNvPicPr>
            <a:picLocks noChangeAspect="1"/>
          </p:cNvPicPr>
          <p:nvPr/>
        </p:nvPicPr>
        <p:blipFill>
          <a:blip r:embed="rId16"/>
          <a:srcRect l="0" r="0" t="0" b="0"/>
          <a:stretch/>
        </p:blipFill>
        <p:spPr>
          <a:xfrm>
            <a:off x="657454" y="6933895"/>
            <a:ext cx="171907" cy="171907"/>
          </a:xfrm>
          <a:prstGeom prst="rect">
            <a:avLst/>
          </a:prstGeom>
        </p:spPr>
      </p:pic>
      <p:sp>
        <p:nvSpPr>
          <p:cNvPr id="47" name="Text 29"/>
          <p:cNvSpPr txBox="1"/>
          <p:nvPr/>
        </p:nvSpPr>
        <p:spPr>
          <a:xfrm>
            <a:off x="942746" y="6720840"/>
            <a:ext cx="10782605" cy="191110"/>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実務上の注意点</a:t>
            </a:r>
            <a:endParaRPr lang="en-US" sz="1000" dirty="0"/>
          </a:p>
        </p:txBody>
      </p:sp>
      <p:sp>
        <p:nvSpPr>
          <p:cNvPr id="48" name="Text 30"/>
          <p:cNvSpPr txBox="1"/>
          <p:nvPr/>
        </p:nvSpPr>
        <p:spPr>
          <a:xfrm>
            <a:off x="942746" y="6945782"/>
            <a:ext cx="10668305" cy="381305"/>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上記は重み理論値に基づく目安です。長文コンテキスト（KVキャッシュ）がメモリを圧迫するため、実際の運用ではユースケース（RAG/要約等）に応じたKVメモリ計算を追加する必要があります。</a:t>
            </a:r>
            <a:endParaRPr lang="en-US" sz="1000" dirty="0"/>
          </a:p>
        </p:txBody>
      </p:sp>
      <p:sp>
        <p:nvSpPr>
          <p:cNvPr id="49" name="Shape 31"/>
          <p:cNvSpPr/>
          <p:nvPr/>
        </p:nvSpPr>
        <p:spPr>
          <a:xfrm>
            <a:off x="0" y="6476695"/>
            <a:ext cx="12191695" cy="381305"/>
          </a:xfrm>
          <a:prstGeom prst="rect">
            <a:avLst/>
          </a:prstGeom>
          <a:solidFill>
            <a:srgbClr val="FFFFFF"/>
          </a:solidFill>
          <a:ln/>
        </p:spPr>
      </p:sp>
      <p:sp>
        <p:nvSpPr>
          <p:cNvPr id="50" name="Shape 32"/>
          <p:cNvSpPr/>
          <p:nvPr/>
        </p:nvSpPr>
        <p:spPr>
          <a:xfrm>
            <a:off x="0" y="6476695"/>
            <a:ext cx="12191695" cy="9144"/>
          </a:xfrm>
          <a:prstGeom prst="rect">
            <a:avLst/>
          </a:prstGeom>
          <a:solidFill>
            <a:srgbClr val="E5E5E5"/>
          </a:solidFill>
          <a:ln w="12700">
            <a:solidFill>
              <a:srgbClr val="E5E5E5">
                <a:alpha val="0"/>
              </a:srgbClr>
            </a:solidFill>
            <a:prstDash val="solid"/>
          </a:ln>
        </p:spPr>
      </p:sp>
      <p:sp>
        <p:nvSpPr>
          <p:cNvPr id="51" name="Text 33"/>
          <p:cNvSpPr txBox="1"/>
          <p:nvPr/>
        </p:nvSpPr>
        <p:spPr>
          <a:xfrm>
            <a:off x="457200" y="6586423"/>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52" name="Text 34"/>
          <p:cNvSpPr txBox="1"/>
          <p:nvPr/>
        </p:nvSpPr>
        <p:spPr>
          <a:xfrm>
            <a:off x="11385194" y="6586423"/>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52 / 80</a:t>
            </a:r>
            <a:endParaRPr lang="en-US" sz="9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267005" cy="267005"/>
          </a:xfrm>
          <a:prstGeom prst="rect">
            <a:avLst/>
          </a:prstGeom>
        </p:spPr>
      </p:pic>
      <p:sp>
        <p:nvSpPr>
          <p:cNvPr id="6" name="Text 3"/>
          <p:cNvSpPr txBox="1"/>
          <p:nvPr/>
        </p:nvSpPr>
        <p:spPr>
          <a:xfrm>
            <a:off x="838505" y="381305"/>
            <a:ext cx="4645152"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Apple Silicon Tier（完全版表1）</a:t>
            </a:r>
            <a:endParaRPr lang="en-US" sz="2100" dirty="0"/>
          </a:p>
        </p:txBody>
      </p:sp>
      <p:sp>
        <p:nvSpPr>
          <p:cNvPr id="7" name="Text 4"/>
          <p:cNvSpPr txBox="1"/>
          <p:nvPr/>
        </p:nvSpPr>
        <p:spPr>
          <a:xfrm>
            <a:off x="7276795" y="457200"/>
            <a:ext cx="5153558"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実用ライン定義：A-16 / A-24/32 (Unified Memory Architecture)</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3905402"/>
          </a:xfrm>
          <a:prstGeom prst="roundRect">
            <a:avLst>
              <a:gd name="adj" fmla="val 457"/>
            </a:avLst>
          </a:prstGeom>
          <a:solidFill>
            <a:srgbClr val="FFFFFF"/>
          </a:solidFill>
          <a:ln w="12700">
            <a:solidFill>
              <a:srgbClr val="D2D2D7"/>
            </a:solidFill>
            <a:prstDash val="solid"/>
          </a:ln>
        </p:spPr>
      </p:sp>
      <p:graphicFrame>
        <p:nvGraphicFramePr>
          <p:cNvPr id="54"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4877410"/>
        </p:xfrm>
        <a:graphic>
          <a:graphicData uri="http://schemas.openxmlformats.org/drawingml/2006/table">
            <a:tbl>
              <a:tblPr/>
              <a:tblGrid>
                <a:gridCol w="1426464"/>
                <a:gridCol w="2008937"/>
                <a:gridCol w="1718158"/>
                <a:gridCol w="1718158"/>
                <a:gridCol w="1718158"/>
                <a:gridCol w="2688336"/>
              </a:tblGrid>
              <a:tr h="1625803">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Tier</a:t>
                      </a:r>
                      <a:endParaRPr lang="en-US" sz="1050" dirty="0">
                        <a:latin typeface="Noto Sans JP" charset="0"/>
                        <a:ea typeface="Noto Sans JP" charset="0"/>
                        <a:cs typeface="Noto Sans JP" charset="0"/>
                      </a:endParaRPr>
                    </a:p>
                  </a:txBody>
                  <a:tcPr marL="152705" marR="15270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想定ハード</a:t>
                      </a:r>
                      <a:endParaRPr lang="en-US" sz="1050" dirty="0">
                        <a:latin typeface="Noto Sans JP" charset="0"/>
                        <a:ea typeface="Noto Sans JP" charset="0"/>
                        <a:cs typeface="Noto Sans JP" charset="0"/>
                      </a:endParaRPr>
                    </a:p>
                  </a:txBody>
                  <a:tcPr marL="152705" marR="15270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現実的なLLM規模</a:t>
                      </a:r>
                      <a:endParaRPr lang="en-US" sz="1050" dirty="0">
                        <a:latin typeface="Noto Sans JP" charset="0"/>
                        <a:ea typeface="Noto Sans JP" charset="0"/>
                        <a:cs typeface="Noto Sans JP" charset="0"/>
                      </a:endParaRPr>
                    </a:p>
                  </a:txBody>
                  <a:tcPr marL="152705" marR="15270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常駐可否</a:t>
                      </a:r>
                      <a:endParaRPr lang="en-US" sz="1050" dirty="0">
                        <a:latin typeface="Noto Sans JP" charset="0"/>
                        <a:ea typeface="Noto Sans JP" charset="0"/>
                        <a:cs typeface="Noto Sans JP" charset="0"/>
                      </a:endParaRPr>
                    </a:p>
                  </a:txBody>
                  <a:tcPr marL="152705" marR="15270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同時実行</a:t>
                      </a:r>
                      <a:endParaRPr lang="en-US" sz="1050" dirty="0">
                        <a:latin typeface="Noto Sans JP" charset="0"/>
                        <a:ea typeface="Noto Sans JP" charset="0"/>
                        <a:cs typeface="Noto Sans JP" charset="0"/>
                      </a:endParaRPr>
                    </a:p>
                  </a:txBody>
                  <a:tcPr marL="152705" marR="15270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設計指針</a:t>
                      </a:r>
                      <a:endParaRPr lang="en-US" sz="1050" dirty="0">
                        <a:latin typeface="Noto Sans JP" charset="0"/>
                        <a:ea typeface="Noto Sans JP" charset="0"/>
                        <a:cs typeface="Noto Sans JP" charset="0"/>
                      </a:endParaRPr>
                    </a:p>
                  </a:txBody>
                  <a:tcPr marL="152705" marR="152705" marT="152705" marB="15270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1625803">
                <a:tc>
                  <a:txBody>
                    <a:bodyPr/>
                    <a:lstStyle/>
                    <a:p>
                      <a:pPr indent="0" marL="0">
                        <a:buNone/>
                      </a:pPr>
                      <a:r>
                        <a:rPr lang="en-US" sz="1350" b="1" dirty="0">
                          <a:solidFill>
                            <a:srgbClr val="007AFF"/>
                          </a:solidFill>
                          <a:latin typeface="Noto Sans JP" pitchFamily="34" charset="0"/>
                          <a:ea typeface="Noto Sans JP" pitchFamily="34" charset="-122"/>
                          <a:cs typeface="Noto Sans JP" pitchFamily="34" charset="-120"/>
                        </a:rPr>
                        <a:t>A-16</a:t>
                      </a:r>
                      <a:pPr indent="0" marL="0">
                        <a:spcAft>
                          <a:spcPts val="450"/>
                        </a:spcAft>
                        <a:buNone/>
                      </a:pPr>
                      <a:endParaRPr lang="en-US" sz="1200" dirty="0"/>
                    </a:p>
                    <a:p>
                      <a:pPr indent="0" marL="0">
                        <a:buNone/>
                      </a:pPr>
                      <a:r>
                        <a:rPr lang="en-US" sz="900" dirty="0">
                          <a:solidFill>
                            <a:srgbClr val="1D1D1F"/>
                          </a:solidFill>
                          <a:latin typeface="Noto Sans JP" pitchFamily="34" charset="0"/>
                          <a:ea typeface="Noto Sans JP" pitchFamily="34" charset="-122"/>
                          <a:cs typeface="Noto Sans JP" pitchFamily="34" charset="-120"/>
                        </a:rPr>
                        <a:t>Entry</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Apple Silicon 16GB</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(M1/M2/M3/M4等)</a:t>
                      </a:r>
                      <a:pPr indent="0" marL="0">
                        <a:spcBef>
                          <a:spcPts val="1000"/>
                        </a:spcBef>
                        <a:spcAft>
                          <a:spcPts val="100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[1,11,92]</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3B〜7/8B</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(4bit量子化)</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00" dirty="0">
                          <a:solidFill>
                            <a:srgbClr val="F57F17"/>
                          </a:solidFill>
                          <a:latin typeface="Noto Sans JP" pitchFamily="34" charset="0"/>
                          <a:ea typeface="Noto Sans JP" pitchFamily="34" charset="-122"/>
                          <a:cs typeface="Noto Sans JP" pitchFamily="34" charset="-120"/>
                        </a:rPr>
                        <a:t>条件付</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“短文中心”なら可</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00" dirty="0">
                          <a:solidFill>
                            <a:srgbClr val="F57F17"/>
                          </a:solidFill>
                          <a:latin typeface="Noto Sans JP" pitchFamily="34" charset="0"/>
                          <a:ea typeface="Noto Sans JP" pitchFamily="34" charset="-122"/>
                          <a:cs typeface="Noto Sans JP" pitchFamily="34" charset="-120"/>
                        </a:rPr>
                        <a:t>軽量構成</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ASR/TTSは小さめなら可</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文脈長を抑え、RAGはEmbedding先計算。</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Apple公式のUnified Memory Architecture (UMA) 特性を理解し、システムメモリとの競合を避ける設計が必要。</a:t>
                      </a:r>
                      <a:pPr indent="0" marL="0">
                        <a:buNone/>
                      </a:pPr>
                      <a:r>
                        <a:rPr lang="en-US" sz="825" dirty="0">
                          <a:solidFill>
                            <a:srgbClr val="86868B"/>
                          </a:solidFill>
                          <a:latin typeface="Noto Sans JP" pitchFamily="34" charset="0"/>
                          <a:ea typeface="Noto Sans JP" pitchFamily="34" charset="-122"/>
                          <a:cs typeface="Noto Sans JP" pitchFamily="34" charset="-120"/>
                        </a:rPr>
                        <a:t>[10,132]</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625803">
                <a:tc>
                  <a:txBody>
                    <a:bodyPr/>
                    <a:lstStyle/>
                    <a:p>
                      <a:pPr indent="0" marL="0">
                        <a:buNone/>
                      </a:pPr>
                      <a:r>
                        <a:rPr lang="en-US" sz="1350" b="1" dirty="0">
                          <a:solidFill>
                            <a:srgbClr val="007AFF"/>
                          </a:solidFill>
                          <a:latin typeface="Noto Sans JP" pitchFamily="34" charset="0"/>
                          <a:ea typeface="Noto Sans JP" pitchFamily="34" charset="-122"/>
                          <a:cs typeface="Noto Sans JP" pitchFamily="34" charset="-120"/>
                        </a:rPr>
                        <a:t>A-24/32</a:t>
                      </a:r>
                      <a:pPr indent="0" marL="0">
                        <a:spcAft>
                          <a:spcPts val="450"/>
                        </a:spcAft>
                        <a:buNone/>
                      </a:pPr>
                      <a:endParaRPr lang="en-US" sz="1200" dirty="0"/>
                    </a:p>
                    <a:p>
                      <a:pPr indent="0" marL="0">
                        <a:buNone/>
                      </a:pPr>
                      <a:r>
                        <a:rPr lang="en-US" sz="900" dirty="0">
                          <a:solidFill>
                            <a:srgbClr val="007AFF"/>
                          </a:solidFill>
                          <a:latin typeface="Noto Sans JP" pitchFamily="34" charset="0"/>
                          <a:ea typeface="Noto Sans JP" pitchFamily="34" charset="-122"/>
                          <a:cs typeface="Noto Sans JP" pitchFamily="34" charset="-120"/>
                        </a:rPr>
                        <a:t>Standard</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Apple Silicon 24〜32GB</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(M3/M4 Pro/Max等)</a:t>
                      </a:r>
                      <a:pPr indent="0" marL="0">
                        <a:spcBef>
                          <a:spcPts val="1000"/>
                        </a:spcBef>
                        <a:spcAft>
                          <a:spcPts val="100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[93]</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7B〜14B</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(4bit量子化)</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00" dirty="0">
                          <a:solidFill>
                            <a:srgbClr val="2E7D32"/>
                          </a:solidFill>
                          <a:latin typeface="Noto Sans JP" pitchFamily="34" charset="0"/>
                          <a:ea typeface="Noto Sans JP" pitchFamily="34" charset="-122"/>
                          <a:cs typeface="Noto Sans JP" pitchFamily="34" charset="-120"/>
                        </a:rPr>
                        <a:t>可</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（業務最小ライン）</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00" dirty="0">
                          <a:solidFill>
                            <a:srgbClr val="2E7D32"/>
                          </a:solidFill>
                          <a:latin typeface="Noto Sans JP" pitchFamily="34" charset="0"/>
                          <a:ea typeface="Noto Sans JP" pitchFamily="34" charset="-122"/>
                          <a:cs typeface="Noto Sans JP" pitchFamily="34" charset="-120"/>
                        </a:rPr>
                        <a:t>成立</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多くのユースケースで実用可</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14B級を軸に、VLMは2B〜小型を併用。</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「RAG含め業務用途の最小実用ライン」になりやすい。M4世代でも統合メモリ前提で構成されるため、GPUメモリとしてフル活用可能。</a:t>
                      </a:r>
                      <a:pPr indent="0" marL="0">
                        <a:buNone/>
                      </a:pPr>
                      <a:r>
                        <a:rPr lang="en-US" sz="825" dirty="0">
                          <a:solidFill>
                            <a:srgbClr val="86868B"/>
                          </a:solidFill>
                          <a:latin typeface="Noto Sans JP" pitchFamily="34" charset="0"/>
                          <a:ea typeface="Noto Sans JP" pitchFamily="34" charset="-122"/>
                          <a:cs typeface="Noto Sans JP" pitchFamily="34" charset="-120"/>
                        </a:rPr>
                        <a:t>[11]</a:t>
                      </a:r>
                      <a:endParaRPr lang="en-US" sz="1200" dirty="0"/>
                    </a:p>
                  </a:txBody>
                  <a:tcPr marL="152705" marR="152705" marT="190195" marB="1901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421478"/>
            <a:ext cx="11277295" cy="819302"/>
          </a:xfrm>
          <a:prstGeom prst="roundRect">
            <a:avLst>
              <a:gd name="adj" fmla="val 5191"/>
            </a:avLst>
          </a:prstGeom>
          <a:solidFill>
            <a:srgbClr val="F0F4F8"/>
          </a:solidFill>
          <a:ln/>
        </p:spPr>
      </p:sp>
      <p:sp>
        <p:nvSpPr>
          <p:cNvPr id="12" name="Shape 8"/>
          <p:cNvSpPr/>
          <p:nvPr/>
        </p:nvSpPr>
        <p:spPr>
          <a:xfrm>
            <a:off x="457200" y="5421478"/>
            <a:ext cx="38405" cy="819302"/>
          </a:xfrm>
          <a:prstGeom prst="roundRect">
            <a:avLst>
              <a:gd name="adj" fmla="val 110741"/>
            </a:avLst>
          </a:prstGeom>
          <a:solidFill>
            <a:srgbClr val="007AFF"/>
          </a:solidFill>
          <a:ln w="12700">
            <a:solidFill>
              <a:srgbClr val="007AFF">
                <a:alpha val="0"/>
              </a:srgbClr>
            </a:solidFill>
            <a:prstDash val="solid"/>
          </a:ln>
        </p:spPr>
      </p:sp>
      <p:pic>
        <p:nvPicPr>
          <p:cNvPr id="13" name="Image 1" descr="preencoded.png">    </p:cNvPr>
          <p:cNvPicPr>
            <a:picLocks noChangeAspect="1"/>
          </p:cNvPicPr>
          <p:nvPr/>
        </p:nvPicPr>
        <p:blipFill>
          <a:blip r:embed="rId2"/>
          <a:srcRect l="0" r="0" t="0" b="0"/>
          <a:stretch/>
        </p:blipFill>
        <p:spPr>
          <a:xfrm>
            <a:off x="647395" y="5564124"/>
            <a:ext cx="152705" cy="152705"/>
          </a:xfrm>
          <a:prstGeom prst="rect">
            <a:avLst/>
          </a:prstGeom>
        </p:spPr>
      </p:pic>
      <p:sp>
        <p:nvSpPr>
          <p:cNvPr id="14" name="Text 9"/>
          <p:cNvSpPr txBox="1"/>
          <p:nvPr/>
        </p:nvSpPr>
        <p:spPr>
          <a:xfrm>
            <a:off x="914400" y="5535778"/>
            <a:ext cx="10744200" cy="590702"/>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UMA (Unified Memory Architecture) の特性：</a:t>
            </a:r>
            <a:pPr algn="l" indent="0" marL="0">
              <a:buNone/>
            </a:pPr>
            <a:r>
              <a:rPr lang="en-US" sz="900" dirty="0">
                <a:solidFill>
                  <a:srgbClr val="1D1D1F"/>
                </a:solidFill>
                <a:latin typeface="Noto Sans JP" pitchFamily="34" charset="0"/>
                <a:ea typeface="Noto Sans JP" pitchFamily="34" charset="-122"/>
                <a:cs typeface="Noto Sans JP" pitchFamily="34" charset="-120"/>
              </a:rPr>
              <a:t> CPUとGPUが同一のメモリプールを共有するため、データ転送のオーバーヘッドが極小化されます。Metal Performance Shaders (MPS) バックエンドを使用するMLXやPyTorchの実装では、この統合メモリを効率的に利用できますが、画面表示やOS自身のメモリ消費（数GB）を差し引いた残量が実効VRAMとなる点に注意が必要です。</a:t>
            </a:r>
            <a:endParaRPr lang="en-US" sz="900" dirty="0"/>
          </a:p>
        </p:txBody>
      </p:sp>
      <p:pic>
        <p:nvPicPr>
          <p:cNvPr id="15" name="Image 2" descr="preencoded.png">    </p:cNvPr>
          <p:cNvPicPr>
            <a:picLocks noChangeAspect="1"/>
          </p:cNvPicPr>
          <p:nvPr/>
        </p:nvPicPr>
        <p:blipFill>
          <a:blip r:embed="rId3"/>
          <a:stretch>
            <a:fillRect/>
          </a:stretch>
        </p:blipFill>
        <p:spPr>
          <a:xfrm>
            <a:off x="933602" y="5887822"/>
            <a:ext cx="428854" cy="190195"/>
          </a:xfrm>
          <a:prstGeom prst="rect">
            <a:avLst/>
          </a:prstGeom>
        </p:spPr>
      </p:pic>
      <p:sp>
        <p:nvSpPr>
          <p:cNvPr id="16" name="Text 10"/>
          <p:cNvSpPr/>
          <p:nvPr/>
        </p:nvSpPr>
        <p:spPr>
          <a:xfrm>
            <a:off x="933602" y="5887822"/>
            <a:ext cx="428854" cy="1911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86868B"/>
                </a:solidFill>
                <a:latin typeface="Noto Sans JP" pitchFamily="34" charset="0"/>
                <a:ea typeface="Noto Sans JP" pitchFamily="34" charset="-122"/>
                <a:cs typeface="Noto Sans JP" pitchFamily="34" charset="-120"/>
              </a:rPr>
              <a:t>[1,132]</a:t>
            </a:r>
            <a:endParaRPr lang="en-US" sz="800" dirty="0"/>
          </a:p>
        </p:txBody>
      </p:sp>
      <p:sp>
        <p:nvSpPr>
          <p:cNvPr id="17" name="Shape 11"/>
          <p:cNvSpPr/>
          <p:nvPr/>
        </p:nvSpPr>
        <p:spPr>
          <a:xfrm>
            <a:off x="0" y="6467551"/>
            <a:ext cx="12191695" cy="390449"/>
          </a:xfrm>
          <a:prstGeom prst="rect">
            <a:avLst/>
          </a:prstGeom>
          <a:solidFill>
            <a:srgbClr val="FFFFFF"/>
          </a:solidFill>
          <a:ln/>
        </p:spPr>
      </p:sp>
      <p:sp>
        <p:nvSpPr>
          <p:cNvPr id="18" name="Shape 12"/>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9" name="Text 13"/>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53 | ローカルAI 技術調査レポート 2026</a:t>
            </a:r>
            <a:endParaRPr lang="en-US" sz="900" dirty="0"/>
          </a:p>
        </p:txBody>
      </p:sp>
      <p:sp>
        <p:nvSpPr>
          <p:cNvPr id="20" name="Text 14"/>
          <p:cNvSpPr txBox="1"/>
          <p:nvPr/>
        </p:nvSpPr>
        <p:spPr>
          <a:xfrm>
            <a:off x="8729777" y="6586423"/>
            <a:ext cx="3576218"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[1,10,11,92,93,132]</a:t>
            </a:r>
            <a:endParaRPr lang="en-US" sz="9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0" r="0" t="0" b="0"/>
          <a:stretch/>
        </p:blipFill>
        <p:spPr>
          <a:xfrm>
            <a:off x="457200" y="437998"/>
            <a:ext cx="267005" cy="267005"/>
          </a:xfrm>
          <a:prstGeom prst="rect">
            <a:avLst/>
          </a:prstGeom>
        </p:spPr>
      </p:pic>
      <p:sp>
        <p:nvSpPr>
          <p:cNvPr id="6" name="Text 3"/>
          <p:cNvSpPr txBox="1"/>
          <p:nvPr/>
        </p:nvSpPr>
        <p:spPr>
          <a:xfrm>
            <a:off x="838505" y="381305"/>
            <a:ext cx="4645152"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Apple Silicon Tier（完全版表2）</a:t>
            </a:r>
            <a:endParaRPr lang="en-US" sz="2100" dirty="0"/>
          </a:p>
        </p:txBody>
      </p:sp>
      <p:sp>
        <p:nvSpPr>
          <p:cNvPr id="7" name="Text 4"/>
          <p:cNvSpPr txBox="1"/>
          <p:nvPr/>
        </p:nvSpPr>
        <p:spPr>
          <a:xfrm>
            <a:off x="8050378" y="457200"/>
            <a:ext cx="3918204"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A-64 / A-96/128：高品質ローカルの到達点と運用指針</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4172407"/>
          </a:xfrm>
          <a:prstGeom prst="roundRect">
            <a:avLst>
              <a:gd name="adj" fmla="val 400"/>
            </a:avLst>
          </a:prstGeom>
          <a:solidFill>
            <a:srgbClr val="FFFFFF"/>
          </a:solidFill>
          <a:ln w="12700">
            <a:solidFill>
              <a:srgbClr val="D2D2D7"/>
            </a:solidFill>
            <a:prstDash val="solid"/>
          </a:ln>
        </p:spPr>
      </p:sp>
      <p:graphicFrame>
        <p:nvGraphicFramePr>
          <p:cNvPr id="55"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5306263"/>
        </p:xfrm>
        <a:graphic>
          <a:graphicData uri="http://schemas.openxmlformats.org/drawingml/2006/table">
            <a:tbl>
              <a:tblPr/>
              <a:tblGrid>
                <a:gridCol w="1620317"/>
                <a:gridCol w="1815084"/>
                <a:gridCol w="1620317"/>
                <a:gridCol w="1426464"/>
                <a:gridCol w="1620317"/>
                <a:gridCol w="3173882"/>
              </a:tblGrid>
              <a:tr h="1768754">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Tier</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想定ハード</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現実的なLLM規模</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常駐可否</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同時実行</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設計指針</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1768754">
                <a:tc>
                  <a:txBody>
                    <a:bodyPr/>
                    <a:lstStyle/>
                    <a:p>
                      <a:pPr indent="0" marL="0">
                        <a:buNone/>
                      </a:pPr>
                      <a:r>
                        <a:rPr lang="en-US" sz="1125" b="1" dirty="0">
                          <a:solidFill>
                            <a:srgbClr val="007AFF"/>
                          </a:solidFill>
                          <a:latin typeface="Noto Sans JP" pitchFamily="34" charset="0"/>
                          <a:ea typeface="Noto Sans JP" pitchFamily="34" charset="-122"/>
                          <a:cs typeface="Noto Sans JP" pitchFamily="34" charset="-120"/>
                        </a:rPr>
                        <a:t>A-64</a:t>
                      </a:r>
                      <a:pPr indent="0" marL="0">
                        <a:spcAft>
                          <a:spcPts val="300"/>
                        </a:spcAft>
                        <a:buNone/>
                      </a:pPr>
                      <a:endParaRPr lang="en-US" sz="1200" dirty="0"/>
                    </a:p>
                    <a:p>
                      <a:pPr indent="0" marL="0">
                        <a:buNone/>
                      </a:pPr>
                      <a:r>
                        <a:rPr lang="en-US" sz="825" dirty="0">
                          <a:solidFill>
                            <a:srgbClr val="7B1FA2"/>
                          </a:solidFill>
                          <a:latin typeface="Noto Sans JP" pitchFamily="34" charset="0"/>
                          <a:ea typeface="Noto Sans JP" pitchFamily="34" charset="-122"/>
                          <a:cs typeface="Noto Sans JP" pitchFamily="34" charset="-120"/>
                        </a:rPr>
                        <a:t>High-End</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Apple 64GB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(M1 Max等)</a:t>
                      </a:r>
                      <a:pPr indent="0" marL="0">
                        <a:spcBef>
                          <a:spcPts val="975"/>
                        </a:spcBef>
                        <a:spcAft>
                          <a:spcPts val="975"/>
                        </a:spcAft>
                        <a:buNone/>
                      </a:pPr>
                      <a:endParaRPr lang="en-US" sz="1200" dirty="0"/>
                    </a:p>
                    <a:p>
                      <a:pPr indent="0" marL="0">
                        <a:buNone/>
                      </a:pPr>
                      <a:r>
                        <a:rPr lang="en-US" sz="750" dirty="0">
                          <a:solidFill>
                            <a:srgbClr val="86868B"/>
                          </a:solidFill>
                          <a:latin typeface="Noto Sans JP" pitchFamily="34" charset="0"/>
                          <a:ea typeface="Noto Sans JP" pitchFamily="34" charset="-122"/>
                          <a:cs typeface="Noto Sans JP" pitchFamily="34" charset="-120"/>
                        </a:rPr>
                        <a:t>[1, 92]</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14B〜32B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(4bit)</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可</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余裕あり</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LLM+VLM等</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長文会議は要約で圧縮し、KV最適化を活用。</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M1 Max等で64GB構成が公式に提示されており、32B級モデルの実用的なスイートスポット。</a:t>
                      </a:r>
                      <a:pPr indent="0" marL="0">
                        <a:spcAft>
                          <a:spcPts val="300"/>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32Bモデル（4bit）で約16-18GB消費、残りでVLM/ASR/OSを十分に賄える。</a:t>
                      </a:r>
                      <a:pPr indent="0" marL="0">
                        <a:spcAft>
                          <a:spcPts val="300"/>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長文コンテキスト（RAG/会議録）ではKVキャッシュが数GB単位で消費されるため、paged KV等の活用が効果的。</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768754">
                <a:tc>
                  <a:txBody>
                    <a:bodyPr/>
                    <a:lstStyle/>
                    <a:p>
                      <a:pPr indent="0" marL="0">
                        <a:buNone/>
                      </a:pPr>
                      <a:r>
                        <a:rPr lang="en-US" sz="1125" b="1" dirty="0">
                          <a:solidFill>
                            <a:srgbClr val="007AFF"/>
                          </a:solidFill>
                          <a:latin typeface="Noto Sans JP" pitchFamily="34" charset="0"/>
                          <a:ea typeface="Noto Sans JP" pitchFamily="34" charset="-122"/>
                          <a:cs typeface="Noto Sans JP" pitchFamily="34" charset="-120"/>
                        </a:rPr>
                        <a:t>A-96/128</a:t>
                      </a:r>
                      <a:pPr indent="0" marL="0">
                        <a:spcAft>
                          <a:spcPts val="300"/>
                        </a:spcAft>
                        <a:buNone/>
                      </a:pPr>
                      <a:endParaRPr lang="en-US" sz="1200" dirty="0"/>
                    </a:p>
                    <a:p>
                      <a:pPr indent="0" marL="0">
                        <a:buNone/>
                      </a:pPr>
                      <a:r>
                        <a:rPr lang="en-US" sz="825" dirty="0">
                          <a:solidFill>
                            <a:srgbClr val="7B1FA2"/>
                          </a:solidFill>
                          <a:latin typeface="Noto Sans JP" pitchFamily="34" charset="0"/>
                          <a:ea typeface="Noto Sans JP" pitchFamily="34" charset="-122"/>
                          <a:cs typeface="Noto Sans JP" pitchFamily="34" charset="-120"/>
                        </a:rPr>
                        <a:t>Ultra</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Apple 96〜128GB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(M2/M3/M4 Max/Ultra)</a:t>
                      </a:r>
                      <a:pPr indent="0" marL="0">
                        <a:spcBef>
                          <a:spcPts val="975"/>
                        </a:spcBef>
                        <a:spcAft>
                          <a:spcPts val="975"/>
                        </a:spcAft>
                        <a:buNone/>
                      </a:pPr>
                      <a:endParaRPr lang="en-US" sz="1200" dirty="0"/>
                    </a:p>
                    <a:p>
                      <a:pPr indent="0" marL="0">
                        <a:buNone/>
                      </a:pPr>
                      <a:r>
                        <a:rPr lang="en-US" sz="750" dirty="0">
                          <a:solidFill>
                            <a:srgbClr val="86868B"/>
                          </a:solidFill>
                          <a:latin typeface="Noto Sans JP" pitchFamily="34" charset="0"/>
                          <a:ea typeface="Noto Sans JP" pitchFamily="34" charset="-122"/>
                          <a:cs typeface="Noto Sans JP" pitchFamily="34" charset="-120"/>
                        </a:rPr>
                        <a:t>[93, 94]</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32B〜70B</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(4bit)</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可</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(重い)</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構成次第</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高品質RAG等</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“高品質ローカル”の現実ライン。</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70B級（4bitで約40GB）をロードしても、まだ50GB以上の余裕がある圧倒的なメモリ空間。</a:t>
                      </a:r>
                      <a:pPr indent="0" marL="0">
                        <a:spcAft>
                          <a:spcPts val="300"/>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M3/M4で最大128GB構成が公式に提示され、ローカルで最高品質の推論が可能。</a:t>
                      </a:r>
                      <a:pPr indent="0" marL="0">
                        <a:spcAft>
                          <a:spcPts val="300"/>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大規模モデルの常駐運用が可能だが、推論速度（tok/s）はメモリ帯域幅に依存するため、実用速度が出るかの確認が必要。</a:t>
                      </a:r>
                      <a:pPr indent="0" marL="0">
                        <a:spcAft>
                          <a:spcPts val="300"/>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マルチモーダル（VLM 72B等）や複雑なAgentワークフローも視野に入る。</a:t>
                      </a:r>
                      <a:endParaRPr lang="en-US" sz="1200" dirty="0"/>
                    </a:p>
                  </a:txBody>
                  <a:tcPr marL="152705" marR="152705" marT="133502" marB="133502"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690311"/>
            <a:ext cx="11277295" cy="552298"/>
          </a:xfrm>
          <a:prstGeom prst="roundRect">
            <a:avLst>
              <a:gd name="adj" fmla="val 11418"/>
            </a:avLst>
          </a:prstGeom>
          <a:solidFill>
            <a:srgbClr val="E8F5E9"/>
          </a:solidFill>
          <a:ln/>
        </p:spPr>
      </p:sp>
      <p:sp>
        <p:nvSpPr>
          <p:cNvPr id="12" name="Shape 8"/>
          <p:cNvSpPr/>
          <p:nvPr/>
        </p:nvSpPr>
        <p:spPr>
          <a:xfrm>
            <a:off x="457200" y="5690311"/>
            <a:ext cx="38405" cy="552298"/>
          </a:xfrm>
          <a:prstGeom prst="roundRect">
            <a:avLst>
              <a:gd name="adj" fmla="val 164203"/>
            </a:avLst>
          </a:prstGeom>
          <a:solidFill>
            <a:srgbClr val="43A047"/>
          </a:solidFill>
          <a:ln w="12700">
            <a:solidFill>
              <a:srgbClr val="43A047">
                <a:alpha val="0"/>
              </a:srgbClr>
            </a:solidFill>
            <a:prstDash val="solid"/>
          </a:ln>
        </p:spPr>
      </p:sp>
      <p:pic>
        <p:nvPicPr>
          <p:cNvPr id="13" name="Image 1" descr="preencoded.png">    </p:cNvPr>
          <p:cNvPicPr>
            <a:picLocks noChangeAspect="1"/>
          </p:cNvPicPr>
          <p:nvPr/>
        </p:nvPicPr>
        <p:blipFill>
          <a:blip r:embed="rId2"/>
          <a:srcRect l="0" r="0" t="0" b="0"/>
          <a:stretch/>
        </p:blipFill>
        <p:spPr>
          <a:xfrm>
            <a:off x="647395" y="5823814"/>
            <a:ext cx="152705" cy="152705"/>
          </a:xfrm>
          <a:prstGeom prst="rect">
            <a:avLst/>
          </a:prstGeom>
        </p:spPr>
      </p:pic>
      <p:sp>
        <p:nvSpPr>
          <p:cNvPr id="14" name="Text 9"/>
          <p:cNvSpPr txBox="1"/>
          <p:nvPr/>
        </p:nvSpPr>
        <p:spPr>
          <a:xfrm>
            <a:off x="914400" y="5804611"/>
            <a:ext cx="10744200" cy="324612"/>
          </a:xfrm>
          <a:prstGeom prst="rect">
            <a:avLst/>
          </a:prstGeom>
          <a:noFill/>
          <a:ln/>
        </p:spPr>
        <p:txBody>
          <a:bodyPr wrap="square" lIns="0" tIns="0" rIns="0" bIns="0" rtlCol="0" anchor="t"/>
          <a:lstStyle/>
          <a:p>
            <a:pPr algn="l" indent="0" marL="0">
              <a:buNone/>
            </a:pPr>
            <a:r>
              <a:rPr lang="en-US" sz="900" b="1" dirty="0">
                <a:solidFill>
                  <a:srgbClr val="1B5E20"/>
                </a:solidFill>
                <a:latin typeface="Noto Sans JP" pitchFamily="34" charset="0"/>
                <a:ea typeface="Noto Sans JP" pitchFamily="34" charset="-122"/>
                <a:cs typeface="Noto Sans JP" pitchFamily="34" charset="-120"/>
              </a:rPr>
              <a:t>到達点の意味：</a:t>
            </a:r>
            <a:pPr algn="l" indent="0" marL="0">
              <a:buNone/>
            </a:pPr>
            <a:r>
              <a:rPr lang="en-US" sz="900" dirty="0">
                <a:solidFill>
                  <a:srgbClr val="1B5E20"/>
                </a:solidFill>
                <a:latin typeface="Noto Sans JP" pitchFamily="34" charset="0"/>
                <a:ea typeface="Noto Sans JP" pitchFamily="34" charset="-122"/>
                <a:cs typeface="Noto Sans JP" pitchFamily="34" charset="-120"/>
              </a:rPr>
              <a:t> A-64以上は「妥協のないローカルAI」を実現する領域です。特にUnified Memory Architecture (UMA) の恩恵により、同等VRAMを持つディスクリートGPU構成よりも低コストかつ省電力に大規模モデルを扱えます。ただし、推論速度（スループット）は専用GPUに劣る場合があるため、レイテンシ要件が厳しい場合は量子化レベルの調整やプロンプトキャッシュの活用が重要になります。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54 | ローカルAI 技術調査レポート 2026</a:t>
            </a:r>
            <a:endParaRPr lang="en-US" sz="900" dirty="0"/>
          </a:p>
        </p:txBody>
      </p:sp>
      <p:sp>
        <p:nvSpPr>
          <p:cNvPr id="18" name="Text 13"/>
          <p:cNvSpPr txBox="1"/>
          <p:nvPr/>
        </p:nvSpPr>
        <p:spPr>
          <a:xfrm>
            <a:off x="9034272" y="6586423"/>
            <a:ext cx="3219602"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[1, 92, 93, 94]</a:t>
            </a:r>
            <a:endParaRPr lang="en-US" sz="9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0078D4"/>
          </a:solidFill>
          <a:ln w="12700">
            <a:solidFill>
              <a:srgbClr val="FFFFFF">
                <a:alpha val="0"/>
              </a:srgbClr>
            </a:solidFill>
            <a:prstDash val="solid"/>
          </a:ln>
        </p:spPr>
      </p:sp>
      <p:pic>
        <p:nvPicPr>
          <p:cNvPr id="5" name="Image 0" descr="preencoded.png">    </p:cNvPr>
          <p:cNvPicPr>
            <a:picLocks noChangeAspect="1"/>
          </p:cNvPicPr>
          <p:nvPr/>
        </p:nvPicPr>
        <p:blipFill>
          <a:blip r:embed="rId1"/>
          <a:srcRect l="-881" r="-881" t="0" b="0"/>
          <a:stretch/>
        </p:blipFill>
        <p:spPr>
          <a:xfrm>
            <a:off x="457200" y="437998"/>
            <a:ext cx="237744" cy="267005"/>
          </a:xfrm>
          <a:prstGeom prst="rect">
            <a:avLst/>
          </a:prstGeom>
        </p:spPr>
      </p:pic>
      <p:sp>
        <p:nvSpPr>
          <p:cNvPr id="6" name="Text 3"/>
          <p:cNvSpPr txBox="1"/>
          <p:nvPr/>
        </p:nvSpPr>
        <p:spPr>
          <a:xfrm>
            <a:off x="809244" y="381305"/>
            <a:ext cx="3653028"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Windows Tier（完全版表1）</a:t>
            </a:r>
            <a:endParaRPr lang="en-US" sz="2100" dirty="0"/>
          </a:p>
        </p:txBody>
      </p:sp>
      <p:sp>
        <p:nvSpPr>
          <p:cNvPr id="7" name="Text 4"/>
          <p:cNvSpPr txBox="1"/>
          <p:nvPr/>
        </p:nvSpPr>
        <p:spPr>
          <a:xfrm>
            <a:off x="8651138" y="457200"/>
            <a:ext cx="3643884" cy="228600"/>
          </a:xfrm>
          <a:prstGeom prst="rect">
            <a:avLst/>
          </a:prstGeom>
          <a:noFill/>
          <a:ln/>
        </p:spPr>
        <p:txBody>
          <a:bodyPr wrap="square" lIns="0" tIns="0" rIns="0" bIns="0" rtlCol="0" anchor="ctr"/>
          <a:lstStyle/>
          <a:p>
            <a:pPr algn="l" indent="0" marL="0">
              <a:buNone/>
            </a:pPr>
            <a:r>
              <a:rPr lang="en-US" sz="1200" dirty="0">
                <a:solidFill>
                  <a:srgbClr val="E3F2FD"/>
                </a:solidFill>
                <a:latin typeface="Noto Sans JP" pitchFamily="34" charset="0"/>
                <a:ea typeface="Noto Sans JP" pitchFamily="34" charset="-122"/>
                <a:cs typeface="Noto Sans JP" pitchFamily="34" charset="-120"/>
              </a:rPr>
              <a:t>W-CPU1 / W-CPU2 / G-8 / G-12 の現実ライン</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4143146"/>
          </a:xfrm>
          <a:prstGeom prst="roundRect">
            <a:avLst>
              <a:gd name="adj" fmla="val 406"/>
            </a:avLst>
          </a:prstGeom>
          <a:solidFill>
            <a:srgbClr val="FFFFFF"/>
          </a:solidFill>
          <a:ln w="12700">
            <a:solidFill>
              <a:srgbClr val="D2D2D7"/>
            </a:solidFill>
            <a:prstDash val="solid"/>
          </a:ln>
        </p:spPr>
      </p:sp>
      <p:graphicFrame>
        <p:nvGraphicFramePr>
          <p:cNvPr id="56"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4553712"/>
        </p:xfrm>
        <a:graphic>
          <a:graphicData uri="http://schemas.openxmlformats.org/drawingml/2006/table">
            <a:tbl>
              <a:tblPr/>
              <a:tblGrid>
                <a:gridCol w="1426464"/>
                <a:gridCol w="2202790"/>
                <a:gridCol w="1718158"/>
                <a:gridCol w="1523390"/>
                <a:gridCol w="1718158"/>
                <a:gridCol w="2688336"/>
              </a:tblGrid>
              <a:tr h="910742">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Tier</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0F4F8"/>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想定ハード</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0F4F8"/>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現実的なLLM規模</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0F4F8"/>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常駐可否</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0F4F8"/>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同時実行</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0F4F8"/>
                    </a:solidFill>
                  </a:tcPr>
                </a:tc>
                <a:tc>
                  <a:txBody>
                    <a:bodyPr/>
                    <a:lstStyle/>
                    <a:p>
                      <a:pPr algn="l" indent="0" marL="0">
                        <a:buNone/>
                      </a:pPr>
                      <a:r>
                        <a:rPr lang="en-US" sz="975" b="1" dirty="0">
                          <a:solidFill>
                            <a:srgbClr val="1D1D1F"/>
                          </a:solidFill>
                          <a:latin typeface="Noto Sans JP" pitchFamily="34" charset="0"/>
                          <a:ea typeface="Noto Sans JP" pitchFamily="34" charset="-122"/>
                          <a:cs typeface="Noto Sans JP" pitchFamily="34" charset="-120"/>
                        </a:rPr>
                        <a:t>設計指針</a:t>
                      </a:r>
                      <a:endParaRPr lang="en-US" sz="975" dirty="0">
                        <a:latin typeface="Noto Sans JP" charset="0"/>
                        <a:ea typeface="Noto Sans JP" charset="0"/>
                        <a:cs typeface="Noto Sans JP" charset="0"/>
                      </a:endParaRPr>
                    </a:p>
                  </a:txBody>
                  <a:tcPr marL="152705" marR="152705" marT="114300" marB="114300"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0F4F8"/>
                    </a:solidFill>
                  </a:tcPr>
                </a:tc>
              </a:tr>
              <a:tr h="910742">
                <a:tc>
                  <a:txBody>
                    <a:bodyPr/>
                    <a:lstStyle/>
                    <a:p>
                      <a:pPr indent="0" marL="0">
                        <a:buNone/>
                      </a:pPr>
                      <a:r>
                        <a:rPr lang="en-US" sz="1125" b="1" dirty="0">
                          <a:solidFill>
                            <a:srgbClr val="0078D4"/>
                          </a:solidFill>
                          <a:latin typeface="Noto Sans JP" pitchFamily="34" charset="0"/>
                          <a:ea typeface="Noto Sans JP" pitchFamily="34" charset="-122"/>
                          <a:cs typeface="Noto Sans JP" pitchFamily="34" charset="-120"/>
                        </a:rPr>
                        <a:t>W-CPU1</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CPU-only</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8C/16T級 + 32GB RAM</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3B〜7B</a:t>
                      </a:r>
                      <a:pPr indent="0" marL="0">
                        <a:buNone/>
                      </a:pPr>
                      <a:r>
                        <a:rPr lang="en-US" sz="975" dirty="0">
                          <a:solidFill>
                            <a:srgbClr val="1D1D1F"/>
                          </a:solidFill>
                          <a:latin typeface="Noto Sans JP" pitchFamily="34" charset="0"/>
                          <a:ea typeface="Noto Sans JP" pitchFamily="34" charset="-122"/>
                          <a:cs typeface="Noto Sans JP" pitchFamily="34" charset="-120"/>
                        </a:rPr>
                        <a:t> (4bit)</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EF6C00"/>
                          </a:solidFill>
                          <a:latin typeface="Noto Sans JP" pitchFamily="34" charset="0"/>
                          <a:ea typeface="Noto Sans JP" pitchFamily="34" charset="-122"/>
                          <a:cs typeface="Noto Sans JP" pitchFamily="34" charset="-120"/>
                        </a:rPr>
                        <a:t>条件付き</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負荷高</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C62828"/>
                          </a:solidFill>
                          <a:latin typeface="Noto Sans JP" pitchFamily="34" charset="0"/>
                          <a:ea typeface="Noto Sans JP" pitchFamily="34" charset="-122"/>
                          <a:cs typeface="Noto Sans JP" pitchFamily="34" charset="-120"/>
                        </a:rPr>
                        <a:t>厳しい</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オンデマンド推奨</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CPU最適化命令（AVX-512/VNNI/AMX等）を活用</a:t>
                      </a:r>
                      <a:pPr indent="0" marL="0">
                        <a:buNone/>
                      </a:pPr>
                      <a:r>
                        <a:rPr lang="en-US" sz="750" dirty="0">
                          <a:solidFill>
                            <a:srgbClr val="86868B"/>
                          </a:solidFill>
                          <a:latin typeface="Noto Sans JP" pitchFamily="34" charset="0"/>
                          <a:ea typeface="Noto Sans JP" pitchFamily="34" charset="-122"/>
                          <a:cs typeface="Noto Sans JP" pitchFamily="34" charset="-120"/>
                        </a:rPr>
                        <a:t>[13]</a:t>
                      </a:r>
                      <a:pPr indent="0" marL="0">
                        <a:buNone/>
                      </a:pPr>
                      <a:r>
                        <a:rPr lang="en-US" sz="975" dirty="0">
                          <a:solidFill>
                            <a:srgbClr val="1D1D1F"/>
                          </a:solidFill>
                          <a:latin typeface="Noto Sans JP" pitchFamily="34" charset="0"/>
                          <a:ea typeface="Noto Sans JP" pitchFamily="34" charset="-122"/>
                          <a:cs typeface="Noto Sans JP" pitchFamily="34" charset="-120"/>
                        </a:rPr>
                        <a:t>。常駐は“小型＋短文”に限定し、重い処理は避ける。</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910742">
                <a:tc>
                  <a:txBody>
                    <a:bodyPr/>
                    <a:lstStyle/>
                    <a:p>
                      <a:pPr indent="0" marL="0">
                        <a:buNone/>
                      </a:pPr>
                      <a:r>
                        <a:rPr lang="en-US" sz="1125" b="1" dirty="0">
                          <a:solidFill>
                            <a:srgbClr val="0078D4"/>
                          </a:solidFill>
                          <a:latin typeface="Noto Sans JP" pitchFamily="34" charset="0"/>
                          <a:ea typeface="Noto Sans JP" pitchFamily="34" charset="-122"/>
                          <a:cs typeface="Noto Sans JP" pitchFamily="34" charset="-120"/>
                        </a:rPr>
                        <a:t>W-CPU2</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CPU-only</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16C/32T級 + 64GB RAM</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7B〜14B</a:t>
                      </a:r>
                      <a:pPr indent="0" marL="0">
                        <a:buNone/>
                      </a:pPr>
                      <a:r>
                        <a:rPr lang="en-US" sz="975" dirty="0">
                          <a:solidFill>
                            <a:srgbClr val="1D1D1F"/>
                          </a:solidFill>
                          <a:latin typeface="Noto Sans JP" pitchFamily="34" charset="0"/>
                          <a:ea typeface="Noto Sans JP" pitchFamily="34" charset="-122"/>
                          <a:cs typeface="Noto Sans JP" pitchFamily="34" charset="-120"/>
                        </a:rPr>
                        <a:t> (4bit)</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0078D4"/>
                          </a:solidFill>
                          <a:latin typeface="Noto Sans JP" pitchFamily="34" charset="0"/>
                          <a:ea typeface="Noto Sans JP" pitchFamily="34" charset="-122"/>
                          <a:cs typeface="Noto Sans JP" pitchFamily="34" charset="-120"/>
                        </a:rPr>
                        <a:t>可</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ただし速度要検証</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dirty="0">
                          <a:solidFill>
                            <a:srgbClr val="EF6C00"/>
                          </a:solidFill>
                          <a:latin typeface="Noto Sans JP" pitchFamily="34" charset="0"/>
                          <a:ea typeface="Noto Sans JP" pitchFamily="34" charset="-122"/>
                          <a:cs typeface="Noto Sans JP" pitchFamily="34" charset="-120"/>
                        </a:rPr>
                        <a:t>設計次第</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夜間バッチ（Embedding/OCR）で負荷平準化。メモリ余裕はあるが計算速度が律速。</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910742">
                <a:tc>
                  <a:txBody>
                    <a:bodyPr/>
                    <a:lstStyle/>
                    <a:p>
                      <a:pPr indent="0" marL="0">
                        <a:buNone/>
                      </a:pPr>
                      <a:r>
                        <a:rPr lang="en-US" sz="1125" b="1" dirty="0">
                          <a:solidFill>
                            <a:srgbClr val="0078D4"/>
                          </a:solidFill>
                          <a:latin typeface="Noto Sans JP" pitchFamily="34" charset="0"/>
                          <a:ea typeface="Noto Sans JP" pitchFamily="34" charset="-122"/>
                          <a:cs typeface="Noto Sans JP" pitchFamily="34" charset="-120"/>
                        </a:rPr>
                        <a:t>G-8</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NVIDIA GPU</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VRAM 8GB</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7B中心</a:t>
                      </a:r>
                      <a:pPr indent="0" marL="0">
                        <a:buNone/>
                      </a:pPr>
                      <a:r>
                        <a:rPr lang="en-US" sz="975" dirty="0">
                          <a:solidFill>
                            <a:srgbClr val="1D1D1F"/>
                          </a:solidFill>
                          <a:latin typeface="Noto Sans JP" pitchFamily="34" charset="0"/>
                          <a:ea typeface="Noto Sans JP" pitchFamily="34" charset="-122"/>
                          <a:cs typeface="Noto Sans JP" pitchFamily="34" charset="-120"/>
                        </a:rPr>
                        <a:t> (4bit)</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0078D4"/>
                          </a:solidFill>
                          <a:latin typeface="Noto Sans JP" pitchFamily="34" charset="0"/>
                          <a:ea typeface="Noto Sans JP" pitchFamily="34" charset="-122"/>
                          <a:cs typeface="Noto Sans JP" pitchFamily="34" charset="-120"/>
                        </a:rPr>
                        <a:t>可</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短文に限る</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EF6C00"/>
                          </a:solidFill>
                          <a:latin typeface="Noto Sans JP" pitchFamily="34" charset="0"/>
                          <a:ea typeface="Noto Sans JP" pitchFamily="34" charset="-122"/>
                          <a:cs typeface="Noto Sans JP" pitchFamily="34" charset="-120"/>
                        </a:rPr>
                        <a:t>軽量なら可</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画像生成SDXL等は設定依存で厳しいため要ベンチ。7B級LLM単体なら快適に動作。</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910742">
                <a:tc>
                  <a:txBody>
                    <a:bodyPr/>
                    <a:lstStyle/>
                    <a:p>
                      <a:pPr indent="0" marL="0">
                        <a:buNone/>
                      </a:pPr>
                      <a:r>
                        <a:rPr lang="en-US" sz="1125" b="1" dirty="0">
                          <a:solidFill>
                            <a:srgbClr val="0078D4"/>
                          </a:solidFill>
                          <a:latin typeface="Noto Sans JP" pitchFamily="34" charset="0"/>
                          <a:ea typeface="Noto Sans JP" pitchFamily="34" charset="-122"/>
                          <a:cs typeface="Noto Sans JP" pitchFamily="34" charset="-120"/>
                        </a:rPr>
                        <a:t>G-12</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NVIDIA GPU</a:t>
                      </a:r>
                      <a:pPr indent="0" marL="0">
                        <a:spcBef>
                          <a:spcPts val="975"/>
                        </a:spcBef>
                        <a:spcAft>
                          <a:spcPts val="975"/>
                        </a:spcAft>
                        <a:buNone/>
                      </a:pPr>
                      <a:endParaRPr lang="en-US" sz="1200" dirty="0"/>
                    </a:p>
                    <a:p>
                      <a:pPr indent="0" marL="0">
                        <a:buNone/>
                      </a:pPr>
                      <a:r>
                        <a:rPr lang="en-US" sz="975" dirty="0">
                          <a:solidFill>
                            <a:srgbClr val="1D1D1F"/>
                          </a:solidFill>
                          <a:latin typeface="Noto Sans JP" pitchFamily="34" charset="0"/>
                          <a:ea typeface="Noto Sans JP" pitchFamily="34" charset="-122"/>
                          <a:cs typeface="Noto Sans JP" pitchFamily="34" charset="-120"/>
                        </a:rPr>
                        <a:t>VRAM 12GB</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b="1" dirty="0">
                          <a:solidFill>
                            <a:srgbClr val="1D1D1F"/>
                          </a:solidFill>
                          <a:latin typeface="Noto Sans JP" pitchFamily="34" charset="0"/>
                          <a:ea typeface="Noto Sans JP" pitchFamily="34" charset="-122"/>
                          <a:cs typeface="Noto Sans JP" pitchFamily="34" charset="-120"/>
                        </a:rPr>
                        <a:t>7B〜14B</a:t>
                      </a:r>
                      <a:pPr indent="0" marL="0">
                        <a:buNone/>
                      </a:pPr>
                      <a:r>
                        <a:rPr lang="en-US" sz="975" dirty="0">
                          <a:solidFill>
                            <a:srgbClr val="1D1D1F"/>
                          </a:solidFill>
                          <a:latin typeface="Noto Sans JP" pitchFamily="34" charset="0"/>
                          <a:ea typeface="Noto Sans JP" pitchFamily="34" charset="-122"/>
                          <a:cs typeface="Noto Sans JP" pitchFamily="34" charset="-120"/>
                        </a:rPr>
                        <a:t> (4bit)</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0078D4"/>
                          </a:solidFill>
                          <a:latin typeface="Noto Sans JP" pitchFamily="34" charset="0"/>
                          <a:ea typeface="Noto Sans JP" pitchFamily="34" charset="-122"/>
                          <a:cs typeface="Noto Sans JP" pitchFamily="34" charset="-120"/>
                        </a:rPr>
                        <a:t>可</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dirty="0">
                          <a:solidFill>
                            <a:srgbClr val="2E7D32"/>
                          </a:solidFill>
                          <a:latin typeface="Noto Sans JP" pitchFamily="34" charset="0"/>
                          <a:ea typeface="Noto Sans JP" pitchFamily="34" charset="-122"/>
                          <a:cs typeface="Noto Sans JP" pitchFamily="34" charset="-120"/>
                        </a:rPr>
                        <a:t>現実化</a:t>
                      </a:r>
                      <a:endParaRPr lang="en-US" sz="1200" dirty="0"/>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75" dirty="0">
                          <a:solidFill>
                            <a:srgbClr val="1D1D1F"/>
                          </a:solidFill>
                          <a:latin typeface="Noto Sans JP" pitchFamily="34" charset="0"/>
                          <a:ea typeface="Noto Sans JP" pitchFamily="34" charset="-122"/>
                          <a:cs typeface="Noto Sans JP" pitchFamily="34" charset="-120"/>
                        </a:rPr>
                        <a:t>14B級が視野に入る。VLM 2B〜7B級やASR GPU版を同時に載せやすく、実用性が高い。</a:t>
                      </a:r>
                      <a:endParaRPr lang="en-US" sz="975" dirty="0">
                        <a:latin typeface="Noto Sans JP" charset="0"/>
                        <a:ea typeface="Noto Sans JP" charset="0"/>
                        <a:cs typeface="Noto Sans JP" charset="0"/>
                      </a:endParaRPr>
                    </a:p>
                  </a:txBody>
                  <a:tcPr marL="152705" marR="152705" marT="114300" marB="114300"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661965"/>
            <a:ext cx="11277295" cy="580644"/>
          </a:xfrm>
          <a:prstGeom prst="roundRect">
            <a:avLst>
              <a:gd name="adj" fmla="val 10327"/>
            </a:avLst>
          </a:prstGeom>
          <a:solidFill>
            <a:srgbClr val="E1F5FE"/>
          </a:solidFill>
          <a:ln/>
        </p:spPr>
      </p:sp>
      <p:sp>
        <p:nvSpPr>
          <p:cNvPr id="12" name="Shape 8"/>
          <p:cNvSpPr/>
          <p:nvPr/>
        </p:nvSpPr>
        <p:spPr>
          <a:xfrm>
            <a:off x="457200" y="5661965"/>
            <a:ext cx="38405" cy="580644"/>
          </a:xfrm>
          <a:prstGeom prst="roundRect">
            <a:avLst>
              <a:gd name="adj" fmla="val 156127"/>
            </a:avLst>
          </a:prstGeom>
          <a:solidFill>
            <a:srgbClr val="0288D1"/>
          </a:solidFill>
          <a:ln w="12700">
            <a:solidFill>
              <a:srgbClr val="0288D1">
                <a:alpha val="0"/>
              </a:srgbClr>
            </a:solidFill>
            <a:prstDash val="solid"/>
          </a:ln>
        </p:spPr>
      </p:sp>
      <p:pic>
        <p:nvPicPr>
          <p:cNvPr id="13" name="Image 1" descr="preencoded.png">    </p:cNvPr>
          <p:cNvPicPr>
            <a:picLocks noChangeAspect="1"/>
          </p:cNvPicPr>
          <p:nvPr/>
        </p:nvPicPr>
        <p:blipFill>
          <a:blip r:embed="rId2"/>
          <a:srcRect l="0" r="0" t="0" b="0"/>
          <a:stretch/>
        </p:blipFill>
        <p:spPr>
          <a:xfrm>
            <a:off x="647395" y="5795467"/>
            <a:ext cx="152705" cy="152705"/>
          </a:xfrm>
          <a:prstGeom prst="rect">
            <a:avLst/>
          </a:prstGeom>
        </p:spPr>
      </p:pic>
      <p:sp>
        <p:nvSpPr>
          <p:cNvPr id="14" name="Text 9"/>
          <p:cNvSpPr txBox="1"/>
          <p:nvPr/>
        </p:nvSpPr>
        <p:spPr>
          <a:xfrm>
            <a:off x="914400" y="5776265"/>
            <a:ext cx="10744200" cy="352958"/>
          </a:xfrm>
          <a:prstGeom prst="rect">
            <a:avLst/>
          </a:prstGeom>
          <a:noFill/>
          <a:ln/>
        </p:spPr>
        <p:txBody>
          <a:bodyPr wrap="square" lIns="0" tIns="0" rIns="0" bIns="0" rtlCol="0" anchor="t"/>
          <a:lstStyle/>
          <a:p>
            <a:pPr algn="l" indent="0" marL="0">
              <a:buNone/>
            </a:pPr>
            <a:r>
              <a:rPr lang="en-US" sz="900" b="1" dirty="0">
                <a:solidFill>
                  <a:srgbClr val="01579B"/>
                </a:solidFill>
                <a:latin typeface="Noto Sans JP" pitchFamily="34" charset="0"/>
                <a:ea typeface="Noto Sans JP" pitchFamily="34" charset="-122"/>
                <a:cs typeface="Noto Sans JP" pitchFamily="34" charset="-120"/>
              </a:rPr>
              <a:t>最適化のポイント：</a:t>
            </a:r>
            <a:pPr algn="l" indent="0" marL="0">
              <a:buNone/>
            </a:pPr>
            <a:r>
              <a:rPr lang="en-US" sz="900" dirty="0">
                <a:solidFill>
                  <a:srgbClr val="01579B"/>
                </a:solidFill>
                <a:latin typeface="Noto Sans JP" pitchFamily="34" charset="0"/>
                <a:ea typeface="Noto Sans JP" pitchFamily="34" charset="-122"/>
                <a:cs typeface="Noto Sans JP" pitchFamily="34" charset="-120"/>
              </a:rPr>
              <a:t>WindowsのCPU推論はIntel拡張（IPEX）やOpenVINO等の最適化が効く場合があります</a:t>
            </a:r>
            <a:pPr algn="l" indent="0" marL="0">
              <a:buNone/>
            </a:pPr>
            <a:r>
              <a:rPr lang="en-US" sz="900" dirty="0">
                <a:solidFill>
                  <a:srgbClr val="01579B"/>
                </a:solidFill>
                <a:latin typeface="Noto Sans JP" pitchFamily="34" charset="0"/>
                <a:ea typeface="Noto Sans JP" pitchFamily="34" charset="-122"/>
                <a:cs typeface="Noto Sans JP" pitchFamily="34" charset="-120"/>
              </a:rPr>
              <a:t>。GPU（G-8/12）では、VRAM不足時にシステムRAMへ溢れると劇的に遅くなるため、タスクマネージャー等でVRAM使用率を厳密に監視してください。 </a:t>
            </a:r>
            <a:endParaRPr lang="en-US" sz="900" dirty="0"/>
          </a:p>
        </p:txBody>
      </p:sp>
      <p:pic>
        <p:nvPicPr>
          <p:cNvPr id="15" name="Image 2" descr="preencoded.png">    </p:cNvPr>
          <p:cNvPicPr>
            <a:picLocks noChangeAspect="1"/>
          </p:cNvPicPr>
          <p:nvPr/>
        </p:nvPicPr>
        <p:blipFill>
          <a:blip r:embed="rId3"/>
          <a:stretch>
            <a:fillRect/>
          </a:stretch>
        </p:blipFill>
        <p:spPr>
          <a:xfrm>
            <a:off x="6452006" y="5757062"/>
            <a:ext cx="619049" cy="161849"/>
          </a:xfrm>
          <a:prstGeom prst="rect">
            <a:avLst/>
          </a:prstGeom>
        </p:spPr>
      </p:pic>
      <p:sp>
        <p:nvSpPr>
          <p:cNvPr id="16" name="Text 10"/>
          <p:cNvSpPr/>
          <p:nvPr/>
        </p:nvSpPr>
        <p:spPr>
          <a:xfrm>
            <a:off x="6452006" y="5757062"/>
            <a:ext cx="619963"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86868B"/>
                </a:solidFill>
                <a:latin typeface="Noto Sans JP" pitchFamily="34" charset="0"/>
                <a:ea typeface="Noto Sans JP" pitchFamily="34" charset="-122"/>
                <a:cs typeface="Noto Sans JP" pitchFamily="34" charset="-120"/>
              </a:rPr>
              <a:t>[13,135,136]</a:t>
            </a:r>
            <a:endParaRPr lang="en-US" sz="800" dirty="0"/>
          </a:p>
        </p:txBody>
      </p:sp>
      <p:sp>
        <p:nvSpPr>
          <p:cNvPr id="17" name="Shape 11"/>
          <p:cNvSpPr/>
          <p:nvPr/>
        </p:nvSpPr>
        <p:spPr>
          <a:xfrm>
            <a:off x="0" y="6467551"/>
            <a:ext cx="12191695" cy="390449"/>
          </a:xfrm>
          <a:prstGeom prst="rect">
            <a:avLst/>
          </a:prstGeom>
          <a:solidFill>
            <a:srgbClr val="FFFFFF"/>
          </a:solidFill>
          <a:ln/>
        </p:spPr>
      </p:sp>
      <p:sp>
        <p:nvSpPr>
          <p:cNvPr id="18" name="Shape 12"/>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9" name="Text 13"/>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55 | ローカルAI 技術調査レポート 2026</a:t>
            </a:r>
            <a:endParaRPr lang="en-US" sz="900" dirty="0"/>
          </a:p>
        </p:txBody>
      </p:sp>
      <p:sp>
        <p:nvSpPr>
          <p:cNvPr id="20" name="Text 14"/>
          <p:cNvSpPr txBox="1"/>
          <p:nvPr/>
        </p:nvSpPr>
        <p:spPr>
          <a:xfrm>
            <a:off x="9027871" y="6586423"/>
            <a:ext cx="3230575"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 [13, 135, 136]</a:t>
            </a:r>
            <a:endParaRPr lang="en-US" sz="9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685" r="-685" t="0" b="0"/>
          <a:stretch/>
        </p:blipFill>
        <p:spPr>
          <a:xfrm>
            <a:off x="457200" y="437998"/>
            <a:ext cx="304495" cy="267005"/>
          </a:xfrm>
          <a:prstGeom prst="rect">
            <a:avLst/>
          </a:prstGeom>
        </p:spPr>
      </p:pic>
      <p:sp>
        <p:nvSpPr>
          <p:cNvPr id="6" name="Text 3"/>
          <p:cNvSpPr txBox="1"/>
          <p:nvPr/>
        </p:nvSpPr>
        <p:spPr>
          <a:xfrm>
            <a:off x="875995" y="381305"/>
            <a:ext cx="3653028"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Windows Tier（完全版表2）</a:t>
            </a:r>
            <a:endParaRPr lang="en-US" sz="2100" dirty="0"/>
          </a:p>
        </p:txBody>
      </p:sp>
      <p:sp>
        <p:nvSpPr>
          <p:cNvPr id="7" name="Text 4"/>
          <p:cNvSpPr txBox="1"/>
          <p:nvPr/>
        </p:nvSpPr>
        <p:spPr>
          <a:xfrm>
            <a:off x="8328355" y="457200"/>
            <a:ext cx="3899916"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高品質・実務用：G-16 (16GB) / G-24 (24GB) 定義</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11296498" cy="3857854"/>
          </a:xfrm>
          <a:prstGeom prst="roundRect">
            <a:avLst>
              <a:gd name="adj" fmla="val 468"/>
            </a:avLst>
          </a:prstGeom>
          <a:solidFill>
            <a:srgbClr val="FFFFFF"/>
          </a:solidFill>
          <a:ln w="12700">
            <a:solidFill>
              <a:srgbClr val="D2D2D7"/>
            </a:solidFill>
            <a:prstDash val="solid"/>
          </a:ln>
        </p:spPr>
      </p:sp>
      <p:graphicFrame>
        <p:nvGraphicFramePr>
          <p:cNvPr id="57"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11278210" cy="4286707"/>
        </p:xfrm>
        <a:graphic>
          <a:graphicData uri="http://schemas.openxmlformats.org/drawingml/2006/table">
            <a:tbl>
              <a:tblPr/>
              <a:tblGrid>
                <a:gridCol w="1483951"/>
                <a:gridCol w="2062719"/>
                <a:gridCol w="2255642"/>
                <a:gridCol w="2255642"/>
                <a:gridCol w="3220256"/>
              </a:tblGrid>
              <a:tr h="1428902">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Tier</a:t>
                      </a:r>
                      <a:endParaRPr lang="en-US" sz="1050" dirty="0">
                        <a:latin typeface="Noto Sans JP" charset="0"/>
                        <a:ea typeface="Noto Sans JP" charset="0"/>
                        <a:cs typeface="Noto Sans JP" charset="0"/>
                      </a:endParaRPr>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想定ハード</a:t>
                      </a:r>
                      <a:endParaRPr lang="en-US" sz="1050" dirty="0">
                        <a:latin typeface="Noto Sans JP" charset="0"/>
                        <a:ea typeface="Noto Sans JP" charset="0"/>
                        <a:cs typeface="Noto Sans JP" charset="0"/>
                      </a:endParaRPr>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現実的なLLM規模</a:t>
                      </a:r>
                      <a:endParaRPr lang="en-US" sz="1050" dirty="0">
                        <a:latin typeface="Noto Sans JP" charset="0"/>
                        <a:ea typeface="Noto Sans JP" charset="0"/>
                        <a:cs typeface="Noto Sans JP" charset="0"/>
                      </a:endParaRPr>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常駐可否 / 同時実行</a:t>
                      </a:r>
                      <a:endParaRPr lang="en-US" sz="1050" dirty="0">
                        <a:latin typeface="Noto Sans JP" charset="0"/>
                        <a:ea typeface="Noto Sans JP" charset="0"/>
                        <a:cs typeface="Noto Sans JP" charset="0"/>
                      </a:endParaRPr>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1050" b="1" dirty="0">
                          <a:solidFill>
                            <a:srgbClr val="1D1D1F"/>
                          </a:solidFill>
                          <a:latin typeface="Noto Sans JP" pitchFamily="34" charset="0"/>
                          <a:ea typeface="Noto Sans JP" pitchFamily="34" charset="-122"/>
                          <a:cs typeface="Noto Sans JP" pitchFamily="34" charset="-120"/>
                        </a:rPr>
                        <a:t>設計指針</a:t>
                      </a:r>
                      <a:endParaRPr lang="en-US" sz="1050" dirty="0">
                        <a:latin typeface="Noto Sans JP" charset="0"/>
                        <a:ea typeface="Noto Sans JP" charset="0"/>
                        <a:cs typeface="Noto Sans JP" charset="0"/>
                      </a:endParaRPr>
                    </a:p>
                  </a:txBody>
                  <a:tcPr marL="190195" marR="190195" marT="133502" marB="133502"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1428902">
                <a:tc>
                  <a:txBody>
                    <a:bodyPr/>
                    <a:lstStyle/>
                    <a:p>
                      <a:pPr indent="0" marL="0">
                        <a:buNone/>
                      </a:pPr>
                      <a:r>
                        <a:rPr lang="en-US" sz="1350" b="1" dirty="0">
                          <a:solidFill>
                            <a:srgbClr val="007AFF"/>
                          </a:solidFill>
                          <a:latin typeface="Noto Sans JP" pitchFamily="34" charset="0"/>
                          <a:ea typeface="Noto Sans JP" pitchFamily="34" charset="-122"/>
                          <a:cs typeface="Noto Sans JP" pitchFamily="34" charset="-120"/>
                        </a:rPr>
                        <a:t>G-16</a:t>
                      </a:r>
                      <a:endParaRPr lang="en-US" sz="1200" dirty="0"/>
                    </a:p>
                  </a:txBody>
                  <a:tcPr marL="190195" marR="190195" marT="152705" marB="15270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VRAM 16GB</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GeForce 4080 Laptop</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RTX 4070 Ti Super 等</a:t>
                      </a:r>
                      <a:endParaRPr lang="en-US" sz="1200" dirty="0"/>
                    </a:p>
                  </a:txBody>
                  <a:tcPr marL="190195" marR="190195" marT="152705" marB="15270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14B 〜 27B</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(4bit量子化)</a:t>
                      </a:r>
                      <a:endParaRPr lang="en-US" sz="1200" dirty="0"/>
                    </a:p>
                  </a:txBody>
                  <a:tcPr marL="190195" marR="190195" marT="152705" marB="15270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900" dirty="0">
                          <a:solidFill>
                            <a:srgbClr val="2E7D32"/>
                          </a:solidFill>
                          <a:latin typeface="Noto Sans JP" pitchFamily="34" charset="0"/>
                          <a:ea typeface="Noto Sans JP" pitchFamily="34" charset="-122"/>
                          <a:cs typeface="Noto Sans JP" pitchFamily="34" charset="-120"/>
                        </a:rPr>
                        <a:t>常駐: 可</a:t>
                      </a:r>
                      <a:pPr indent="0" marL="0">
                        <a:spcBef>
                          <a:spcPts val="1000"/>
                        </a:spcBef>
                        <a:spcAft>
                          <a:spcPts val="1000"/>
                        </a:spcAft>
                        <a:buNone/>
                      </a:pPr>
                      <a:endParaRPr lang="en-US" sz="1200" dirty="0"/>
                    </a:p>
                    <a:p>
                      <a:pPr indent="0" marL="0">
                        <a:buNone/>
                      </a:pPr>
                      <a:r>
                        <a:rPr lang="en-US" sz="900" dirty="0">
                          <a:solidFill>
                            <a:srgbClr val="007AFF"/>
                          </a:solidFill>
                          <a:latin typeface="Noto Sans JP" pitchFamily="34" charset="0"/>
                          <a:ea typeface="Noto Sans JP" pitchFamily="34" charset="-122"/>
                          <a:cs typeface="Noto Sans JP" pitchFamily="34" charset="-120"/>
                        </a:rPr>
                        <a:t>同時: 高品質寄り成立</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ASR/TTS/VLMとの</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マルチモデル運用が可能</a:t>
                      </a:r>
                      <a:endParaRPr lang="en-US" sz="1200" dirty="0"/>
                    </a:p>
                  </a:txBody>
                  <a:tcPr marL="190195" marR="190195" marT="152705" marB="15270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高品質なマルチモデル運用ライン</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長文コンテキストはKVメモリを圧迫するため、FP8 KVキャッシュ等の採用余地があります。20B級モデルの運用も視野に入ります。</a:t>
                      </a:r>
                      <a:endParaRPr lang="en-US" sz="1200" dirty="0"/>
                    </a:p>
                  </a:txBody>
                  <a:tcPr marL="190195" marR="190195" marT="152705" marB="15270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1428902">
                <a:tc>
                  <a:txBody>
                    <a:bodyPr/>
                    <a:lstStyle/>
                    <a:p>
                      <a:pPr indent="0" marL="0">
                        <a:buNone/>
                      </a:pPr>
                      <a:r>
                        <a:rPr lang="en-US" sz="1350" b="1" dirty="0">
                          <a:solidFill>
                            <a:srgbClr val="007AFF"/>
                          </a:solidFill>
                          <a:latin typeface="Noto Sans JP" pitchFamily="34" charset="0"/>
                          <a:ea typeface="Noto Sans JP" pitchFamily="34" charset="-122"/>
                          <a:cs typeface="Noto Sans JP" pitchFamily="34" charset="-120"/>
                        </a:rPr>
                        <a:t>G-24</a:t>
                      </a:r>
                      <a:endParaRPr lang="en-US" sz="1200" dirty="0"/>
                    </a:p>
                  </a:txBody>
                  <a:tcPr marL="190195" marR="190195" marT="152705" marB="15270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VRAM 24GB</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GeForce RTX 3090/4090</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RTX 6000 Ada 等</a:t>
                      </a:r>
                      <a:endParaRPr lang="en-US" sz="1200" dirty="0"/>
                    </a:p>
                  </a:txBody>
                  <a:tcPr marL="190195" marR="190195" marT="152705" marB="15270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27B 〜 34B</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(4bit量子化)</a:t>
                      </a:r>
                      <a:endParaRPr lang="en-US" sz="1200" dirty="0"/>
                    </a:p>
                  </a:txBody>
                  <a:tcPr marL="190195" marR="190195" marT="152705" marB="15270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900" dirty="0">
                          <a:solidFill>
                            <a:srgbClr val="2E7D32"/>
                          </a:solidFill>
                          <a:latin typeface="Noto Sans JP" pitchFamily="34" charset="0"/>
                          <a:ea typeface="Noto Sans JP" pitchFamily="34" charset="-122"/>
                          <a:cs typeface="Noto Sans JP" pitchFamily="34" charset="-120"/>
                        </a:rPr>
                        <a:t>常駐: 可</a:t>
                      </a:r>
                      <a:pPr indent="0" marL="0">
                        <a:spcBef>
                          <a:spcPts val="1000"/>
                        </a:spcBef>
                        <a:spcAft>
                          <a:spcPts val="1000"/>
                        </a:spcAft>
                        <a:buNone/>
                      </a:pPr>
                      <a:endParaRPr lang="en-US" sz="1200" dirty="0"/>
                    </a:p>
                    <a:p>
                      <a:pPr indent="0" marL="0">
                        <a:buNone/>
                      </a:pPr>
                      <a:r>
                        <a:rPr lang="en-US" sz="900" dirty="0">
                          <a:solidFill>
                            <a:srgbClr val="7B1FA2"/>
                          </a:solidFill>
                          <a:latin typeface="Noto Sans JP" pitchFamily="34" charset="0"/>
                          <a:ea typeface="Noto Sans JP" pitchFamily="34" charset="-122"/>
                          <a:cs typeface="Noto Sans JP" pitchFamily="34" charset="-120"/>
                        </a:rPr>
                        <a:t>同時: 余裕あり</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重い画像生成や大型VLMも</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実務的に動作可能</a:t>
                      </a:r>
                      <a:endParaRPr lang="en-US" sz="1200" dirty="0"/>
                    </a:p>
                  </a:txBody>
                  <a:tcPr marL="190195" marR="190195" marT="152705" marB="15270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1050" b="1" dirty="0">
                          <a:solidFill>
                            <a:srgbClr val="1D1D1F"/>
                          </a:solidFill>
                          <a:latin typeface="Noto Sans JP" pitchFamily="34" charset="0"/>
                          <a:ea typeface="Noto Sans JP" pitchFamily="34" charset="-122"/>
                          <a:cs typeface="Noto Sans JP" pitchFamily="34" charset="-120"/>
                        </a:rPr>
                        <a:t>実務における高品質ローカルの基準点</a:t>
                      </a:r>
                      <a:pPr indent="0" marL="0">
                        <a:spcBef>
                          <a:spcPts val="1000"/>
                        </a:spcBef>
                        <a:spcAft>
                          <a:spcPts val="1000"/>
                        </a:spcAft>
                        <a:buNone/>
                      </a:pPr>
                      <a:endParaRPr lang="en-US" sz="1200" dirty="0"/>
                    </a:p>
                    <a:p>
                      <a:pPr indent="0" marL="0">
                        <a:buNone/>
                      </a:pPr>
                      <a:r>
                        <a:rPr lang="en-US" sz="1050" dirty="0">
                          <a:solidFill>
                            <a:srgbClr val="1D1D1F"/>
                          </a:solidFill>
                          <a:latin typeface="Noto Sans JP" pitchFamily="34" charset="0"/>
                          <a:ea typeface="Noto Sans JP" pitchFamily="34" charset="-122"/>
                          <a:cs typeface="Noto Sans JP" pitchFamily="34" charset="-120"/>
                        </a:rPr>
                        <a:t>30B級LLMに加え、SDXL/FLUXなどの重い画像生成や大型VLMを同時に回せるポテンシャルがあります。70B級は単体ならギリギリ動作可能です（要4bit/EXL2等）。</a:t>
                      </a:r>
                      <a:endParaRPr lang="en-US" sz="1200" dirty="0"/>
                    </a:p>
                  </a:txBody>
                  <a:tcPr marL="190195" marR="190195" marT="152705" marB="15270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457200" y="5376672"/>
            <a:ext cx="11277295" cy="866851"/>
          </a:xfrm>
          <a:prstGeom prst="roundRect">
            <a:avLst>
              <a:gd name="adj" fmla="val 4637"/>
            </a:avLst>
          </a:prstGeom>
          <a:solidFill>
            <a:srgbClr val="FFF8E1"/>
          </a:solidFill>
          <a:ln/>
        </p:spPr>
      </p:sp>
      <p:sp>
        <p:nvSpPr>
          <p:cNvPr id="12" name="Shape 8"/>
          <p:cNvSpPr/>
          <p:nvPr/>
        </p:nvSpPr>
        <p:spPr>
          <a:xfrm>
            <a:off x="457200" y="5376672"/>
            <a:ext cx="38405" cy="866851"/>
          </a:xfrm>
          <a:prstGeom prst="roundRect">
            <a:avLst>
              <a:gd name="adj" fmla="val 104657"/>
            </a:avLst>
          </a:prstGeom>
          <a:solidFill>
            <a:srgbClr val="FFCC00"/>
          </a:solidFill>
          <a:ln w="12700">
            <a:solidFill>
              <a:srgbClr val="FFCC00">
                <a:alpha val="0"/>
              </a:srgbClr>
            </a:solidFill>
            <a:prstDash val="solid"/>
          </a:ln>
        </p:spPr>
      </p:sp>
      <p:pic>
        <p:nvPicPr>
          <p:cNvPr id="13" name="Image 1" descr="preencoded.png">    </p:cNvPr>
          <p:cNvPicPr>
            <a:picLocks noChangeAspect="1"/>
          </p:cNvPicPr>
          <p:nvPr/>
        </p:nvPicPr>
        <p:blipFill>
          <a:blip r:embed="rId2"/>
          <a:srcRect l="0" r="0" t="0" b="0"/>
          <a:stretch/>
        </p:blipFill>
        <p:spPr>
          <a:xfrm>
            <a:off x="724205" y="5567782"/>
            <a:ext cx="171907" cy="171907"/>
          </a:xfrm>
          <a:prstGeom prst="rect">
            <a:avLst/>
          </a:prstGeom>
        </p:spPr>
      </p:pic>
      <p:sp>
        <p:nvSpPr>
          <p:cNvPr id="14" name="Text 9"/>
          <p:cNvSpPr txBox="1"/>
          <p:nvPr/>
        </p:nvSpPr>
        <p:spPr>
          <a:xfrm>
            <a:off x="1047902" y="5529377"/>
            <a:ext cx="855421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KVキャッシュに関する重要な注意点：</a:t>
            </a:r>
            <a:pPr algn="l" indent="0" marL="0">
              <a:buNone/>
            </a:pPr>
            <a:endParaRPr lang="en-US" sz="900" dirty="0"/>
          </a:p>
          <a:p>
            <a:pPr algn="l" indent="0" marL="0">
              <a:buNone/>
            </a:pPr>
            <a:r>
              <a:rPr lang="en-US" sz="900" dirty="0">
                <a:solidFill>
                  <a:srgbClr val="5D4037"/>
                </a:solidFill>
                <a:latin typeface="Noto Sans JP" pitchFamily="34" charset="0"/>
                <a:ea typeface="Noto Sans JP" pitchFamily="34" charset="-122"/>
                <a:cs typeface="Noto Sans JP" pitchFamily="34" charset="-120"/>
              </a:rPr>
              <a:t> VRAMに余裕があっても、長文コンテキスト（32k〜128k）を扱うとKVキャッシュがVRAMを大量に消費し、OOM（Out Of Memory）の原因となります。</a:t>
            </a:r>
            <a:pPr algn="l" indent="0" marL="0">
              <a:buNone/>
            </a:pPr>
            <a:endParaRPr lang="en-US" sz="900" dirty="0"/>
          </a:p>
          <a:p>
            <a:pPr algn="l" indent="0" marL="0">
              <a:buNone/>
            </a:pPr>
            <a:r>
              <a:rPr lang="en-US" sz="900" dirty="0">
                <a:solidFill>
                  <a:srgbClr val="5D4037"/>
                </a:solidFill>
                <a:latin typeface="Noto Sans JP" pitchFamily="34" charset="0"/>
                <a:ea typeface="Noto Sans JP" pitchFamily="34" charset="-122"/>
                <a:cs typeface="Noto Sans JP" pitchFamily="34" charset="-120"/>
              </a:rPr>
              <a:t> G-16/G-24であっても、長文を扱う際は「KV量子化（FP8/INT4）」や「コンテキスト設計（要約・分割）」によるメモリ管理が必須です。 </a:t>
            </a:r>
            <a:endParaRPr lang="en-US" sz="900" dirty="0"/>
          </a:p>
        </p:txBody>
      </p:sp>
      <p:sp>
        <p:nvSpPr>
          <p:cNvPr id="15" name="Shape 10"/>
          <p:cNvSpPr/>
          <p:nvPr/>
        </p:nvSpPr>
        <p:spPr>
          <a:xfrm>
            <a:off x="0" y="6467551"/>
            <a:ext cx="12191695" cy="390449"/>
          </a:xfrm>
          <a:prstGeom prst="rect">
            <a:avLst/>
          </a:prstGeom>
          <a:solidFill>
            <a:srgbClr val="FFFFFF"/>
          </a:solidFill>
          <a:ln/>
        </p:spPr>
      </p:sp>
      <p:sp>
        <p:nvSpPr>
          <p:cNvPr id="16" name="Shape 11"/>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7" name="Text 12"/>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56 | ローカルAI 技術調査レポート 2026</a:t>
            </a:r>
            <a:endParaRPr lang="en-US" sz="900" dirty="0"/>
          </a:p>
        </p:txBody>
      </p:sp>
      <p:sp>
        <p:nvSpPr>
          <p:cNvPr id="18" name="Text 13"/>
          <p:cNvSpPr txBox="1"/>
          <p:nvPr/>
        </p:nvSpPr>
        <p:spPr>
          <a:xfrm>
            <a:off x="8443570" y="6586423"/>
            <a:ext cx="3886200"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Based on Weight Memory Theory + Reproduction Benchmarks</a:t>
            </a:r>
            <a:endParaRPr lang="en-US" sz="9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304495"/>
            <a:ext cx="304495" cy="304495"/>
          </a:xfrm>
          <a:prstGeom prst="rect">
            <a:avLst/>
          </a:prstGeom>
        </p:spPr>
      </p:pic>
      <p:sp>
        <p:nvSpPr>
          <p:cNvPr id="7" name="Text 4"/>
          <p:cNvSpPr txBox="1"/>
          <p:nvPr/>
        </p:nvSpPr>
        <p:spPr>
          <a:xfrm>
            <a:off x="914400" y="228600"/>
            <a:ext cx="5179162"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補足：AMD/Intel GPUの現実ライン</a:t>
            </a:r>
            <a:endParaRPr lang="en-US" sz="2400" dirty="0"/>
          </a:p>
        </p:txBody>
      </p:sp>
      <p:sp>
        <p:nvSpPr>
          <p:cNvPr id="8" name="Text 5"/>
          <p:cNvSpPr txBox="1"/>
          <p:nvPr/>
        </p:nvSpPr>
        <p:spPr>
          <a:xfrm>
            <a:off x="9167774" y="328270"/>
            <a:ext cx="2762402"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公式最適化とエコシステムの現状</a:t>
            </a:r>
            <a:endParaRPr lang="en-US" sz="1300" dirty="0"/>
          </a:p>
        </p:txBody>
      </p:sp>
      <p:pic>
        <p:nvPicPr>
          <p:cNvPr id="9" name="Image 1" descr="preencoded.png">    </p:cNvPr>
          <p:cNvPicPr>
            <a:picLocks noChangeAspect="1"/>
          </p:cNvPicPr>
          <p:nvPr/>
        </p:nvPicPr>
        <p:blipFill>
          <a:blip r:embed="rId2"/>
          <a:srcRect l="0" r="0" t="-7" b="-7"/>
          <a:stretch/>
        </p:blipFill>
        <p:spPr>
          <a:xfrm>
            <a:off x="457200" y="1304849"/>
            <a:ext cx="11277295" cy="1097280"/>
          </a:xfrm>
          <a:prstGeom prst="rect">
            <a:avLst/>
          </a:prstGeom>
        </p:spPr>
      </p:pic>
      <p:sp>
        <p:nvSpPr>
          <p:cNvPr id="10" name="Text 6"/>
          <p:cNvSpPr txBox="1"/>
          <p:nvPr/>
        </p:nvSpPr>
        <p:spPr>
          <a:xfrm>
            <a:off x="743407" y="1533449"/>
            <a:ext cx="10849356" cy="648310"/>
          </a:xfrm>
          <a:prstGeom prst="rect">
            <a:avLst/>
          </a:prstGeom>
          <a:noFill/>
          <a:ln/>
        </p:spPr>
        <p:txBody>
          <a:bodyPr wrap="square" lIns="0" tIns="0" rIns="0" bIns="0" rtlCol="0" anchor="t"/>
          <a:lstStyle/>
          <a:p>
            <a:pPr algn="l" indent="0" marL="0">
              <a:buNone/>
            </a:pPr>
            <a:r>
              <a:rPr lang="en-US" sz="1800" b="1" dirty="0">
                <a:solidFill>
                  <a:srgbClr val="1D1D1F"/>
                </a:solidFill>
                <a:latin typeface="Noto Sans JP" pitchFamily="34" charset="0"/>
                <a:ea typeface="Noto Sans JP" pitchFamily="34" charset="-122"/>
                <a:cs typeface="Noto Sans JP" pitchFamily="34" charset="-120"/>
              </a:rPr>
              <a:t>結論：AMD/Intel環境でも公式最適化による選択肢が存在しますが、運用は実装・ドライバ依存となり、個別検証が必要です。</a:t>
            </a:r>
            <a:endParaRPr lang="en-US" sz="1800" dirty="0"/>
          </a:p>
        </p:txBody>
      </p:sp>
      <p:sp>
        <p:nvSpPr>
          <p:cNvPr id="11" name="Shape 7"/>
          <p:cNvSpPr/>
          <p:nvPr/>
        </p:nvSpPr>
        <p:spPr>
          <a:xfrm>
            <a:off x="457200" y="2706624"/>
            <a:ext cx="5486400" cy="4315054"/>
          </a:xfrm>
          <a:prstGeom prst="roundRect">
            <a:avLst>
              <a:gd name="adj" fmla="val 561"/>
            </a:avLst>
          </a:prstGeom>
          <a:solidFill>
            <a:srgbClr val="FFFFFF"/>
          </a:solidFill>
          <a:ln w="12700">
            <a:solidFill>
              <a:srgbClr val="E5E5E5"/>
            </a:solidFill>
            <a:prstDash val="solid"/>
          </a:ln>
        </p:spPr>
      </p:sp>
      <p:sp>
        <p:nvSpPr>
          <p:cNvPr id="12" name="Shape 8"/>
          <p:cNvSpPr/>
          <p:nvPr/>
        </p:nvSpPr>
        <p:spPr>
          <a:xfrm>
            <a:off x="694944" y="3344875"/>
            <a:ext cx="5009998" cy="19202"/>
          </a:xfrm>
          <a:prstGeom prst="rect">
            <a:avLst/>
          </a:prstGeom>
          <a:solidFill>
            <a:srgbClr val="F5F5F7"/>
          </a:solidFill>
          <a:ln w="12700">
            <a:solidFill>
              <a:srgbClr val="F5F5F7">
                <a:alpha val="0"/>
              </a:srgbClr>
            </a:solidFill>
            <a:prstDash val="solid"/>
          </a:ln>
        </p:spPr>
      </p:sp>
      <p:sp>
        <p:nvSpPr>
          <p:cNvPr id="13" name="Text 9"/>
          <p:cNvSpPr txBox="1"/>
          <p:nvPr/>
        </p:nvSpPr>
        <p:spPr>
          <a:xfrm>
            <a:off x="809244" y="2945282"/>
            <a:ext cx="247711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AMD Radeon GPU (ROCm)</a:t>
            </a:r>
            <a:endParaRPr lang="en-US" sz="1500" dirty="0"/>
          </a:p>
        </p:txBody>
      </p:sp>
      <p:pic>
        <p:nvPicPr>
          <p:cNvPr id="14" name="Image 2" descr="preencoded.png">    </p:cNvPr>
          <p:cNvPicPr>
            <a:picLocks noChangeAspect="1"/>
          </p:cNvPicPr>
          <p:nvPr/>
        </p:nvPicPr>
        <p:blipFill>
          <a:blip r:embed="rId3"/>
          <a:stretch>
            <a:fillRect/>
          </a:stretch>
        </p:blipFill>
        <p:spPr>
          <a:xfrm>
            <a:off x="694944" y="3516782"/>
            <a:ext cx="657454" cy="295351"/>
          </a:xfrm>
          <a:prstGeom prst="rect">
            <a:avLst/>
          </a:prstGeom>
        </p:spPr>
      </p:pic>
      <p:sp>
        <p:nvSpPr>
          <p:cNvPr id="15" name="Text 10"/>
          <p:cNvSpPr/>
          <p:nvPr/>
        </p:nvSpPr>
        <p:spPr>
          <a:xfrm>
            <a:off x="694944" y="3516782"/>
            <a:ext cx="657454" cy="295351"/>
          </a:xfrm>
          <a:prstGeom prst="rect">
            <a:avLst/>
          </a:prstGeom>
          <a:solidFill>
            <a:srgbClr val="FFFFFF">
              <a:alpha val="0"/>
            </a:srgbClr>
          </a:solidFill>
          <a:ln w="12700">
            <a:solidFill>
              <a:srgbClr val="FECACA"/>
            </a:solidFill>
          </a:ln>
        </p:spPr>
        <p:txBody>
          <a:bodyPr wrap="square" lIns="0" tIns="0" rIns="0" bIns="0" rtlCol="0" anchor="ctr"/>
          <a:lstStyle/>
          <a:p>
            <a:pPr algn="ctr" indent="0" marL="0">
              <a:buNone/>
            </a:pPr>
            <a:r>
              <a:rPr lang="en-US" sz="1000" b="1" dirty="0">
                <a:solidFill>
                  <a:srgbClr val="991B1B"/>
                </a:solidFill>
                <a:latin typeface="Noto Sans JP" pitchFamily="34" charset="0"/>
                <a:ea typeface="Noto Sans JP" pitchFamily="34" charset="-122"/>
                <a:cs typeface="Noto Sans JP" pitchFamily="34" charset="-120"/>
              </a:rPr>
              <a:t>ROCm</a:t>
            </a:r>
            <a:endParaRPr lang="en-US" sz="1000" dirty="0"/>
          </a:p>
        </p:txBody>
      </p:sp>
      <p:pic>
        <p:nvPicPr>
          <p:cNvPr id="16" name="Image 3" descr="preencoded.png">    </p:cNvPr>
          <p:cNvPicPr>
            <a:picLocks noChangeAspect="1"/>
          </p:cNvPicPr>
          <p:nvPr/>
        </p:nvPicPr>
        <p:blipFill>
          <a:blip r:embed="rId4"/>
          <a:stretch>
            <a:fillRect/>
          </a:stretch>
        </p:blipFill>
        <p:spPr>
          <a:xfrm>
            <a:off x="1423721" y="3516782"/>
            <a:ext cx="780898" cy="295351"/>
          </a:xfrm>
          <a:prstGeom prst="rect">
            <a:avLst/>
          </a:prstGeom>
        </p:spPr>
      </p:pic>
      <p:sp>
        <p:nvSpPr>
          <p:cNvPr id="17" name="Text 11"/>
          <p:cNvSpPr/>
          <p:nvPr/>
        </p:nvSpPr>
        <p:spPr>
          <a:xfrm>
            <a:off x="1423721" y="3516782"/>
            <a:ext cx="781812" cy="295351"/>
          </a:xfrm>
          <a:prstGeom prst="rect">
            <a:avLst/>
          </a:prstGeom>
          <a:solidFill>
            <a:srgbClr val="FFFFFF">
              <a:alpha val="0"/>
            </a:srgbClr>
          </a:solidFill>
          <a:ln w="12700">
            <a:solidFill>
              <a:srgbClr val="FECACA"/>
            </a:solidFill>
          </a:ln>
        </p:spPr>
        <p:txBody>
          <a:bodyPr wrap="square" lIns="0" tIns="0" rIns="0" bIns="0" rtlCol="0" anchor="ctr"/>
          <a:lstStyle/>
          <a:p>
            <a:pPr algn="ctr" indent="0" marL="0">
              <a:buNone/>
            </a:pPr>
            <a:r>
              <a:rPr lang="en-US" sz="1000" b="1" dirty="0">
                <a:solidFill>
                  <a:srgbClr val="991B1B"/>
                </a:solidFill>
                <a:latin typeface="Noto Sans JP" pitchFamily="34" charset="0"/>
                <a:ea typeface="Noto Sans JP" pitchFamily="34" charset="-122"/>
                <a:cs typeface="Noto Sans JP" pitchFamily="34" charset="-120"/>
              </a:rPr>
              <a:t>HIP SDK</a:t>
            </a:r>
            <a:endParaRPr lang="en-US" sz="1000" dirty="0"/>
          </a:p>
        </p:txBody>
      </p:sp>
      <p:pic>
        <p:nvPicPr>
          <p:cNvPr id="18" name="Image 4" descr="preencoded.png">    </p:cNvPr>
          <p:cNvPicPr>
            <a:picLocks noChangeAspect="1"/>
          </p:cNvPicPr>
          <p:nvPr/>
        </p:nvPicPr>
        <p:blipFill>
          <a:blip r:embed="rId5"/>
          <a:stretch>
            <a:fillRect/>
          </a:stretch>
        </p:blipFill>
        <p:spPr>
          <a:xfrm>
            <a:off x="2275027" y="3516782"/>
            <a:ext cx="1552651" cy="295351"/>
          </a:xfrm>
          <a:prstGeom prst="rect">
            <a:avLst/>
          </a:prstGeom>
        </p:spPr>
      </p:pic>
      <p:sp>
        <p:nvSpPr>
          <p:cNvPr id="19" name="Text 12"/>
          <p:cNvSpPr/>
          <p:nvPr/>
        </p:nvSpPr>
        <p:spPr>
          <a:xfrm>
            <a:off x="2275027" y="3516782"/>
            <a:ext cx="1552651" cy="295351"/>
          </a:xfrm>
          <a:prstGeom prst="rect">
            <a:avLst/>
          </a:prstGeom>
          <a:solidFill>
            <a:srgbClr val="FFFFFF">
              <a:alpha val="0"/>
            </a:srgbClr>
          </a:solidFill>
          <a:ln w="12700">
            <a:solidFill>
              <a:srgbClr val="FECACA"/>
            </a:solidFill>
          </a:ln>
        </p:spPr>
        <p:txBody>
          <a:bodyPr wrap="square" lIns="0" tIns="0" rIns="0" bIns="0" rtlCol="0" anchor="ctr"/>
          <a:lstStyle/>
          <a:p>
            <a:pPr algn="ctr" indent="0" marL="0">
              <a:buNone/>
            </a:pPr>
            <a:r>
              <a:rPr lang="en-US" sz="1000" b="1" dirty="0">
                <a:solidFill>
                  <a:srgbClr val="991B1B"/>
                </a:solidFill>
                <a:latin typeface="Noto Sans JP" pitchFamily="34" charset="0"/>
                <a:ea typeface="Noto Sans JP" pitchFamily="34" charset="-122"/>
                <a:cs typeface="Noto Sans JP" pitchFamily="34" charset="-120"/>
              </a:rPr>
              <a:t>ZLUDA (Deprecated)</a:t>
            </a:r>
            <a:endParaRPr lang="en-US" sz="1000" dirty="0"/>
          </a:p>
        </p:txBody>
      </p:sp>
      <p:pic>
        <p:nvPicPr>
          <p:cNvPr id="20" name="Image 5" descr="preencoded.png">    </p:cNvPr>
          <p:cNvPicPr>
            <a:picLocks noChangeAspect="1"/>
          </p:cNvPicPr>
          <p:nvPr/>
        </p:nvPicPr>
        <p:blipFill>
          <a:blip r:embed="rId6"/>
          <a:srcRect l="-2571" r="-2571" t="0" b="0"/>
          <a:stretch/>
        </p:blipFill>
        <p:spPr>
          <a:xfrm>
            <a:off x="694944" y="4116629"/>
            <a:ext cx="105156" cy="114300"/>
          </a:xfrm>
          <a:prstGeom prst="rect">
            <a:avLst/>
          </a:prstGeom>
        </p:spPr>
      </p:pic>
      <p:sp>
        <p:nvSpPr>
          <p:cNvPr id="21" name="Text 13"/>
          <p:cNvSpPr txBox="1"/>
          <p:nvPr/>
        </p:nvSpPr>
        <p:spPr>
          <a:xfrm>
            <a:off x="895198" y="4360774"/>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ROCmのWindowsサポートが進展しており、一部のWSL2環境やネイティブWindowsでの動作が可能になりつつあります。</a:t>
            </a:r>
            <a:endParaRPr lang="en-US" sz="1200" dirty="0"/>
          </a:p>
        </p:txBody>
      </p:sp>
      <p:pic>
        <p:nvPicPr>
          <p:cNvPr id="22" name="Image 6" descr="preencoded.png">    </p:cNvPr>
          <p:cNvPicPr>
            <a:picLocks noChangeAspect="1"/>
          </p:cNvPicPr>
          <p:nvPr/>
        </p:nvPicPr>
        <p:blipFill>
          <a:blip r:embed="rId7"/>
          <a:stretch>
            <a:fillRect/>
          </a:stretch>
        </p:blipFill>
        <p:spPr>
          <a:xfrm>
            <a:off x="4645152" y="4642409"/>
            <a:ext cx="323698" cy="200254"/>
          </a:xfrm>
          <a:prstGeom prst="rect">
            <a:avLst/>
          </a:prstGeom>
        </p:spPr>
      </p:pic>
      <p:sp>
        <p:nvSpPr>
          <p:cNvPr id="23" name="Text 14"/>
          <p:cNvSpPr/>
          <p:nvPr/>
        </p:nvSpPr>
        <p:spPr>
          <a:xfrm>
            <a:off x="4645152" y="4642409"/>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[97]</a:t>
            </a:r>
            <a:endParaRPr lang="en-US" sz="900" dirty="0"/>
          </a:p>
        </p:txBody>
      </p:sp>
      <p:pic>
        <p:nvPicPr>
          <p:cNvPr id="24" name="Image 7" descr="preencoded.png">    </p:cNvPr>
          <p:cNvPicPr>
            <a:picLocks noChangeAspect="1"/>
          </p:cNvPicPr>
          <p:nvPr/>
        </p:nvPicPr>
        <p:blipFill>
          <a:blip r:embed="rId8"/>
          <a:srcRect l="-2571" r="-2571" t="0" b="0"/>
          <a:stretch/>
        </p:blipFill>
        <p:spPr>
          <a:xfrm>
            <a:off x="694944" y="4962449"/>
            <a:ext cx="105156" cy="114300"/>
          </a:xfrm>
          <a:prstGeom prst="rect">
            <a:avLst/>
          </a:prstGeom>
        </p:spPr>
      </p:pic>
      <p:sp>
        <p:nvSpPr>
          <p:cNvPr id="25" name="Text 15"/>
          <p:cNvSpPr txBox="1"/>
          <p:nvPr/>
        </p:nvSpPr>
        <p:spPr>
          <a:xfrm>
            <a:off x="895198" y="5205679"/>
            <a:ext cx="4886554" cy="734263"/>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llama.cppのHIP BLASバックエンドや、MLC LLMなどがAMD GPUをサポート。VRAM容量あたりのコストパフォーマンスに優れるケースがあります。</a:t>
            </a:r>
            <a:endParaRPr lang="en-US" sz="1200" dirty="0"/>
          </a:p>
        </p:txBody>
      </p:sp>
      <p:pic>
        <p:nvPicPr>
          <p:cNvPr id="26" name="Image 8" descr="preencoded.png">    </p:cNvPr>
          <p:cNvPicPr>
            <a:picLocks noChangeAspect="1"/>
          </p:cNvPicPr>
          <p:nvPr/>
        </p:nvPicPr>
        <p:blipFill>
          <a:blip r:embed="rId9"/>
          <a:srcRect l="0" r="0" t="0" b="0"/>
          <a:stretch/>
        </p:blipFill>
        <p:spPr>
          <a:xfrm>
            <a:off x="694944" y="6051499"/>
            <a:ext cx="114300" cy="114300"/>
          </a:xfrm>
          <a:prstGeom prst="rect">
            <a:avLst/>
          </a:prstGeom>
        </p:spPr>
      </p:pic>
      <p:sp>
        <p:nvSpPr>
          <p:cNvPr id="27" name="Text 16"/>
          <p:cNvSpPr txBox="1"/>
          <p:nvPr/>
        </p:nvSpPr>
        <p:spPr>
          <a:xfrm>
            <a:off x="905256" y="6295644"/>
            <a:ext cx="4877410"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NVIDIA CUDAエコシステムと比較すると、ライブラリの対応状況やトラブルシューティング情報が限定的です。</a:t>
            </a:r>
            <a:endParaRPr lang="en-US" sz="1200" dirty="0"/>
          </a:p>
        </p:txBody>
      </p:sp>
      <p:sp>
        <p:nvSpPr>
          <p:cNvPr id="28" name="Shape 17"/>
          <p:cNvSpPr/>
          <p:nvPr/>
        </p:nvSpPr>
        <p:spPr>
          <a:xfrm>
            <a:off x="6248095" y="2706624"/>
            <a:ext cx="5486400" cy="4315054"/>
          </a:xfrm>
          <a:prstGeom prst="roundRect">
            <a:avLst>
              <a:gd name="adj" fmla="val 561"/>
            </a:avLst>
          </a:prstGeom>
          <a:solidFill>
            <a:srgbClr val="FFFFFF"/>
          </a:solidFill>
          <a:ln w="12700">
            <a:solidFill>
              <a:srgbClr val="E5E5E5"/>
            </a:solidFill>
            <a:prstDash val="solid"/>
          </a:ln>
        </p:spPr>
      </p:sp>
      <p:sp>
        <p:nvSpPr>
          <p:cNvPr id="29" name="Shape 18"/>
          <p:cNvSpPr/>
          <p:nvPr/>
        </p:nvSpPr>
        <p:spPr>
          <a:xfrm>
            <a:off x="6486754" y="3344875"/>
            <a:ext cx="5009998" cy="19202"/>
          </a:xfrm>
          <a:prstGeom prst="rect">
            <a:avLst/>
          </a:prstGeom>
          <a:solidFill>
            <a:srgbClr val="F5F5F7"/>
          </a:solidFill>
          <a:ln w="12700">
            <a:solidFill>
              <a:srgbClr val="F5F5F7">
                <a:alpha val="0"/>
              </a:srgbClr>
            </a:solidFill>
            <a:prstDash val="solid"/>
          </a:ln>
        </p:spPr>
      </p:sp>
      <p:pic>
        <p:nvPicPr>
          <p:cNvPr id="30" name="Image 9" descr="preencoded.png">    </p:cNvPr>
          <p:cNvPicPr>
            <a:picLocks noChangeAspect="1"/>
          </p:cNvPicPr>
          <p:nvPr/>
        </p:nvPicPr>
        <p:blipFill>
          <a:blip r:embed="rId10"/>
          <a:srcRect l="0" r="0" t="0" b="0"/>
          <a:stretch/>
        </p:blipFill>
        <p:spPr>
          <a:xfrm>
            <a:off x="6486754" y="2992831"/>
            <a:ext cx="190195" cy="190195"/>
          </a:xfrm>
          <a:prstGeom prst="rect">
            <a:avLst/>
          </a:prstGeom>
        </p:spPr>
      </p:pic>
      <p:sp>
        <p:nvSpPr>
          <p:cNvPr id="31" name="Text 19"/>
          <p:cNvSpPr txBox="1"/>
          <p:nvPr/>
        </p:nvSpPr>
        <p:spPr>
          <a:xfrm>
            <a:off x="6791249" y="2945282"/>
            <a:ext cx="316291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Intel Arc / iGPU (OpenVINO/SYCL)</a:t>
            </a:r>
            <a:endParaRPr lang="en-US" sz="1500" dirty="0"/>
          </a:p>
        </p:txBody>
      </p:sp>
      <p:pic>
        <p:nvPicPr>
          <p:cNvPr id="32" name="Image 10" descr="preencoded.png">    </p:cNvPr>
          <p:cNvPicPr>
            <a:picLocks noChangeAspect="1"/>
          </p:cNvPicPr>
          <p:nvPr/>
        </p:nvPicPr>
        <p:blipFill>
          <a:blip r:embed="rId11"/>
          <a:stretch>
            <a:fillRect/>
          </a:stretch>
        </p:blipFill>
        <p:spPr>
          <a:xfrm>
            <a:off x="6486754" y="3516782"/>
            <a:ext cx="923544" cy="295351"/>
          </a:xfrm>
          <a:prstGeom prst="rect">
            <a:avLst/>
          </a:prstGeom>
        </p:spPr>
      </p:pic>
      <p:sp>
        <p:nvSpPr>
          <p:cNvPr id="33" name="Text 20"/>
          <p:cNvSpPr/>
          <p:nvPr/>
        </p:nvSpPr>
        <p:spPr>
          <a:xfrm>
            <a:off x="6486754" y="3516782"/>
            <a:ext cx="924458" cy="295351"/>
          </a:xfrm>
          <a:prstGeom prst="rect">
            <a:avLst/>
          </a:prstGeom>
          <a:solidFill>
            <a:srgbClr val="FFFFFF">
              <a:alpha val="0"/>
            </a:srgbClr>
          </a:solidFill>
          <a:ln w="12700">
            <a:solidFill>
              <a:srgbClr val="BAE6FD"/>
            </a:solidFill>
          </a:ln>
        </p:spPr>
        <p:txBody>
          <a:bodyPr wrap="square" lIns="0" tIns="0" rIns="0" bIns="0" rtlCol="0" anchor="ctr"/>
          <a:lstStyle/>
          <a:p>
            <a:pPr algn="ctr" indent="0" marL="0">
              <a:buNone/>
            </a:pPr>
            <a:r>
              <a:rPr lang="en-US" sz="1000" b="1" dirty="0">
                <a:solidFill>
                  <a:srgbClr val="075985"/>
                </a:solidFill>
                <a:latin typeface="Noto Sans JP" pitchFamily="34" charset="0"/>
                <a:ea typeface="Noto Sans JP" pitchFamily="34" charset="-122"/>
                <a:cs typeface="Noto Sans JP" pitchFamily="34" charset="-120"/>
              </a:rPr>
              <a:t>OpenVINO</a:t>
            </a:r>
            <a:endParaRPr lang="en-US" sz="1000" dirty="0"/>
          </a:p>
        </p:txBody>
      </p:sp>
      <p:pic>
        <p:nvPicPr>
          <p:cNvPr id="34" name="Image 11" descr="preencoded.png">    </p:cNvPr>
          <p:cNvPicPr>
            <a:picLocks noChangeAspect="1"/>
          </p:cNvPicPr>
          <p:nvPr/>
        </p:nvPicPr>
        <p:blipFill>
          <a:blip r:embed="rId12"/>
          <a:stretch>
            <a:fillRect/>
          </a:stretch>
        </p:blipFill>
        <p:spPr>
          <a:xfrm>
            <a:off x="7479792" y="3516782"/>
            <a:ext cx="543154" cy="295351"/>
          </a:xfrm>
          <a:prstGeom prst="rect">
            <a:avLst/>
          </a:prstGeom>
        </p:spPr>
      </p:pic>
      <p:sp>
        <p:nvSpPr>
          <p:cNvPr id="35" name="Text 21"/>
          <p:cNvSpPr/>
          <p:nvPr/>
        </p:nvSpPr>
        <p:spPr>
          <a:xfrm>
            <a:off x="7479792" y="3516782"/>
            <a:ext cx="543154" cy="295351"/>
          </a:xfrm>
          <a:prstGeom prst="rect">
            <a:avLst/>
          </a:prstGeom>
          <a:solidFill>
            <a:srgbClr val="FFFFFF">
              <a:alpha val="0"/>
            </a:srgbClr>
          </a:solidFill>
          <a:ln w="12700">
            <a:solidFill>
              <a:srgbClr val="BAE6FD"/>
            </a:solidFill>
          </a:ln>
        </p:spPr>
        <p:txBody>
          <a:bodyPr wrap="square" lIns="0" tIns="0" rIns="0" bIns="0" rtlCol="0" anchor="ctr"/>
          <a:lstStyle/>
          <a:p>
            <a:pPr algn="ctr" indent="0" marL="0">
              <a:buNone/>
            </a:pPr>
            <a:r>
              <a:rPr lang="en-US" sz="1000" b="1" dirty="0">
                <a:solidFill>
                  <a:srgbClr val="075985"/>
                </a:solidFill>
                <a:latin typeface="Noto Sans JP" pitchFamily="34" charset="0"/>
                <a:ea typeface="Noto Sans JP" pitchFamily="34" charset="-122"/>
                <a:cs typeface="Noto Sans JP" pitchFamily="34" charset="-120"/>
              </a:rPr>
              <a:t>IPEX</a:t>
            </a:r>
            <a:endParaRPr lang="en-US" sz="1000" dirty="0"/>
          </a:p>
        </p:txBody>
      </p:sp>
      <p:pic>
        <p:nvPicPr>
          <p:cNvPr id="36" name="Image 12" descr="preencoded.png">    </p:cNvPr>
          <p:cNvPicPr>
            <a:picLocks noChangeAspect="1"/>
          </p:cNvPicPr>
          <p:nvPr/>
        </p:nvPicPr>
        <p:blipFill>
          <a:blip r:embed="rId13"/>
          <a:stretch>
            <a:fillRect/>
          </a:stretch>
        </p:blipFill>
        <p:spPr>
          <a:xfrm>
            <a:off x="8096098" y="3516782"/>
            <a:ext cx="1133856" cy="295351"/>
          </a:xfrm>
          <a:prstGeom prst="rect">
            <a:avLst/>
          </a:prstGeom>
        </p:spPr>
      </p:pic>
      <p:sp>
        <p:nvSpPr>
          <p:cNvPr id="37" name="Text 22"/>
          <p:cNvSpPr/>
          <p:nvPr/>
        </p:nvSpPr>
        <p:spPr>
          <a:xfrm>
            <a:off x="8096098" y="3516782"/>
            <a:ext cx="1133856" cy="295351"/>
          </a:xfrm>
          <a:prstGeom prst="rect">
            <a:avLst/>
          </a:prstGeom>
          <a:solidFill>
            <a:srgbClr val="FFFFFF">
              <a:alpha val="0"/>
            </a:srgbClr>
          </a:solidFill>
          <a:ln w="12700">
            <a:solidFill>
              <a:srgbClr val="BAE6FD"/>
            </a:solidFill>
          </a:ln>
        </p:spPr>
        <p:txBody>
          <a:bodyPr wrap="square" lIns="0" tIns="0" rIns="0" bIns="0" rtlCol="0" anchor="ctr"/>
          <a:lstStyle/>
          <a:p>
            <a:pPr algn="ctr" indent="0" marL="0">
              <a:buNone/>
            </a:pPr>
            <a:r>
              <a:rPr lang="en-US" sz="1000" b="1" dirty="0">
                <a:solidFill>
                  <a:srgbClr val="075985"/>
                </a:solidFill>
                <a:latin typeface="Noto Sans JP" pitchFamily="34" charset="0"/>
                <a:ea typeface="Noto Sans JP" pitchFamily="34" charset="-122"/>
                <a:cs typeface="Noto Sans JP" pitchFamily="34" charset="-120"/>
              </a:rPr>
              <a:t>SYCL / oneAPI</a:t>
            </a:r>
            <a:endParaRPr lang="en-US" sz="1000" dirty="0"/>
          </a:p>
        </p:txBody>
      </p:sp>
      <p:pic>
        <p:nvPicPr>
          <p:cNvPr id="38" name="Image 13" descr="preencoded.png">    </p:cNvPr>
          <p:cNvPicPr>
            <a:picLocks noChangeAspect="1"/>
          </p:cNvPicPr>
          <p:nvPr/>
        </p:nvPicPr>
        <p:blipFill>
          <a:blip r:embed="rId14"/>
          <a:srcRect l="-2571" r="-2571" t="0" b="0"/>
          <a:stretch/>
        </p:blipFill>
        <p:spPr>
          <a:xfrm>
            <a:off x="6486754" y="4116629"/>
            <a:ext cx="105156" cy="114300"/>
          </a:xfrm>
          <a:prstGeom prst="rect">
            <a:avLst/>
          </a:prstGeom>
        </p:spPr>
      </p:pic>
      <p:sp>
        <p:nvSpPr>
          <p:cNvPr id="39" name="Text 23"/>
          <p:cNvSpPr txBox="1"/>
          <p:nvPr/>
        </p:nvSpPr>
        <p:spPr>
          <a:xfrm>
            <a:off x="6687007" y="4360774"/>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PyTorch拡張としてXPU（Intel GPU）サポートを提供。Arc GPUでの推論加速が可能。</a:t>
            </a:r>
            <a:endParaRPr lang="en-US" sz="1200" dirty="0"/>
          </a:p>
        </p:txBody>
      </p:sp>
      <p:pic>
        <p:nvPicPr>
          <p:cNvPr id="40" name="Image 14" descr="preencoded.png">    </p:cNvPr>
          <p:cNvPicPr>
            <a:picLocks noChangeAspect="1"/>
          </p:cNvPicPr>
          <p:nvPr/>
        </p:nvPicPr>
        <p:blipFill>
          <a:blip r:embed="rId15"/>
          <a:stretch>
            <a:fillRect/>
          </a:stretch>
        </p:blipFill>
        <p:spPr>
          <a:xfrm>
            <a:off x="7981798" y="4642409"/>
            <a:ext cx="323698" cy="200254"/>
          </a:xfrm>
          <a:prstGeom prst="rect">
            <a:avLst/>
          </a:prstGeom>
        </p:spPr>
      </p:pic>
      <p:sp>
        <p:nvSpPr>
          <p:cNvPr id="41" name="Text 24"/>
          <p:cNvSpPr/>
          <p:nvPr/>
        </p:nvSpPr>
        <p:spPr>
          <a:xfrm>
            <a:off x="7981798" y="4642409"/>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[13]</a:t>
            </a:r>
            <a:endParaRPr lang="en-US" sz="900" dirty="0"/>
          </a:p>
        </p:txBody>
      </p:sp>
      <p:pic>
        <p:nvPicPr>
          <p:cNvPr id="42" name="Image 15" descr="preencoded.png">    </p:cNvPr>
          <p:cNvPicPr>
            <a:picLocks noChangeAspect="1"/>
          </p:cNvPicPr>
          <p:nvPr/>
        </p:nvPicPr>
        <p:blipFill>
          <a:blip r:embed="rId16"/>
          <a:srcRect l="-2571" r="-2571" t="0" b="0"/>
          <a:stretch/>
        </p:blipFill>
        <p:spPr>
          <a:xfrm>
            <a:off x="6486754" y="4962449"/>
            <a:ext cx="105156" cy="114300"/>
          </a:xfrm>
          <a:prstGeom prst="rect">
            <a:avLst/>
          </a:prstGeom>
        </p:spPr>
      </p:pic>
      <p:sp>
        <p:nvSpPr>
          <p:cNvPr id="43" name="Text 25"/>
          <p:cNvSpPr txBox="1"/>
          <p:nvPr/>
        </p:nvSpPr>
        <p:spPr>
          <a:xfrm>
            <a:off x="6687007" y="5205679"/>
            <a:ext cx="4886554"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llama.cppのSYCLバックエンドやOpenVINO最適化により、iGPU（Core Ultra等）を含めた幅広いハードウェアで動作。</a:t>
            </a:r>
            <a:endParaRPr lang="en-US" sz="1200" dirty="0"/>
          </a:p>
        </p:txBody>
      </p:sp>
      <p:pic>
        <p:nvPicPr>
          <p:cNvPr id="44" name="Image 16" descr="preencoded.png">    </p:cNvPr>
          <p:cNvPicPr>
            <a:picLocks noChangeAspect="1"/>
          </p:cNvPicPr>
          <p:nvPr/>
        </p:nvPicPr>
        <p:blipFill>
          <a:blip r:embed="rId17"/>
          <a:stretch>
            <a:fillRect/>
          </a:stretch>
        </p:blipFill>
        <p:spPr>
          <a:xfrm>
            <a:off x="10527487" y="5488229"/>
            <a:ext cx="657454" cy="200254"/>
          </a:xfrm>
          <a:prstGeom prst="rect">
            <a:avLst/>
          </a:prstGeom>
        </p:spPr>
      </p:pic>
      <p:sp>
        <p:nvSpPr>
          <p:cNvPr id="45" name="Text 26"/>
          <p:cNvSpPr/>
          <p:nvPr/>
        </p:nvSpPr>
        <p:spPr>
          <a:xfrm>
            <a:off x="10527487" y="5488229"/>
            <a:ext cx="657454"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[135][136]</a:t>
            </a:r>
            <a:endParaRPr lang="en-US" sz="900" dirty="0"/>
          </a:p>
        </p:txBody>
      </p:sp>
      <p:pic>
        <p:nvPicPr>
          <p:cNvPr id="46" name="Image 17" descr="preencoded.png">    </p:cNvPr>
          <p:cNvPicPr>
            <a:picLocks noChangeAspect="1"/>
          </p:cNvPicPr>
          <p:nvPr/>
        </p:nvPicPr>
        <p:blipFill>
          <a:blip r:embed="rId18"/>
          <a:srcRect l="0" r="0" t="0" b="0"/>
          <a:stretch/>
        </p:blipFill>
        <p:spPr>
          <a:xfrm>
            <a:off x="6486754" y="5808269"/>
            <a:ext cx="114300" cy="114300"/>
          </a:xfrm>
          <a:prstGeom prst="rect">
            <a:avLst/>
          </a:prstGeom>
        </p:spPr>
      </p:pic>
      <p:sp>
        <p:nvSpPr>
          <p:cNvPr id="47" name="Text 27"/>
          <p:cNvSpPr txBox="1"/>
          <p:nvPr/>
        </p:nvSpPr>
        <p:spPr>
          <a:xfrm>
            <a:off x="6696151" y="6051499"/>
            <a:ext cx="4877410"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ドライババージョンへの依存性が高く、セットアップ手順が頻繁に更新される傾向があります。</a:t>
            </a:r>
            <a:endParaRPr lang="en-US" sz="1200" dirty="0"/>
          </a:p>
        </p:txBody>
      </p:sp>
      <p:sp>
        <p:nvSpPr>
          <p:cNvPr id="48" name="Shape 28"/>
          <p:cNvSpPr/>
          <p:nvPr/>
        </p:nvSpPr>
        <p:spPr>
          <a:xfrm>
            <a:off x="457200" y="7326173"/>
            <a:ext cx="11277295" cy="961949"/>
          </a:xfrm>
          <a:prstGeom prst="roundRect">
            <a:avLst>
              <a:gd name="adj" fmla="val 7529"/>
            </a:avLst>
          </a:prstGeom>
          <a:solidFill>
            <a:srgbClr val="FFF8E6"/>
          </a:solidFill>
          <a:ln w="12700">
            <a:solidFill>
              <a:srgbClr val="FFEEBA"/>
            </a:solidFill>
            <a:prstDash val="solid"/>
          </a:ln>
        </p:spPr>
      </p:sp>
      <p:pic>
        <p:nvPicPr>
          <p:cNvPr id="49" name="Image 18" descr="preencoded.png">    </p:cNvPr>
          <p:cNvPicPr>
            <a:picLocks noChangeAspect="1"/>
          </p:cNvPicPr>
          <p:nvPr/>
        </p:nvPicPr>
        <p:blipFill>
          <a:blip r:embed="rId19"/>
          <a:srcRect l="0" r="0" t="0" b="0"/>
          <a:stretch/>
        </p:blipFill>
        <p:spPr>
          <a:xfrm>
            <a:off x="619049" y="7507224"/>
            <a:ext cx="171907" cy="171907"/>
          </a:xfrm>
          <a:prstGeom prst="rect">
            <a:avLst/>
          </a:prstGeom>
        </p:spPr>
      </p:pic>
      <p:sp>
        <p:nvSpPr>
          <p:cNvPr id="50" name="Text 29"/>
          <p:cNvSpPr txBox="1"/>
          <p:nvPr/>
        </p:nvSpPr>
        <p:spPr>
          <a:xfrm>
            <a:off x="905256" y="7488022"/>
            <a:ext cx="10858500"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本レポートにおける位置づけ</a:t>
            </a:r>
            <a:endParaRPr lang="en-US" sz="1000" dirty="0"/>
          </a:p>
        </p:txBody>
      </p:sp>
      <p:sp>
        <p:nvSpPr>
          <p:cNvPr id="51" name="Text 30"/>
          <p:cNvSpPr txBox="1"/>
          <p:nvPr/>
        </p:nvSpPr>
        <p:spPr>
          <a:xfrm>
            <a:off x="905256" y="7725766"/>
            <a:ext cx="10744200" cy="400507"/>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 本調査レポートでは、エコシステムの成熟度と実務上の再現性を重視し、</a:t>
            </a:r>
            <a:pPr algn="l" indent="0" marL="0">
              <a:buNone/>
            </a:pPr>
            <a:r>
              <a:rPr lang="en-US" sz="1000" b="1" dirty="0">
                <a:solidFill>
                  <a:srgbClr val="78350F"/>
                </a:solidFill>
                <a:latin typeface="Noto Sans JP" pitchFamily="34" charset="0"/>
                <a:ea typeface="Noto Sans JP" pitchFamily="34" charset="-122"/>
                <a:cs typeface="Noto Sans JP" pitchFamily="34" charset="-120"/>
              </a:rPr>
              <a:t>Apple Silicon、Windows (NVIDIA GPU)、CPU-only</a:t>
            </a:r>
            <a:pPr algn="l" indent="0" marL="0">
              <a:buNone/>
            </a:pPr>
            <a:r>
              <a:rPr lang="en-US" sz="1000" dirty="0">
                <a:solidFill>
                  <a:srgbClr val="78350F"/>
                </a:solidFill>
                <a:latin typeface="Noto Sans JP" pitchFamily="34" charset="0"/>
                <a:ea typeface="Noto Sans JP" pitchFamily="34" charset="-122"/>
                <a:cs typeface="Noto Sans JP" pitchFamily="34" charset="-120"/>
              </a:rPr>
              <a:t> をTier定義の主軸としています。AMD/Intel GPU環境は、特定のハードウェア要件やコスト制約がある場合の有力な「代替案」として位置づけています。 </a:t>
            </a:r>
            <a:endParaRPr lang="en-US" sz="1000" dirty="0"/>
          </a:p>
        </p:txBody>
      </p:sp>
      <p:sp>
        <p:nvSpPr>
          <p:cNvPr id="52" name="Shape 31"/>
          <p:cNvSpPr/>
          <p:nvPr/>
        </p:nvSpPr>
        <p:spPr>
          <a:xfrm>
            <a:off x="0" y="8668512"/>
            <a:ext cx="12191695" cy="181051"/>
          </a:xfrm>
          <a:prstGeom prst="rect">
            <a:avLst/>
          </a:prstGeom>
          <a:solidFill>
            <a:srgbClr val="FFFFFF"/>
          </a:solidFill>
          <a:ln/>
        </p:spPr>
      </p:sp>
      <p:sp>
        <p:nvSpPr>
          <p:cNvPr id="53" name="Shape 32"/>
          <p:cNvSpPr/>
          <p:nvPr/>
        </p:nvSpPr>
        <p:spPr>
          <a:xfrm>
            <a:off x="0" y="8668512"/>
            <a:ext cx="12191695" cy="9144"/>
          </a:xfrm>
          <a:prstGeom prst="rect">
            <a:avLst/>
          </a:prstGeom>
          <a:solidFill>
            <a:srgbClr val="E5E5E5"/>
          </a:solidFill>
          <a:ln w="12700">
            <a:solidFill>
              <a:srgbClr val="E5E5E5">
                <a:alpha val="0"/>
              </a:srgbClr>
            </a:solidFill>
            <a:prstDash val="solid"/>
          </a:ln>
        </p:spPr>
      </p:sp>
      <p:sp>
        <p:nvSpPr>
          <p:cNvPr id="54" name="Text 33"/>
          <p:cNvSpPr txBox="1"/>
          <p:nvPr/>
        </p:nvSpPr>
        <p:spPr>
          <a:xfrm>
            <a:off x="457200" y="8678570"/>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55" name="Text 34"/>
          <p:cNvSpPr txBox="1"/>
          <p:nvPr/>
        </p:nvSpPr>
        <p:spPr>
          <a:xfrm>
            <a:off x="11385194" y="8678570"/>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57 / 80</a:t>
            </a:r>
            <a:endParaRPr lang="en-US" sz="9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1D1D1F"/>
          </a:solidFill>
          <a:ln w="12700">
            <a:solidFill>
              <a:srgbClr val="FFFFFF">
                <a:alpha val="0"/>
              </a:srgbClr>
            </a:solidFill>
            <a:prstDash val="solid"/>
          </a:ln>
        </p:spPr>
      </p:sp>
      <p:sp>
        <p:nvSpPr>
          <p:cNvPr id="5" name="Text 3"/>
          <p:cNvSpPr txBox="1"/>
          <p:nvPr/>
        </p:nvSpPr>
        <p:spPr>
          <a:xfrm>
            <a:off x="381305" y="181051"/>
            <a:ext cx="4027018" cy="400507"/>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常駐運用 vs オンデマンド運用</a:t>
            </a:r>
            <a:endParaRPr lang="en-US" sz="2100" dirty="0"/>
          </a:p>
        </p:txBody>
      </p:sp>
      <p:sp>
        <p:nvSpPr>
          <p:cNvPr id="6" name="Text 4"/>
          <p:cNvSpPr txBox="1"/>
          <p:nvPr/>
        </p:nvSpPr>
        <p:spPr>
          <a:xfrm>
            <a:off x="7730338" y="252374"/>
            <a:ext cx="4277563" cy="257861"/>
          </a:xfrm>
          <a:prstGeom prst="rect">
            <a:avLst/>
          </a:prstGeom>
          <a:noFill/>
          <a:ln/>
        </p:spPr>
        <p:txBody>
          <a:bodyPr wrap="square" lIns="0" tIns="0" rIns="0" bIns="0" rtlCol="0" anchor="ctr"/>
          <a:lstStyle/>
          <a:p>
            <a:pPr algn="l" indent="0" marL="0">
              <a:buNone/>
            </a:pPr>
            <a:r>
              <a:rPr lang="en-US" sz="1300" dirty="0">
                <a:solidFill>
                  <a:srgbClr val="A1A1A6"/>
                </a:solidFill>
                <a:latin typeface="Noto Sans JP" pitchFamily="34" charset="0"/>
                <a:ea typeface="Noto Sans JP" pitchFamily="34" charset="-122"/>
                <a:cs typeface="Noto Sans JP" pitchFamily="34" charset="-120"/>
              </a:rPr>
              <a:t>TTFT（初速）、安定性、リソース効率のトレードオフ</a:t>
            </a:r>
            <a:endParaRPr lang="en-US" sz="1300" dirty="0"/>
          </a:p>
        </p:txBody>
      </p:sp>
      <p:sp>
        <p:nvSpPr>
          <p:cNvPr id="7" name="Shape 5"/>
          <p:cNvSpPr/>
          <p:nvPr/>
        </p:nvSpPr>
        <p:spPr>
          <a:xfrm>
            <a:off x="0" y="761695"/>
            <a:ext cx="12191695" cy="5715000"/>
          </a:xfrm>
          <a:prstGeom prst="rect">
            <a:avLst/>
          </a:prstGeom>
          <a:solidFill>
            <a:srgbClr val="FBFBFD"/>
          </a:solidFill>
          <a:ln w="12700">
            <a:solidFill>
              <a:srgbClr val="FFFFFF">
                <a:alpha val="0"/>
              </a:srgbClr>
            </a:solidFill>
            <a:prstDash val="solid"/>
          </a:ln>
        </p:spPr>
      </p:sp>
      <p:sp>
        <p:nvSpPr>
          <p:cNvPr id="8" name="Shape 6"/>
          <p:cNvSpPr/>
          <p:nvPr/>
        </p:nvSpPr>
        <p:spPr>
          <a:xfrm>
            <a:off x="381305" y="1143000"/>
            <a:ext cx="5524805" cy="4953305"/>
          </a:xfrm>
          <a:prstGeom prst="roundRect">
            <a:avLst>
              <a:gd name="adj" fmla="val 426"/>
            </a:avLst>
          </a:prstGeom>
          <a:solidFill>
            <a:srgbClr val="FFFFFF"/>
          </a:solidFill>
          <a:ln w="12700">
            <a:solidFill>
              <a:srgbClr val="E5E5E5"/>
            </a:solidFill>
            <a:prstDash val="solid"/>
          </a:ln>
          <a:effectLst>
            <a:outerShdw sx="100000" sy="100000" kx="0" ky="0" algn="bl" rotWithShape="0" blurRad="76200" dist="25400" dir="16200000">
              <a:srgbClr val="000000">
                <a:alpha val="5000"/>
              </a:srgbClr>
            </a:outerShdw>
          </a:effectLst>
        </p:spPr>
      </p:sp>
      <p:sp>
        <p:nvSpPr>
          <p:cNvPr id="9" name="Shape 7"/>
          <p:cNvSpPr/>
          <p:nvPr/>
        </p:nvSpPr>
        <p:spPr>
          <a:xfrm>
            <a:off x="676656" y="2048256"/>
            <a:ext cx="4934102" cy="19202"/>
          </a:xfrm>
          <a:prstGeom prst="rect">
            <a:avLst/>
          </a:prstGeom>
          <a:solidFill>
            <a:srgbClr val="F5F5F7"/>
          </a:solidFill>
          <a:ln w="12700">
            <a:solidFill>
              <a:srgbClr val="F5F5F7">
                <a:alpha val="0"/>
              </a:srgbClr>
            </a:solidFill>
            <a:prstDash val="solid"/>
          </a:ln>
        </p:spPr>
      </p:sp>
      <p:sp>
        <p:nvSpPr>
          <p:cNvPr id="10" name="Shape 8"/>
          <p:cNvSpPr/>
          <p:nvPr/>
        </p:nvSpPr>
        <p:spPr>
          <a:xfrm>
            <a:off x="676656" y="1438351"/>
            <a:ext cx="457200" cy="457200"/>
          </a:xfrm>
          <a:prstGeom prst="roundRect">
            <a:avLst>
              <a:gd name="adj" fmla="val 41667"/>
            </a:avLst>
          </a:prstGeom>
          <a:solidFill>
            <a:srgbClr val="E3F2FD"/>
          </a:solidFill>
          <a:ln w="12700">
            <a:solidFill>
              <a:srgbClr val="FFFFFF">
                <a:alpha val="0"/>
              </a:srgbClr>
            </a:solidFill>
            <a:prstDash val="solid"/>
          </a:ln>
        </p:spPr>
      </p:sp>
      <p:pic>
        <p:nvPicPr>
          <p:cNvPr id="11" name="Image 0" descr="preencoded.png">    </p:cNvPr>
          <p:cNvPicPr>
            <a:picLocks noChangeAspect="1"/>
          </p:cNvPicPr>
          <p:nvPr/>
        </p:nvPicPr>
        <p:blipFill>
          <a:blip r:embed="rId1"/>
          <a:srcRect l="0" r="0" t="0" b="0"/>
          <a:stretch/>
        </p:blipFill>
        <p:spPr>
          <a:xfrm>
            <a:off x="771754" y="1533449"/>
            <a:ext cx="267005" cy="267005"/>
          </a:xfrm>
          <a:prstGeom prst="rect">
            <a:avLst/>
          </a:prstGeom>
        </p:spPr>
      </p:pic>
      <p:sp>
        <p:nvSpPr>
          <p:cNvPr id="12" name="Text 9"/>
          <p:cNvSpPr txBox="1"/>
          <p:nvPr/>
        </p:nvSpPr>
        <p:spPr>
          <a:xfrm>
            <a:off x="1285646" y="1509674"/>
            <a:ext cx="2274113" cy="314554"/>
          </a:xfrm>
          <a:prstGeom prst="rect">
            <a:avLst/>
          </a:prstGeom>
          <a:noFill/>
          <a:ln/>
        </p:spPr>
        <p:txBody>
          <a:bodyPr wrap="square" lIns="0" tIns="0" rIns="0" bIns="0" rtlCol="0" anchor="ctr"/>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基本運用モデルの比較</a:t>
            </a:r>
            <a:endParaRPr lang="en-US" sz="1600" dirty="0"/>
          </a:p>
        </p:txBody>
      </p:sp>
      <p:pic>
        <p:nvPicPr>
          <p:cNvPr id="13" name="Image 1" descr="preencoded.png">    </p:cNvPr>
          <p:cNvPicPr>
            <a:picLocks noChangeAspect="1"/>
          </p:cNvPicPr>
          <p:nvPr/>
        </p:nvPicPr>
        <p:blipFill>
          <a:blip r:embed="rId2"/>
          <a:srcRect l="-760" r="-760" t="0" b="0"/>
          <a:stretch/>
        </p:blipFill>
        <p:spPr>
          <a:xfrm>
            <a:off x="676656" y="2333549"/>
            <a:ext cx="152705" cy="171907"/>
          </a:xfrm>
          <a:prstGeom prst="rect">
            <a:avLst/>
          </a:prstGeom>
        </p:spPr>
      </p:pic>
      <p:sp>
        <p:nvSpPr>
          <p:cNvPr id="14" name="Text 10"/>
          <p:cNvSpPr txBox="1"/>
          <p:nvPr/>
        </p:nvSpPr>
        <p:spPr>
          <a:xfrm>
            <a:off x="942746" y="2295144"/>
            <a:ext cx="4782312" cy="267005"/>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常駐（Always-on）</a:t>
            </a:r>
            <a:endParaRPr lang="en-US" sz="1300" dirty="0"/>
          </a:p>
        </p:txBody>
      </p:sp>
      <p:pic>
        <p:nvPicPr>
          <p:cNvPr id="15" name="Image 2" descr="preencoded.png">    </p:cNvPr>
          <p:cNvPicPr>
            <a:picLocks noChangeAspect="1"/>
          </p:cNvPicPr>
          <p:nvPr/>
        </p:nvPicPr>
        <p:blipFill>
          <a:blip r:embed="rId3"/>
          <a:stretch>
            <a:fillRect/>
          </a:stretch>
        </p:blipFill>
        <p:spPr>
          <a:xfrm>
            <a:off x="2580437" y="2344522"/>
            <a:ext cx="1095451" cy="209398"/>
          </a:xfrm>
          <a:prstGeom prst="rect">
            <a:avLst/>
          </a:prstGeom>
        </p:spPr>
      </p:pic>
      <p:sp>
        <p:nvSpPr>
          <p:cNvPr id="16" name="Text 11"/>
          <p:cNvSpPr/>
          <p:nvPr/>
        </p:nvSpPr>
        <p:spPr>
          <a:xfrm>
            <a:off x="2580437" y="2344522"/>
            <a:ext cx="1095451"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07AFF"/>
                </a:solidFill>
                <a:latin typeface="Noto Sans JP" pitchFamily="34" charset="0"/>
                <a:ea typeface="Noto Sans JP" pitchFamily="34" charset="-122"/>
                <a:cs typeface="Noto Sans JP" pitchFamily="34" charset="-120"/>
              </a:rPr>
              <a:t>推奨: チャットBot</a:t>
            </a:r>
            <a:endParaRPr lang="en-US" sz="900" dirty="0"/>
          </a:p>
        </p:txBody>
      </p:sp>
      <p:sp>
        <p:nvSpPr>
          <p:cNvPr id="17" name="Text 12"/>
          <p:cNvSpPr txBox="1"/>
          <p:nvPr/>
        </p:nvSpPr>
        <p:spPr>
          <a:xfrm>
            <a:off x="942746" y="2591410"/>
            <a:ext cx="4782312" cy="228600"/>
          </a:xfrm>
          <a:prstGeom prst="rect">
            <a:avLst/>
          </a:prstGeom>
          <a:noFill/>
          <a:ln/>
        </p:spPr>
        <p:txBody>
          <a:bodyPr wrap="square" lIns="0" tIns="0" rIns="0" bIns="0" rtlCol="0" anchor="ctr"/>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モデルをメモリに保持し、Prompt Cacheを維持。</a:t>
            </a:r>
            <a:endParaRPr lang="en-US" sz="1200" dirty="0"/>
          </a:p>
        </p:txBody>
      </p:sp>
      <p:sp>
        <p:nvSpPr>
          <p:cNvPr id="18" name="Text 13"/>
          <p:cNvSpPr txBox="1"/>
          <p:nvPr/>
        </p:nvSpPr>
        <p:spPr>
          <a:xfrm>
            <a:off x="1133856" y="2868473"/>
            <a:ext cx="4668012"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利点：</a:t>
            </a:r>
            <a:pPr algn="l" indent="0" marL="0">
              <a:buNone/>
            </a:pPr>
            <a:r>
              <a:rPr lang="en-US" sz="1100" dirty="0">
                <a:solidFill>
                  <a:srgbClr val="424245"/>
                </a:solidFill>
                <a:latin typeface="Noto Sans JP" pitchFamily="34" charset="0"/>
                <a:ea typeface="Noto Sans JP" pitchFamily="34" charset="-122"/>
                <a:cs typeface="Noto Sans JP" pitchFamily="34" charset="-120"/>
              </a:rPr>
              <a:t>TTFTが最短、応答が安定。</a:t>
            </a:r>
            <a:endParaRPr lang="en-US" sz="1100" dirty="0"/>
          </a:p>
        </p:txBody>
      </p:sp>
      <p:sp>
        <p:nvSpPr>
          <p:cNvPr id="19" name="Text 14"/>
          <p:cNvSpPr txBox="1"/>
          <p:nvPr/>
        </p:nvSpPr>
        <p:spPr>
          <a:xfrm>
            <a:off x="1133856" y="3082442"/>
            <a:ext cx="4668012"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欠点：</a:t>
            </a:r>
            <a:pPr algn="l" indent="0" marL="0">
              <a:buNone/>
            </a:pPr>
            <a:r>
              <a:rPr lang="en-US" sz="1100" dirty="0">
                <a:solidFill>
                  <a:srgbClr val="424245"/>
                </a:solidFill>
                <a:latin typeface="Noto Sans JP" pitchFamily="34" charset="0"/>
                <a:ea typeface="Noto Sans JP" pitchFamily="34" charset="-122"/>
                <a:cs typeface="Noto Sans JP" pitchFamily="34" charset="-120"/>
              </a:rPr>
              <a:t>メモリを常時占有（他アプリと競合）。</a:t>
            </a:r>
            <a:endParaRPr lang="en-US" sz="1100" dirty="0"/>
          </a:p>
        </p:txBody>
      </p:sp>
      <p:pic>
        <p:nvPicPr>
          <p:cNvPr id="20" name="Image 3" descr="preencoded.png">    </p:cNvPr>
          <p:cNvPicPr>
            <a:picLocks noChangeAspect="1"/>
          </p:cNvPicPr>
          <p:nvPr/>
        </p:nvPicPr>
        <p:blipFill>
          <a:blip r:embed="rId4"/>
          <a:srcRect l="0" r="0" t="-842" b="-842"/>
          <a:stretch/>
        </p:blipFill>
        <p:spPr>
          <a:xfrm>
            <a:off x="676656" y="3563417"/>
            <a:ext cx="190195" cy="171907"/>
          </a:xfrm>
          <a:prstGeom prst="rect">
            <a:avLst/>
          </a:prstGeom>
        </p:spPr>
      </p:pic>
      <p:sp>
        <p:nvSpPr>
          <p:cNvPr id="21" name="Text 15"/>
          <p:cNvSpPr txBox="1"/>
          <p:nvPr/>
        </p:nvSpPr>
        <p:spPr>
          <a:xfrm>
            <a:off x="981151" y="3525012"/>
            <a:ext cx="4743907" cy="267005"/>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オンデマンド（On-demand）</a:t>
            </a:r>
            <a:endParaRPr lang="en-US" sz="1300" dirty="0"/>
          </a:p>
        </p:txBody>
      </p:sp>
      <p:pic>
        <p:nvPicPr>
          <p:cNvPr id="22" name="Image 4" descr="preencoded.png">    </p:cNvPr>
          <p:cNvPicPr>
            <a:picLocks noChangeAspect="1"/>
          </p:cNvPicPr>
          <p:nvPr/>
        </p:nvPicPr>
        <p:blipFill>
          <a:blip r:embed="rId5"/>
          <a:stretch>
            <a:fillRect/>
          </a:stretch>
        </p:blipFill>
        <p:spPr>
          <a:xfrm>
            <a:off x="3430829" y="3574390"/>
            <a:ext cx="952805" cy="209398"/>
          </a:xfrm>
          <a:prstGeom prst="rect">
            <a:avLst/>
          </a:prstGeom>
        </p:spPr>
      </p:pic>
      <p:sp>
        <p:nvSpPr>
          <p:cNvPr id="23" name="Text 16"/>
          <p:cNvSpPr/>
          <p:nvPr/>
        </p:nvSpPr>
        <p:spPr>
          <a:xfrm>
            <a:off x="3430829" y="3574390"/>
            <a:ext cx="952805"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86868B"/>
                </a:solidFill>
                <a:latin typeface="Noto Sans JP" pitchFamily="34" charset="0"/>
                <a:ea typeface="Noto Sans JP" pitchFamily="34" charset="-122"/>
                <a:cs typeface="Noto Sans JP" pitchFamily="34" charset="-120"/>
              </a:rPr>
              <a:t>推奨: 翻訳/要約</a:t>
            </a:r>
            <a:endParaRPr lang="en-US" sz="900" dirty="0"/>
          </a:p>
        </p:txBody>
      </p:sp>
      <p:sp>
        <p:nvSpPr>
          <p:cNvPr id="24" name="Text 17"/>
          <p:cNvSpPr txBox="1"/>
          <p:nvPr/>
        </p:nvSpPr>
        <p:spPr>
          <a:xfrm>
            <a:off x="981151" y="3821278"/>
            <a:ext cx="4819802" cy="228600"/>
          </a:xfrm>
          <a:prstGeom prst="rect">
            <a:avLst/>
          </a:prstGeom>
          <a:noFill/>
          <a:ln/>
        </p:spPr>
        <p:txBody>
          <a:bodyPr wrap="square" lIns="0" tIns="0" rIns="0" bIns="0" rtlCol="0" anchor="ctr"/>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リクエスト時のみロードし、完了後に解放。</a:t>
            </a:r>
            <a:endParaRPr lang="en-US" sz="1200" dirty="0"/>
          </a:p>
        </p:txBody>
      </p:sp>
      <p:sp>
        <p:nvSpPr>
          <p:cNvPr id="25" name="Text 18"/>
          <p:cNvSpPr txBox="1"/>
          <p:nvPr/>
        </p:nvSpPr>
        <p:spPr>
          <a:xfrm>
            <a:off x="1171346" y="4097426"/>
            <a:ext cx="4629607"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利点：</a:t>
            </a:r>
            <a:pPr algn="l" indent="0" marL="0">
              <a:buNone/>
            </a:pPr>
            <a:r>
              <a:rPr lang="en-US" sz="1100" dirty="0">
                <a:solidFill>
                  <a:srgbClr val="424245"/>
                </a:solidFill>
                <a:latin typeface="Noto Sans JP" pitchFamily="34" charset="0"/>
                <a:ea typeface="Noto Sans JP" pitchFamily="34" charset="-122"/>
                <a:cs typeface="Noto Sans JP" pitchFamily="34" charset="-120"/>
              </a:rPr>
              <a:t>アイドル時のメモリ節約、複数モデル併用。</a:t>
            </a:r>
            <a:endParaRPr lang="en-US" sz="1100" dirty="0"/>
          </a:p>
        </p:txBody>
      </p:sp>
      <p:sp>
        <p:nvSpPr>
          <p:cNvPr id="26" name="Text 19"/>
          <p:cNvSpPr txBox="1"/>
          <p:nvPr/>
        </p:nvSpPr>
        <p:spPr>
          <a:xfrm>
            <a:off x="1171346" y="4312310"/>
            <a:ext cx="4629607"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欠点：</a:t>
            </a:r>
            <a:pPr algn="l" indent="0" marL="0">
              <a:buNone/>
            </a:pPr>
            <a:r>
              <a:rPr lang="en-US" sz="1100" dirty="0">
                <a:solidFill>
                  <a:srgbClr val="424245"/>
                </a:solidFill>
                <a:latin typeface="Noto Sans JP" pitchFamily="34" charset="0"/>
                <a:ea typeface="Noto Sans JP" pitchFamily="34" charset="-122"/>
                <a:cs typeface="Noto Sans JP" pitchFamily="34" charset="-120"/>
              </a:rPr>
              <a:t>毎回ロード時間が発生（TTFT増大）。</a:t>
            </a:r>
            <a:endParaRPr lang="en-US" sz="1100" dirty="0"/>
          </a:p>
        </p:txBody>
      </p:sp>
      <p:sp>
        <p:nvSpPr>
          <p:cNvPr id="27" name="Shape 20"/>
          <p:cNvSpPr/>
          <p:nvPr/>
        </p:nvSpPr>
        <p:spPr>
          <a:xfrm>
            <a:off x="6286500" y="1143000"/>
            <a:ext cx="5524805" cy="4953305"/>
          </a:xfrm>
          <a:prstGeom prst="roundRect">
            <a:avLst>
              <a:gd name="adj" fmla="val 426"/>
            </a:avLst>
          </a:prstGeom>
          <a:solidFill>
            <a:srgbClr val="FFFFFF"/>
          </a:solidFill>
          <a:ln w="12700">
            <a:solidFill>
              <a:srgbClr val="E5E5E5"/>
            </a:solidFill>
            <a:prstDash val="solid"/>
          </a:ln>
          <a:effectLst>
            <a:outerShdw sx="100000" sy="100000" kx="0" ky="0" algn="bl" rotWithShape="0" blurRad="76200" dist="25400" dir="16200000">
              <a:srgbClr val="000000">
                <a:alpha val="5000"/>
              </a:srgbClr>
            </a:outerShdw>
          </a:effectLst>
        </p:spPr>
      </p:sp>
      <p:sp>
        <p:nvSpPr>
          <p:cNvPr id="28" name="Shape 21"/>
          <p:cNvSpPr/>
          <p:nvPr/>
        </p:nvSpPr>
        <p:spPr>
          <a:xfrm>
            <a:off x="6581851" y="2048256"/>
            <a:ext cx="4934102" cy="19202"/>
          </a:xfrm>
          <a:prstGeom prst="rect">
            <a:avLst/>
          </a:prstGeom>
          <a:solidFill>
            <a:srgbClr val="F5F5F7"/>
          </a:solidFill>
          <a:ln w="12700">
            <a:solidFill>
              <a:srgbClr val="F5F5F7">
                <a:alpha val="0"/>
              </a:srgbClr>
            </a:solidFill>
            <a:prstDash val="solid"/>
          </a:ln>
        </p:spPr>
      </p:sp>
      <p:sp>
        <p:nvSpPr>
          <p:cNvPr id="29" name="Shape 22"/>
          <p:cNvSpPr/>
          <p:nvPr/>
        </p:nvSpPr>
        <p:spPr>
          <a:xfrm>
            <a:off x="6581851" y="1438351"/>
            <a:ext cx="457200" cy="457200"/>
          </a:xfrm>
          <a:prstGeom prst="roundRect">
            <a:avLst>
              <a:gd name="adj" fmla="val 41667"/>
            </a:avLst>
          </a:prstGeom>
          <a:solidFill>
            <a:srgbClr val="F3E5F5"/>
          </a:solidFill>
          <a:ln w="12700">
            <a:solidFill>
              <a:srgbClr val="FFFFFF">
                <a:alpha val="0"/>
              </a:srgbClr>
            </a:solidFill>
            <a:prstDash val="solid"/>
          </a:ln>
        </p:spPr>
      </p:sp>
      <p:pic>
        <p:nvPicPr>
          <p:cNvPr id="30" name="Image 5" descr="preencoded.png">    </p:cNvPr>
          <p:cNvPicPr>
            <a:picLocks noChangeAspect="1"/>
          </p:cNvPicPr>
          <p:nvPr/>
        </p:nvPicPr>
        <p:blipFill>
          <a:blip r:embed="rId6"/>
          <a:srcRect l="0" r="0" t="0" b="0"/>
          <a:stretch/>
        </p:blipFill>
        <p:spPr>
          <a:xfrm>
            <a:off x="6676949" y="1533449"/>
            <a:ext cx="267005" cy="267005"/>
          </a:xfrm>
          <a:prstGeom prst="rect">
            <a:avLst/>
          </a:prstGeom>
        </p:spPr>
      </p:pic>
      <p:sp>
        <p:nvSpPr>
          <p:cNvPr id="31" name="Text 23"/>
          <p:cNvSpPr txBox="1"/>
          <p:nvPr/>
        </p:nvSpPr>
        <p:spPr>
          <a:xfrm>
            <a:off x="7191756" y="1509674"/>
            <a:ext cx="2047342" cy="314554"/>
          </a:xfrm>
          <a:prstGeom prst="rect">
            <a:avLst/>
          </a:prstGeom>
          <a:noFill/>
          <a:ln/>
        </p:spPr>
        <p:txBody>
          <a:bodyPr wrap="square" lIns="0" tIns="0" rIns="0" bIns="0" rtlCol="0" anchor="ctr"/>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負荷分散と決定基準</a:t>
            </a:r>
            <a:endParaRPr lang="en-US" sz="1600" dirty="0"/>
          </a:p>
        </p:txBody>
      </p:sp>
      <p:pic>
        <p:nvPicPr>
          <p:cNvPr id="32" name="Image 6" descr="preencoded.png">    </p:cNvPr>
          <p:cNvPicPr>
            <a:picLocks noChangeAspect="1"/>
          </p:cNvPicPr>
          <p:nvPr/>
        </p:nvPicPr>
        <p:blipFill>
          <a:blip r:embed="rId7"/>
          <a:srcRect l="-1773" r="-1773" t="0" b="0"/>
          <a:stretch/>
        </p:blipFill>
        <p:spPr>
          <a:xfrm>
            <a:off x="6581851" y="2333549"/>
            <a:ext cx="133502" cy="171907"/>
          </a:xfrm>
          <a:prstGeom prst="rect">
            <a:avLst/>
          </a:prstGeom>
        </p:spPr>
      </p:pic>
      <p:sp>
        <p:nvSpPr>
          <p:cNvPr id="33" name="Text 24"/>
          <p:cNvSpPr txBox="1"/>
          <p:nvPr/>
        </p:nvSpPr>
        <p:spPr>
          <a:xfrm>
            <a:off x="6829654" y="2295144"/>
            <a:ext cx="4800600"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夜間バッチ（Nightly Batch）</a:t>
            </a:r>
            <a:endParaRPr lang="en-US" sz="1300" dirty="0"/>
          </a:p>
        </p:txBody>
      </p:sp>
      <p:sp>
        <p:nvSpPr>
          <p:cNvPr id="34" name="Text 25"/>
          <p:cNvSpPr txBox="1"/>
          <p:nvPr/>
        </p:nvSpPr>
        <p:spPr>
          <a:xfrm>
            <a:off x="6829654" y="2590495"/>
            <a:ext cx="4877410" cy="228600"/>
          </a:xfrm>
          <a:prstGeom prst="rect">
            <a:avLst/>
          </a:prstGeom>
          <a:noFill/>
          <a:ln/>
        </p:spPr>
        <p:txBody>
          <a:bodyPr wrap="square" lIns="0" tIns="0" rIns="0" bIns="0" rtlCol="0" anchor="ctr"/>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重い処理をオフピークに移動し、前計算する。</a:t>
            </a:r>
            <a:endParaRPr lang="en-US" sz="1200" dirty="0"/>
          </a:p>
        </p:txBody>
      </p:sp>
      <p:sp>
        <p:nvSpPr>
          <p:cNvPr id="35" name="Text 26"/>
          <p:cNvSpPr txBox="1"/>
          <p:nvPr/>
        </p:nvSpPr>
        <p:spPr>
          <a:xfrm>
            <a:off x="7019849" y="2866644"/>
            <a:ext cx="4610405"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用途：</a:t>
            </a:r>
            <a:pPr algn="l" indent="0" marL="0">
              <a:buNone/>
            </a:pPr>
            <a:r>
              <a:rPr lang="en-US" sz="1100" dirty="0">
                <a:solidFill>
                  <a:srgbClr val="424245"/>
                </a:solidFill>
                <a:latin typeface="Noto Sans JP" pitchFamily="34" charset="0"/>
                <a:ea typeface="Noto Sans JP" pitchFamily="34" charset="-122"/>
                <a:cs typeface="Noto Sans JP" pitchFamily="34" charset="-120"/>
              </a:rPr>
              <a:t>RAGのEmbedding生成、OCR、議事録再要約。</a:t>
            </a:r>
            <a:endParaRPr lang="en-US" sz="1100" dirty="0"/>
          </a:p>
        </p:txBody>
      </p:sp>
      <p:sp>
        <p:nvSpPr>
          <p:cNvPr id="36" name="Text 27"/>
          <p:cNvSpPr txBox="1"/>
          <p:nvPr/>
        </p:nvSpPr>
        <p:spPr>
          <a:xfrm>
            <a:off x="7019849" y="3081528"/>
            <a:ext cx="4686300"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効果：</a:t>
            </a:r>
            <a:pPr algn="l" indent="0" marL="0">
              <a:buNone/>
            </a:pPr>
            <a:r>
              <a:rPr lang="en-US" sz="1100" dirty="0">
                <a:solidFill>
                  <a:srgbClr val="424245"/>
                </a:solidFill>
                <a:latin typeface="Noto Sans JP" pitchFamily="34" charset="0"/>
                <a:ea typeface="Noto Sans JP" pitchFamily="34" charset="-122"/>
                <a:cs typeface="Noto Sans JP" pitchFamily="34" charset="-120"/>
              </a:rPr>
              <a:t>日中のリソースをLLMの即時応答に集中。</a:t>
            </a:r>
            <a:endParaRPr lang="en-US" sz="1100" dirty="0"/>
          </a:p>
        </p:txBody>
      </p:sp>
      <p:pic>
        <p:nvPicPr>
          <p:cNvPr id="37" name="Image 7" descr="preencoded.png">    </p:cNvPr>
          <p:cNvPicPr>
            <a:picLocks noChangeAspect="1"/>
          </p:cNvPicPr>
          <p:nvPr/>
        </p:nvPicPr>
        <p:blipFill>
          <a:blip r:embed="rId8"/>
          <a:srcRect l="-1064" r="-1064" t="0" b="0"/>
          <a:stretch/>
        </p:blipFill>
        <p:spPr>
          <a:xfrm>
            <a:off x="6581851" y="3562502"/>
            <a:ext cx="219456" cy="171907"/>
          </a:xfrm>
          <a:prstGeom prst="rect">
            <a:avLst/>
          </a:prstGeom>
        </p:spPr>
      </p:pic>
      <p:sp>
        <p:nvSpPr>
          <p:cNvPr id="38" name="Text 28"/>
          <p:cNvSpPr txBox="1"/>
          <p:nvPr/>
        </p:nvSpPr>
        <p:spPr>
          <a:xfrm>
            <a:off x="6915607" y="3524098"/>
            <a:ext cx="4791456"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運用方針の決定基準</a:t>
            </a:r>
            <a:endParaRPr lang="en-US" sz="1300" dirty="0"/>
          </a:p>
        </p:txBody>
      </p:sp>
      <p:sp>
        <p:nvSpPr>
          <p:cNvPr id="39" name="Text 29"/>
          <p:cNvSpPr txBox="1"/>
          <p:nvPr/>
        </p:nvSpPr>
        <p:spPr>
          <a:xfrm>
            <a:off x="6915607" y="3819449"/>
            <a:ext cx="4791456" cy="228600"/>
          </a:xfrm>
          <a:prstGeom prst="rect">
            <a:avLst/>
          </a:prstGeom>
          <a:noFill/>
          <a:ln/>
        </p:spPr>
        <p:txBody>
          <a:bodyPr wrap="square" lIns="0" tIns="0" rIns="0" bIns="0" rtlCol="0" anchor="ctr"/>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Tier（ハード制約）とユースケース要件で決定。</a:t>
            </a:r>
            <a:endParaRPr lang="en-US" sz="1200" dirty="0"/>
          </a:p>
        </p:txBody>
      </p:sp>
      <p:sp>
        <p:nvSpPr>
          <p:cNvPr id="40" name="Text 30"/>
          <p:cNvSpPr txBox="1"/>
          <p:nvPr/>
        </p:nvSpPr>
        <p:spPr>
          <a:xfrm>
            <a:off x="7105802" y="4095598"/>
            <a:ext cx="4601261"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p95要件：</a:t>
            </a:r>
            <a:pPr algn="l" indent="0" marL="0">
              <a:buNone/>
            </a:pPr>
            <a:r>
              <a:rPr lang="en-US" sz="1100" dirty="0">
                <a:solidFill>
                  <a:srgbClr val="424245"/>
                </a:solidFill>
                <a:latin typeface="Noto Sans JP" pitchFamily="34" charset="0"/>
                <a:ea typeface="Noto Sans JP" pitchFamily="34" charset="-122"/>
                <a:cs typeface="Noto Sans JP" pitchFamily="34" charset="-120"/>
              </a:rPr>
              <a:t>即応が必要なら「常駐」。</a:t>
            </a:r>
            <a:endParaRPr lang="en-US" sz="1100" dirty="0"/>
          </a:p>
        </p:txBody>
      </p:sp>
      <p:sp>
        <p:nvSpPr>
          <p:cNvPr id="41" name="Text 31"/>
          <p:cNvSpPr txBox="1"/>
          <p:nvPr/>
        </p:nvSpPr>
        <p:spPr>
          <a:xfrm>
            <a:off x="7105802" y="4310482"/>
            <a:ext cx="4601261"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同時実行数：</a:t>
            </a:r>
            <a:pPr algn="l" indent="0" marL="0">
              <a:buNone/>
            </a:pPr>
            <a:r>
              <a:rPr lang="en-US" sz="1100" dirty="0">
                <a:solidFill>
                  <a:srgbClr val="424245"/>
                </a:solidFill>
                <a:latin typeface="Noto Sans JP" pitchFamily="34" charset="0"/>
                <a:ea typeface="Noto Sans JP" pitchFamily="34" charset="-122"/>
                <a:cs typeface="Noto Sans JP" pitchFamily="34" charset="-120"/>
              </a:rPr>
              <a:t>リソース不足なら「オンデマンド」か「バッチ」。</a:t>
            </a:r>
            <a:endParaRPr lang="en-US" sz="1100" dirty="0"/>
          </a:p>
        </p:txBody>
      </p:sp>
      <p:sp>
        <p:nvSpPr>
          <p:cNvPr id="42" name="Shape 32"/>
          <p:cNvSpPr/>
          <p:nvPr/>
        </p:nvSpPr>
        <p:spPr>
          <a:xfrm>
            <a:off x="6581851" y="5020056"/>
            <a:ext cx="4934102" cy="780898"/>
          </a:xfrm>
          <a:prstGeom prst="roundRect">
            <a:avLst>
              <a:gd name="adj" fmla="val 11424"/>
            </a:avLst>
          </a:prstGeom>
          <a:solidFill>
            <a:srgbClr val="FFF8E1"/>
          </a:solidFill>
          <a:ln/>
        </p:spPr>
      </p:sp>
      <p:sp>
        <p:nvSpPr>
          <p:cNvPr id="43" name="Shape 33"/>
          <p:cNvSpPr/>
          <p:nvPr/>
        </p:nvSpPr>
        <p:spPr>
          <a:xfrm>
            <a:off x="6581851" y="5020056"/>
            <a:ext cx="38405" cy="780898"/>
          </a:xfrm>
          <a:prstGeom prst="roundRect">
            <a:avLst>
              <a:gd name="adj" fmla="val 232287"/>
            </a:avLst>
          </a:prstGeom>
          <a:solidFill>
            <a:srgbClr val="FFCC00"/>
          </a:solidFill>
          <a:ln w="12700">
            <a:solidFill>
              <a:srgbClr val="FFCC00">
                <a:alpha val="0"/>
              </a:srgbClr>
            </a:solidFill>
            <a:prstDash val="solid"/>
          </a:ln>
        </p:spPr>
      </p:sp>
      <p:sp>
        <p:nvSpPr>
          <p:cNvPr id="44" name="Text 34"/>
          <p:cNvSpPr txBox="1"/>
          <p:nvPr/>
        </p:nvSpPr>
        <p:spPr>
          <a:xfrm>
            <a:off x="6991502" y="5210251"/>
            <a:ext cx="4410151" cy="400507"/>
          </a:xfrm>
          <a:prstGeom prst="rect">
            <a:avLst/>
          </a:prstGeom>
          <a:noFill/>
          <a:ln/>
        </p:spPr>
        <p:txBody>
          <a:bodyPr wrap="square" lIns="0" tIns="0" rIns="0" bIns="0" rtlCol="0" anchor="ctr"/>
          <a:lstStyle/>
          <a:p>
            <a:pPr algn="l" indent="0" marL="0">
              <a:buNone/>
            </a:pPr>
            <a:r>
              <a:rPr lang="en-US" sz="1000" b="1" dirty="0">
                <a:solidFill>
                  <a:srgbClr val="5D4037"/>
                </a:solidFill>
                <a:latin typeface="Noto Sans JP" pitchFamily="34" charset="0"/>
                <a:ea typeface="Noto Sans JP" pitchFamily="34" charset="-122"/>
                <a:cs typeface="Noto Sans JP" pitchFamily="34" charset="-120"/>
              </a:rPr>
              <a:t>Key Takeaways:</a:t>
            </a:r>
            <a:pPr algn="l" indent="0" marL="0">
              <a:buNone/>
            </a:pPr>
            <a:r>
              <a:rPr lang="en-US" sz="1000" dirty="0">
                <a:solidFill>
                  <a:srgbClr val="5D4037"/>
                </a:solidFill>
                <a:latin typeface="Noto Sans JP" pitchFamily="34" charset="0"/>
                <a:ea typeface="Noto Sans JP" pitchFamily="34" charset="-122"/>
                <a:cs typeface="Noto Sans JP" pitchFamily="34" charset="-120"/>
              </a:rPr>
              <a:t> 常駐は「即応性」、オンデマンドは「リソース効率」。重い処理（OCR/Embedding）は夜間バッチへ逃がすのが鉄則です。 </a:t>
            </a:r>
            <a:endParaRPr lang="en-US" sz="1000" dirty="0"/>
          </a:p>
        </p:txBody>
      </p:sp>
      <p:pic>
        <p:nvPicPr>
          <p:cNvPr id="45" name="Image 8" descr="preencoded.png">    </p:cNvPr>
          <p:cNvPicPr>
            <a:picLocks noChangeAspect="1"/>
          </p:cNvPicPr>
          <p:nvPr/>
        </p:nvPicPr>
        <p:blipFill>
          <a:blip r:embed="rId9"/>
          <a:srcRect l="-2512" r="-2512" t="0" b="0"/>
          <a:stretch/>
        </p:blipFill>
        <p:spPr>
          <a:xfrm>
            <a:off x="6810451" y="5245913"/>
            <a:ext cx="105156" cy="133502"/>
          </a:xfrm>
          <a:prstGeom prst="rect">
            <a:avLst/>
          </a:prstGeom>
        </p:spPr>
      </p:pic>
      <p:pic>
        <p:nvPicPr>
          <p:cNvPr id="46" name="Image 9" descr="preencoded.png">    </p:cNvPr>
          <p:cNvPicPr>
            <a:picLocks noChangeAspect="1"/>
          </p:cNvPicPr>
          <p:nvPr/>
        </p:nvPicPr>
        <p:blipFill>
          <a:blip r:embed="rId10"/>
          <a:stretch>
            <a:fillRect/>
          </a:stretch>
        </p:blipFill>
        <p:spPr>
          <a:xfrm>
            <a:off x="0" y="6476695"/>
            <a:ext cx="12191695" cy="381305"/>
          </a:xfrm>
          <a:prstGeom prst="rect">
            <a:avLst/>
          </a:prstGeom>
        </p:spPr>
      </p:pic>
      <p:sp>
        <p:nvSpPr>
          <p:cNvPr id="47" name="Text 35"/>
          <p:cNvSpPr/>
          <p:nvPr/>
        </p:nvSpPr>
        <p:spPr>
          <a:xfrm>
            <a:off x="0" y="6476695"/>
            <a:ext cx="12192610" cy="3813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58 | ローカルAI 技術調査レポート</a:t>
            </a:r>
            <a:endParaRPr lang="en-US" sz="9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857707"/>
          </a:xfrm>
          <a:prstGeom prst="rect">
            <a:avLst/>
          </a:prstGeom>
          <a:solidFill>
            <a:srgbClr val="F5F5F7"/>
          </a:solidFill>
          <a:ln/>
        </p:spPr>
      </p:sp>
      <p:sp>
        <p:nvSpPr>
          <p:cNvPr id="5" name="Shape 3"/>
          <p:cNvSpPr/>
          <p:nvPr/>
        </p:nvSpPr>
        <p:spPr>
          <a:xfrm>
            <a:off x="0" y="848563"/>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50" r="-50" t="0" b="0"/>
          <a:stretch/>
        </p:blipFill>
        <p:spPr>
          <a:xfrm>
            <a:off x="457200" y="271577"/>
            <a:ext cx="228600" cy="304495"/>
          </a:xfrm>
          <a:prstGeom prst="rect">
            <a:avLst/>
          </a:prstGeom>
        </p:spPr>
      </p:pic>
      <p:sp>
        <p:nvSpPr>
          <p:cNvPr id="7" name="Text 4"/>
          <p:cNvSpPr txBox="1"/>
          <p:nvPr/>
        </p:nvSpPr>
        <p:spPr>
          <a:xfrm>
            <a:off x="838505" y="-32918"/>
            <a:ext cx="7010705" cy="9144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ユースケース別推奨スタック：音声メモ→整文化→タスク抽出</a:t>
            </a:r>
            <a:endParaRPr lang="en-US" sz="2400" dirty="0"/>
          </a:p>
        </p:txBody>
      </p:sp>
      <p:sp>
        <p:nvSpPr>
          <p:cNvPr id="8" name="Text 5"/>
          <p:cNvSpPr txBox="1"/>
          <p:nvPr/>
        </p:nvSpPr>
        <p:spPr>
          <a:xfrm>
            <a:off x="7726680" y="166421"/>
            <a:ext cx="4086454" cy="514807"/>
          </a:xfrm>
          <a:prstGeom prst="rect">
            <a:avLst/>
          </a:prstGeom>
          <a:noFill/>
          <a:ln/>
        </p:spPr>
        <p:txBody>
          <a:bodyPr wrap="square" lIns="0" tIns="0" rIns="0" bIns="0" rtlCol="0" anchor="t"/>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用途に応じて「低コスト／高品質／ハード制約」の3構成を選択</a:t>
            </a:r>
            <a:endParaRPr lang="en-US" sz="1300" dirty="0"/>
          </a:p>
        </p:txBody>
      </p:sp>
      <p:sp>
        <p:nvSpPr>
          <p:cNvPr id="9" name="Shape 6"/>
          <p:cNvSpPr/>
          <p:nvPr/>
        </p:nvSpPr>
        <p:spPr>
          <a:xfrm>
            <a:off x="457200" y="1143000"/>
            <a:ext cx="11277295" cy="857707"/>
          </a:xfrm>
          <a:prstGeom prst="roundRect">
            <a:avLst>
              <a:gd name="adj" fmla="val 4738"/>
            </a:avLst>
          </a:prstGeom>
          <a:solidFill>
            <a:srgbClr val="F0F7FF"/>
          </a:solidFill>
          <a:ln/>
        </p:spPr>
      </p:sp>
      <p:sp>
        <p:nvSpPr>
          <p:cNvPr id="10" name="Shape 7"/>
          <p:cNvSpPr/>
          <p:nvPr/>
        </p:nvSpPr>
        <p:spPr>
          <a:xfrm>
            <a:off x="457200" y="1143000"/>
            <a:ext cx="57607" cy="857707"/>
          </a:xfrm>
          <a:prstGeom prst="roundRect">
            <a:avLst>
              <a:gd name="adj" fmla="val 70547"/>
            </a:avLst>
          </a:prstGeom>
          <a:solidFill>
            <a:srgbClr val="007AFF"/>
          </a:solidFill>
          <a:ln w="12700">
            <a:solidFill>
              <a:srgbClr val="007AFF">
                <a:alpha val="0"/>
              </a:srgbClr>
            </a:solidFill>
            <a:prstDash val="solid"/>
          </a:ln>
        </p:spPr>
      </p:sp>
      <p:sp>
        <p:nvSpPr>
          <p:cNvPr id="11" name="Text 8"/>
          <p:cNvSpPr txBox="1"/>
          <p:nvPr/>
        </p:nvSpPr>
        <p:spPr>
          <a:xfrm>
            <a:off x="743407" y="1295705"/>
            <a:ext cx="10840212" cy="553212"/>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 結論：ASR精度とLLM推論能力のバランスで構成を決定します。 </a:t>
            </a:r>
            <a:pPr algn="l" indent="0" marL="0">
              <a:buNone/>
            </a:pPr>
            <a:r>
              <a:rPr lang="en-US" sz="1200" b="1" dirty="0">
                <a:solidFill>
                  <a:srgbClr val="424245"/>
                </a:solidFill>
                <a:latin typeface="Noto Sans JP" pitchFamily="34" charset="0"/>
                <a:ea typeface="Noto Sans JP" pitchFamily="34" charset="-122"/>
                <a:cs typeface="Noto Sans JP" pitchFamily="34" charset="-120"/>
              </a:rPr>
              <a:t>※誤転記防止にはVAD（無音除去）が必須。タスク抽出にはJSONスキーマ固定が有効です。</a:t>
            </a:r>
            <a:endParaRPr lang="en-US" sz="1500" dirty="0"/>
          </a:p>
        </p:txBody>
      </p:sp>
      <p:sp>
        <p:nvSpPr>
          <p:cNvPr id="12" name="Shape 9"/>
          <p:cNvSpPr/>
          <p:nvPr/>
        </p:nvSpPr>
        <p:spPr>
          <a:xfrm>
            <a:off x="457200" y="2286000"/>
            <a:ext cx="3638398" cy="5143500"/>
          </a:xfrm>
          <a:prstGeom prst="roundRect">
            <a:avLst>
              <a:gd name="adj" fmla="val 789"/>
            </a:avLst>
          </a:prstGeom>
          <a:noFill/>
          <a:ln w="12700">
            <a:solidFill>
              <a:srgbClr val="E5E5E5"/>
            </a:solidFill>
            <a:prstDash val="solid"/>
          </a:ln>
        </p:spPr>
      </p:sp>
      <p:sp>
        <p:nvSpPr>
          <p:cNvPr id="13" name="Shape 10"/>
          <p:cNvSpPr/>
          <p:nvPr/>
        </p:nvSpPr>
        <p:spPr>
          <a:xfrm>
            <a:off x="466344" y="2295144"/>
            <a:ext cx="3619195" cy="609905"/>
          </a:xfrm>
          <a:prstGeom prst="roundRect">
            <a:avLst>
              <a:gd name="adj" fmla="val 28111"/>
            </a:avLst>
          </a:prstGeom>
          <a:solidFill>
            <a:srgbClr val="34C759"/>
          </a:solidFill>
          <a:ln w="12700">
            <a:solidFill>
              <a:srgbClr val="FFFFFF">
                <a:alpha val="0"/>
              </a:srgbClr>
            </a:solidFill>
            <a:prstDash val="solid"/>
          </a:ln>
        </p:spPr>
      </p:sp>
      <p:sp>
        <p:nvSpPr>
          <p:cNvPr id="14" name="Shape 11"/>
          <p:cNvSpPr/>
          <p:nvPr/>
        </p:nvSpPr>
        <p:spPr>
          <a:xfrm>
            <a:off x="1501445" y="2447849"/>
            <a:ext cx="304495" cy="304495"/>
          </a:xfrm>
          <a:prstGeom prst="ellipse">
            <a:avLst/>
          </a:prstGeom>
          <a:solidFill>
            <a:srgbClr val="FFFFFF">
              <a:alpha val="20000"/>
            </a:srgbClr>
          </a:solidFill>
          <a:ln w="12700">
            <a:solidFill>
              <a:srgbClr val="FFFFFF">
                <a:alpha val="0"/>
              </a:srgbClr>
            </a:solidFill>
            <a:prstDash val="solid"/>
          </a:ln>
        </p:spPr>
      </p:sp>
      <p:pic>
        <p:nvPicPr>
          <p:cNvPr id="15" name="Image 1" descr="preencoded.png">    </p:cNvPr>
          <p:cNvPicPr>
            <a:picLocks noChangeAspect="1"/>
          </p:cNvPicPr>
          <p:nvPr/>
        </p:nvPicPr>
        <p:blipFill>
          <a:blip r:embed="rId2"/>
          <a:srcRect l="-1282" r="-1282" t="0" b="0"/>
          <a:stretch/>
        </p:blipFill>
        <p:spPr>
          <a:xfrm>
            <a:off x="1544422" y="2505456"/>
            <a:ext cx="219456" cy="190195"/>
          </a:xfrm>
          <a:prstGeom prst="rect">
            <a:avLst/>
          </a:prstGeom>
        </p:spPr>
      </p:pic>
      <p:sp>
        <p:nvSpPr>
          <p:cNvPr id="16" name="Text 12"/>
          <p:cNvSpPr txBox="1"/>
          <p:nvPr/>
        </p:nvSpPr>
        <p:spPr>
          <a:xfrm>
            <a:off x="1901952" y="2457907"/>
            <a:ext cx="123444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低コスト構成</a:t>
            </a:r>
            <a:endParaRPr lang="en-US" sz="1500" dirty="0"/>
          </a:p>
        </p:txBody>
      </p:sp>
      <p:sp>
        <p:nvSpPr>
          <p:cNvPr id="17" name="Shape 13"/>
          <p:cNvSpPr/>
          <p:nvPr/>
        </p:nvSpPr>
        <p:spPr>
          <a:xfrm>
            <a:off x="466344" y="2905049"/>
            <a:ext cx="3619195" cy="4515307"/>
          </a:xfrm>
          <a:prstGeom prst="roundRect">
            <a:avLst>
              <a:gd name="adj" fmla="val 798"/>
            </a:avLst>
          </a:prstGeom>
          <a:solidFill>
            <a:srgbClr val="FFFFFF"/>
          </a:solidFill>
          <a:ln w="12700">
            <a:solidFill>
              <a:srgbClr val="FFFFFF">
                <a:alpha val="0"/>
              </a:srgbClr>
            </a:solidFill>
            <a:prstDash val="solid"/>
          </a:ln>
        </p:spPr>
      </p:sp>
      <p:sp>
        <p:nvSpPr>
          <p:cNvPr id="18" name="Text 14"/>
          <p:cNvSpPr txBox="1"/>
          <p:nvPr/>
        </p:nvSpPr>
        <p:spPr>
          <a:xfrm>
            <a:off x="866851" y="3095244"/>
            <a:ext cx="3143707"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HW</a:t>
            </a:r>
            <a:endParaRPr lang="en-US" sz="900" dirty="0"/>
          </a:p>
        </p:txBody>
      </p:sp>
      <p:pic>
        <p:nvPicPr>
          <p:cNvPr id="19" name="Image 2" descr="preencoded.png">    </p:cNvPr>
          <p:cNvPicPr>
            <a:picLocks noChangeAspect="1"/>
          </p:cNvPicPr>
          <p:nvPr/>
        </p:nvPicPr>
        <p:blipFill>
          <a:blip r:embed="rId3"/>
          <a:srcRect l="-11852" r="-11852" t="0" b="0"/>
          <a:stretch/>
        </p:blipFill>
        <p:spPr>
          <a:xfrm>
            <a:off x="657454" y="3126334"/>
            <a:ext cx="152705" cy="123444"/>
          </a:xfrm>
          <a:prstGeom prst="rect">
            <a:avLst/>
          </a:prstGeom>
        </p:spPr>
      </p:pic>
      <p:pic>
        <p:nvPicPr>
          <p:cNvPr id="20" name="Image 3" descr="preencoded.png">    </p:cNvPr>
          <p:cNvPicPr>
            <a:picLocks noChangeAspect="1"/>
          </p:cNvPicPr>
          <p:nvPr/>
        </p:nvPicPr>
        <p:blipFill>
          <a:blip r:embed="rId4"/>
          <a:stretch>
            <a:fillRect/>
          </a:stretch>
        </p:blipFill>
        <p:spPr>
          <a:xfrm>
            <a:off x="657454" y="3319272"/>
            <a:ext cx="3238805" cy="619049"/>
          </a:xfrm>
          <a:prstGeom prst="rect">
            <a:avLst/>
          </a:prstGeom>
        </p:spPr>
      </p:pic>
      <p:sp>
        <p:nvSpPr>
          <p:cNvPr id="21" name="Text 15"/>
          <p:cNvSpPr/>
          <p:nvPr/>
        </p:nvSpPr>
        <p:spPr>
          <a:xfrm>
            <a:off x="657454" y="3319272"/>
            <a:ext cx="3238805" cy="619963"/>
          </a:xfrm>
          <a:prstGeom prst="rect">
            <a:avLst/>
          </a:prstGeom>
          <a:solidFill>
            <a:srgbClr val="FFFFFF">
              <a:alpha val="0"/>
            </a:srgbClr>
          </a:solidFill>
          <a:ln w="38100">
            <a:solidFill>
              <a:srgbClr val="34C759"/>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A-16 / W-CPU1 / G-8想定 (Apple 16GB / CPU / VRAM 8GB)</a:t>
            </a:r>
            <a:endParaRPr lang="en-US" sz="1100" dirty="0"/>
          </a:p>
        </p:txBody>
      </p:sp>
      <p:sp>
        <p:nvSpPr>
          <p:cNvPr id="22" name="Text 16"/>
          <p:cNvSpPr txBox="1"/>
          <p:nvPr/>
        </p:nvSpPr>
        <p:spPr>
          <a:xfrm>
            <a:off x="866851" y="4052621"/>
            <a:ext cx="3143707"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VAD &amp; ASR</a:t>
            </a:r>
            <a:endParaRPr lang="en-US" sz="900" dirty="0"/>
          </a:p>
        </p:txBody>
      </p:sp>
      <p:pic>
        <p:nvPicPr>
          <p:cNvPr id="23" name="Image 4" descr="preencoded.png">    </p:cNvPr>
          <p:cNvPicPr>
            <a:picLocks noChangeAspect="1"/>
          </p:cNvPicPr>
          <p:nvPr/>
        </p:nvPicPr>
        <p:blipFill>
          <a:blip r:embed="rId5"/>
          <a:srcRect l="0" r="0" t="-524" b="-524"/>
          <a:stretch/>
        </p:blipFill>
        <p:spPr>
          <a:xfrm>
            <a:off x="657454" y="4083710"/>
            <a:ext cx="152705" cy="123444"/>
          </a:xfrm>
          <a:prstGeom prst="rect">
            <a:avLst/>
          </a:prstGeom>
        </p:spPr>
      </p:pic>
      <p:pic>
        <p:nvPicPr>
          <p:cNvPr id="24" name="Image 5" descr="preencoded.png">    </p:cNvPr>
          <p:cNvPicPr>
            <a:picLocks noChangeAspect="1"/>
          </p:cNvPicPr>
          <p:nvPr/>
        </p:nvPicPr>
        <p:blipFill>
          <a:blip r:embed="rId6"/>
          <a:stretch>
            <a:fillRect/>
          </a:stretch>
        </p:blipFill>
        <p:spPr>
          <a:xfrm>
            <a:off x="657454" y="4276649"/>
            <a:ext cx="3238805" cy="619049"/>
          </a:xfrm>
          <a:prstGeom prst="rect">
            <a:avLst/>
          </a:prstGeom>
        </p:spPr>
      </p:pic>
      <p:sp>
        <p:nvSpPr>
          <p:cNvPr id="25" name="Text 17"/>
          <p:cNvSpPr/>
          <p:nvPr/>
        </p:nvSpPr>
        <p:spPr>
          <a:xfrm>
            <a:off x="657454" y="4276649"/>
            <a:ext cx="3238805" cy="619963"/>
          </a:xfrm>
          <a:prstGeom prst="rect">
            <a:avLst/>
          </a:prstGeom>
          <a:solidFill>
            <a:srgbClr val="FFFFFF">
              <a:alpha val="0"/>
            </a:srgbClr>
          </a:solidFill>
          <a:ln w="38100">
            <a:solidFill>
              <a:srgbClr val="34C759"/>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Silero VAD (無音除去) faster-whisper (CPU/INT8)</a:t>
            </a:r>
            <a:endParaRPr lang="en-US" sz="1100" dirty="0"/>
          </a:p>
        </p:txBody>
      </p:sp>
      <p:sp>
        <p:nvSpPr>
          <p:cNvPr id="26" name="Text 18"/>
          <p:cNvSpPr txBox="1"/>
          <p:nvPr/>
        </p:nvSpPr>
        <p:spPr>
          <a:xfrm>
            <a:off x="866851" y="5009998"/>
            <a:ext cx="3219602"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LLM 整形・抽出</a:t>
            </a:r>
            <a:endParaRPr lang="en-US" sz="900" dirty="0"/>
          </a:p>
        </p:txBody>
      </p:sp>
      <p:pic>
        <p:nvPicPr>
          <p:cNvPr id="27" name="Image 6" descr="preencoded.png">    </p:cNvPr>
          <p:cNvPicPr>
            <a:picLocks noChangeAspect="1"/>
          </p:cNvPicPr>
          <p:nvPr/>
        </p:nvPicPr>
        <p:blipFill>
          <a:blip r:embed="rId7"/>
          <a:srcRect l="-11852" r="-11852" t="0" b="0"/>
          <a:stretch/>
        </p:blipFill>
        <p:spPr>
          <a:xfrm>
            <a:off x="657454" y="5041087"/>
            <a:ext cx="152705" cy="123444"/>
          </a:xfrm>
          <a:prstGeom prst="rect">
            <a:avLst/>
          </a:prstGeom>
        </p:spPr>
      </p:pic>
      <p:pic>
        <p:nvPicPr>
          <p:cNvPr id="28" name="Image 7" descr="preencoded.png">    </p:cNvPr>
          <p:cNvPicPr>
            <a:picLocks noChangeAspect="1"/>
          </p:cNvPicPr>
          <p:nvPr/>
        </p:nvPicPr>
        <p:blipFill>
          <a:blip r:embed="rId8"/>
          <a:stretch>
            <a:fillRect/>
          </a:stretch>
        </p:blipFill>
        <p:spPr>
          <a:xfrm>
            <a:off x="657454" y="5234026"/>
            <a:ext cx="3238805" cy="619049"/>
          </a:xfrm>
          <a:prstGeom prst="rect">
            <a:avLst/>
          </a:prstGeom>
        </p:spPr>
      </p:pic>
      <p:sp>
        <p:nvSpPr>
          <p:cNvPr id="29" name="Text 19"/>
          <p:cNvSpPr/>
          <p:nvPr/>
        </p:nvSpPr>
        <p:spPr>
          <a:xfrm>
            <a:off x="657454" y="5234026"/>
            <a:ext cx="3238805" cy="619963"/>
          </a:xfrm>
          <a:prstGeom prst="rect">
            <a:avLst/>
          </a:prstGeom>
          <a:solidFill>
            <a:srgbClr val="FFFFFF">
              <a:alpha val="0"/>
            </a:srgbClr>
          </a:solidFill>
          <a:ln w="38100">
            <a:solidFill>
              <a:srgbClr val="34C759"/>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7B級 (Qwen2.5-7B等) 4bit (GGUF系)</a:t>
            </a:r>
            <a:endParaRPr lang="en-US" sz="1100" dirty="0"/>
          </a:p>
        </p:txBody>
      </p:sp>
      <p:sp>
        <p:nvSpPr>
          <p:cNvPr id="30" name="Text 20"/>
          <p:cNvSpPr txBox="1"/>
          <p:nvPr/>
        </p:nvSpPr>
        <p:spPr>
          <a:xfrm>
            <a:off x="866851" y="5967374"/>
            <a:ext cx="3143707"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Output Interface</a:t>
            </a:r>
            <a:endParaRPr lang="en-US" sz="900" dirty="0"/>
          </a:p>
        </p:txBody>
      </p:sp>
      <p:pic>
        <p:nvPicPr>
          <p:cNvPr id="31" name="Image 8" descr="preencoded.png">    </p:cNvPr>
          <p:cNvPicPr>
            <a:picLocks noChangeAspect="1"/>
          </p:cNvPicPr>
          <p:nvPr/>
        </p:nvPicPr>
        <p:blipFill>
          <a:blip r:embed="rId9"/>
          <a:srcRect l="-32469" r="-32469" t="0" b="0"/>
          <a:stretch/>
        </p:blipFill>
        <p:spPr>
          <a:xfrm>
            <a:off x="657454" y="5998464"/>
            <a:ext cx="152705" cy="123444"/>
          </a:xfrm>
          <a:prstGeom prst="rect">
            <a:avLst/>
          </a:prstGeom>
        </p:spPr>
      </p:pic>
      <p:pic>
        <p:nvPicPr>
          <p:cNvPr id="32" name="Image 9" descr="preencoded.png">    </p:cNvPr>
          <p:cNvPicPr>
            <a:picLocks noChangeAspect="1"/>
          </p:cNvPicPr>
          <p:nvPr/>
        </p:nvPicPr>
        <p:blipFill>
          <a:blip r:embed="rId10"/>
          <a:stretch>
            <a:fillRect/>
          </a:stretch>
        </p:blipFill>
        <p:spPr>
          <a:xfrm>
            <a:off x="657454" y="6191402"/>
            <a:ext cx="3238805" cy="619049"/>
          </a:xfrm>
          <a:prstGeom prst="rect">
            <a:avLst/>
          </a:prstGeom>
        </p:spPr>
      </p:pic>
      <p:sp>
        <p:nvSpPr>
          <p:cNvPr id="33" name="Text 21"/>
          <p:cNvSpPr/>
          <p:nvPr/>
        </p:nvSpPr>
        <p:spPr>
          <a:xfrm>
            <a:off x="657454" y="6191402"/>
            <a:ext cx="3238805" cy="619963"/>
          </a:xfrm>
          <a:prstGeom prst="rect">
            <a:avLst/>
          </a:prstGeom>
          <a:solidFill>
            <a:srgbClr val="FFFFFF">
              <a:alpha val="0"/>
            </a:srgbClr>
          </a:solidFill>
          <a:ln w="38100">
            <a:solidFill>
              <a:srgbClr val="34C759"/>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JSON（タスク配列） Ollama/LM Studio (OpenAI互換)</a:t>
            </a:r>
            <a:endParaRPr lang="en-US" sz="1100" dirty="0"/>
          </a:p>
        </p:txBody>
      </p:sp>
      <p:pic>
        <p:nvPicPr>
          <p:cNvPr id="34" name="Image 10" descr="preencoded.png">    </p:cNvPr>
          <p:cNvPicPr>
            <a:picLocks noChangeAspect="1"/>
          </p:cNvPicPr>
          <p:nvPr/>
        </p:nvPicPr>
        <p:blipFill>
          <a:blip r:embed="rId11"/>
          <a:stretch>
            <a:fillRect/>
          </a:stretch>
        </p:blipFill>
        <p:spPr>
          <a:xfrm>
            <a:off x="657454" y="6924751"/>
            <a:ext cx="1867205" cy="304495"/>
          </a:xfrm>
          <a:prstGeom prst="rect">
            <a:avLst/>
          </a:prstGeom>
        </p:spPr>
      </p:pic>
      <p:sp>
        <p:nvSpPr>
          <p:cNvPr id="35" name="Text 22"/>
          <p:cNvSpPr/>
          <p:nvPr/>
        </p:nvSpPr>
        <p:spPr>
          <a:xfrm>
            <a:off x="933602" y="6924751"/>
            <a:ext cx="1591056"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555555"/>
                </a:solidFill>
                <a:latin typeface="Noto Sans JP" pitchFamily="34" charset="0"/>
                <a:ea typeface="Noto Sans JP" pitchFamily="34" charset="-122"/>
                <a:cs typeface="Noto Sans JP" pitchFamily="34" charset="-120"/>
              </a:rPr>
              <a:t>個人メモ・簡易業務自動化</a:t>
            </a:r>
            <a:endParaRPr lang="en-US" sz="900" dirty="0"/>
          </a:p>
        </p:txBody>
      </p:sp>
      <p:pic>
        <p:nvPicPr>
          <p:cNvPr id="36" name="Image 11" descr="preencoded.png">    </p:cNvPr>
          <p:cNvPicPr>
            <a:picLocks noChangeAspect="1"/>
          </p:cNvPicPr>
          <p:nvPr/>
        </p:nvPicPr>
        <p:blipFill>
          <a:blip r:embed="rId12"/>
          <a:srcRect l="0" r="0" t="-1359" b="-1359"/>
          <a:stretch/>
        </p:blipFill>
        <p:spPr>
          <a:xfrm>
            <a:off x="752551" y="7012534"/>
            <a:ext cx="105156" cy="123444"/>
          </a:xfrm>
          <a:prstGeom prst="rect">
            <a:avLst/>
          </a:prstGeom>
        </p:spPr>
      </p:pic>
      <p:sp>
        <p:nvSpPr>
          <p:cNvPr id="37" name="Shape 23"/>
          <p:cNvSpPr/>
          <p:nvPr/>
        </p:nvSpPr>
        <p:spPr>
          <a:xfrm>
            <a:off x="4280306" y="2286000"/>
            <a:ext cx="3638398" cy="5143500"/>
          </a:xfrm>
          <a:prstGeom prst="roundRect">
            <a:avLst>
              <a:gd name="adj" fmla="val 789"/>
            </a:avLst>
          </a:prstGeom>
          <a:noFill/>
          <a:ln w="12700">
            <a:solidFill>
              <a:srgbClr val="E5E5E5"/>
            </a:solidFill>
            <a:prstDash val="solid"/>
          </a:ln>
        </p:spPr>
      </p:sp>
      <p:sp>
        <p:nvSpPr>
          <p:cNvPr id="38" name="Shape 24"/>
          <p:cNvSpPr/>
          <p:nvPr/>
        </p:nvSpPr>
        <p:spPr>
          <a:xfrm>
            <a:off x="4289450" y="2295144"/>
            <a:ext cx="3619195" cy="609905"/>
          </a:xfrm>
          <a:prstGeom prst="roundRect">
            <a:avLst>
              <a:gd name="adj" fmla="val 28111"/>
            </a:avLst>
          </a:prstGeom>
          <a:solidFill>
            <a:srgbClr val="007AFF"/>
          </a:solidFill>
          <a:ln w="12700">
            <a:solidFill>
              <a:srgbClr val="FFFFFF">
                <a:alpha val="0"/>
              </a:srgbClr>
            </a:solidFill>
            <a:prstDash val="solid"/>
          </a:ln>
        </p:spPr>
      </p:sp>
      <p:sp>
        <p:nvSpPr>
          <p:cNvPr id="39" name="Shape 25"/>
          <p:cNvSpPr/>
          <p:nvPr/>
        </p:nvSpPr>
        <p:spPr>
          <a:xfrm>
            <a:off x="5419649" y="2447849"/>
            <a:ext cx="304495" cy="304495"/>
          </a:xfrm>
          <a:prstGeom prst="ellipse">
            <a:avLst/>
          </a:prstGeom>
          <a:solidFill>
            <a:srgbClr val="FFFFFF">
              <a:alpha val="20000"/>
            </a:srgbClr>
          </a:solidFill>
          <a:ln w="12700">
            <a:solidFill>
              <a:srgbClr val="FFFFFF">
                <a:alpha val="0"/>
              </a:srgbClr>
            </a:solidFill>
            <a:prstDash val="solid"/>
          </a:ln>
        </p:spPr>
      </p:sp>
      <p:pic>
        <p:nvPicPr>
          <p:cNvPr id="40" name="Image 12" descr="preencoded.png">    </p:cNvPr>
          <p:cNvPicPr>
            <a:picLocks noChangeAspect="1"/>
          </p:cNvPicPr>
          <p:nvPr/>
        </p:nvPicPr>
        <p:blipFill>
          <a:blip r:embed="rId13"/>
          <a:srcRect l="-1282" r="-1282" t="0" b="0"/>
          <a:stretch/>
        </p:blipFill>
        <p:spPr>
          <a:xfrm>
            <a:off x="5462626" y="2505456"/>
            <a:ext cx="219456" cy="190195"/>
          </a:xfrm>
          <a:prstGeom prst="rect">
            <a:avLst/>
          </a:prstGeom>
        </p:spPr>
      </p:pic>
      <p:sp>
        <p:nvSpPr>
          <p:cNvPr id="41" name="Text 26"/>
          <p:cNvSpPr txBox="1"/>
          <p:nvPr/>
        </p:nvSpPr>
        <p:spPr>
          <a:xfrm>
            <a:off x="5820156" y="2457907"/>
            <a:ext cx="102870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高品質構成</a:t>
            </a:r>
            <a:endParaRPr lang="en-US" sz="1500" dirty="0"/>
          </a:p>
        </p:txBody>
      </p:sp>
      <p:sp>
        <p:nvSpPr>
          <p:cNvPr id="42" name="Shape 27"/>
          <p:cNvSpPr/>
          <p:nvPr/>
        </p:nvSpPr>
        <p:spPr>
          <a:xfrm>
            <a:off x="4289450" y="2905049"/>
            <a:ext cx="3619195" cy="4515307"/>
          </a:xfrm>
          <a:prstGeom prst="roundRect">
            <a:avLst>
              <a:gd name="adj" fmla="val 798"/>
            </a:avLst>
          </a:prstGeom>
          <a:solidFill>
            <a:srgbClr val="FFFFFF"/>
          </a:solidFill>
          <a:ln w="12700">
            <a:solidFill>
              <a:srgbClr val="FFFFFF">
                <a:alpha val="0"/>
              </a:srgbClr>
            </a:solidFill>
            <a:prstDash val="solid"/>
          </a:ln>
        </p:spPr>
      </p:sp>
      <p:sp>
        <p:nvSpPr>
          <p:cNvPr id="43" name="Text 28"/>
          <p:cNvSpPr txBox="1"/>
          <p:nvPr/>
        </p:nvSpPr>
        <p:spPr>
          <a:xfrm>
            <a:off x="4689043" y="3095244"/>
            <a:ext cx="3143707"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HW</a:t>
            </a:r>
            <a:endParaRPr lang="en-US" sz="900" dirty="0"/>
          </a:p>
        </p:txBody>
      </p:sp>
      <p:pic>
        <p:nvPicPr>
          <p:cNvPr id="44" name="Image 13" descr="preencoded.png">    </p:cNvPr>
          <p:cNvPicPr>
            <a:picLocks noChangeAspect="1"/>
          </p:cNvPicPr>
          <p:nvPr/>
        </p:nvPicPr>
        <p:blipFill>
          <a:blip r:embed="rId14"/>
          <a:srcRect l="-11852" r="-11852" t="0" b="0"/>
          <a:stretch/>
        </p:blipFill>
        <p:spPr>
          <a:xfrm>
            <a:off x="4479646" y="3126334"/>
            <a:ext cx="152705" cy="123444"/>
          </a:xfrm>
          <a:prstGeom prst="rect">
            <a:avLst/>
          </a:prstGeom>
        </p:spPr>
      </p:pic>
      <p:pic>
        <p:nvPicPr>
          <p:cNvPr id="45" name="Image 14" descr="preencoded.png">    </p:cNvPr>
          <p:cNvPicPr>
            <a:picLocks noChangeAspect="1"/>
          </p:cNvPicPr>
          <p:nvPr/>
        </p:nvPicPr>
        <p:blipFill>
          <a:blip r:embed="rId15"/>
          <a:stretch>
            <a:fillRect/>
          </a:stretch>
        </p:blipFill>
        <p:spPr>
          <a:xfrm>
            <a:off x="4479646" y="3319272"/>
            <a:ext cx="3238805" cy="619049"/>
          </a:xfrm>
          <a:prstGeom prst="rect">
            <a:avLst/>
          </a:prstGeom>
        </p:spPr>
      </p:pic>
      <p:sp>
        <p:nvSpPr>
          <p:cNvPr id="46" name="Text 29"/>
          <p:cNvSpPr/>
          <p:nvPr/>
        </p:nvSpPr>
        <p:spPr>
          <a:xfrm>
            <a:off x="4479646" y="3319272"/>
            <a:ext cx="3238805" cy="619963"/>
          </a:xfrm>
          <a:prstGeom prst="rect">
            <a:avLst/>
          </a:prstGeom>
          <a:solidFill>
            <a:srgbClr val="FFFFFF">
              <a:alpha val="0"/>
            </a:srgbClr>
          </a:solidFill>
          <a:ln w="38100">
            <a:solidFill>
              <a:srgbClr val="007AFF"/>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A-64+ / G-16+ / G-24想定 (Apple 64GB+ / VRAM 16GB+)</a:t>
            </a:r>
            <a:endParaRPr lang="en-US" sz="1100" dirty="0"/>
          </a:p>
        </p:txBody>
      </p:sp>
      <p:sp>
        <p:nvSpPr>
          <p:cNvPr id="47" name="Text 30"/>
          <p:cNvSpPr txBox="1"/>
          <p:nvPr/>
        </p:nvSpPr>
        <p:spPr>
          <a:xfrm>
            <a:off x="4689043" y="4052621"/>
            <a:ext cx="3143707"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VAD &amp; ASR</a:t>
            </a:r>
            <a:endParaRPr lang="en-US" sz="900" dirty="0"/>
          </a:p>
        </p:txBody>
      </p:sp>
      <p:pic>
        <p:nvPicPr>
          <p:cNvPr id="48" name="Image 15" descr="preencoded.png">    </p:cNvPr>
          <p:cNvPicPr>
            <a:picLocks noChangeAspect="1"/>
          </p:cNvPicPr>
          <p:nvPr/>
        </p:nvPicPr>
        <p:blipFill>
          <a:blip r:embed="rId16"/>
          <a:srcRect l="0" r="0" t="-524" b="-524"/>
          <a:stretch/>
        </p:blipFill>
        <p:spPr>
          <a:xfrm>
            <a:off x="4479646" y="4083710"/>
            <a:ext cx="152705" cy="123444"/>
          </a:xfrm>
          <a:prstGeom prst="rect">
            <a:avLst/>
          </a:prstGeom>
        </p:spPr>
      </p:pic>
      <p:pic>
        <p:nvPicPr>
          <p:cNvPr id="49" name="Image 16" descr="preencoded.png">    </p:cNvPr>
          <p:cNvPicPr>
            <a:picLocks noChangeAspect="1"/>
          </p:cNvPicPr>
          <p:nvPr/>
        </p:nvPicPr>
        <p:blipFill>
          <a:blip r:embed="rId17"/>
          <a:stretch>
            <a:fillRect/>
          </a:stretch>
        </p:blipFill>
        <p:spPr>
          <a:xfrm>
            <a:off x="4479646" y="4276649"/>
            <a:ext cx="3238805" cy="619049"/>
          </a:xfrm>
          <a:prstGeom prst="rect">
            <a:avLst/>
          </a:prstGeom>
        </p:spPr>
      </p:pic>
      <p:sp>
        <p:nvSpPr>
          <p:cNvPr id="50" name="Text 31"/>
          <p:cNvSpPr/>
          <p:nvPr/>
        </p:nvSpPr>
        <p:spPr>
          <a:xfrm>
            <a:off x="4479646" y="4276649"/>
            <a:ext cx="3238805" cy="619963"/>
          </a:xfrm>
          <a:prstGeom prst="rect">
            <a:avLst/>
          </a:prstGeom>
          <a:solidFill>
            <a:srgbClr val="FFFFFF">
              <a:alpha val="0"/>
            </a:srgbClr>
          </a:solidFill>
          <a:ln w="38100">
            <a:solidFill>
              <a:srgbClr val="007AFF"/>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faster-whisper (GPU) 必要なら大型Whisper系列</a:t>
            </a:r>
            <a:endParaRPr lang="en-US" sz="1100" dirty="0"/>
          </a:p>
        </p:txBody>
      </p:sp>
      <p:sp>
        <p:nvSpPr>
          <p:cNvPr id="51" name="Text 32"/>
          <p:cNvSpPr txBox="1"/>
          <p:nvPr/>
        </p:nvSpPr>
        <p:spPr>
          <a:xfrm>
            <a:off x="4689043" y="5009998"/>
            <a:ext cx="3219602"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LLM 整形・抽出</a:t>
            </a:r>
            <a:endParaRPr lang="en-US" sz="900" dirty="0"/>
          </a:p>
        </p:txBody>
      </p:sp>
      <p:pic>
        <p:nvPicPr>
          <p:cNvPr id="52" name="Image 17" descr="preencoded.png">    </p:cNvPr>
          <p:cNvPicPr>
            <a:picLocks noChangeAspect="1"/>
          </p:cNvPicPr>
          <p:nvPr/>
        </p:nvPicPr>
        <p:blipFill>
          <a:blip r:embed="rId18"/>
          <a:srcRect l="-11852" r="-11852" t="0" b="0"/>
          <a:stretch/>
        </p:blipFill>
        <p:spPr>
          <a:xfrm>
            <a:off x="4479646" y="5041087"/>
            <a:ext cx="152705" cy="123444"/>
          </a:xfrm>
          <a:prstGeom prst="rect">
            <a:avLst/>
          </a:prstGeom>
        </p:spPr>
      </p:pic>
      <p:pic>
        <p:nvPicPr>
          <p:cNvPr id="53" name="Image 18" descr="preencoded.png">    </p:cNvPr>
          <p:cNvPicPr>
            <a:picLocks noChangeAspect="1"/>
          </p:cNvPicPr>
          <p:nvPr/>
        </p:nvPicPr>
        <p:blipFill>
          <a:blip r:embed="rId19"/>
          <a:stretch>
            <a:fillRect/>
          </a:stretch>
        </p:blipFill>
        <p:spPr>
          <a:xfrm>
            <a:off x="4479646" y="5234026"/>
            <a:ext cx="3238805" cy="619049"/>
          </a:xfrm>
          <a:prstGeom prst="rect">
            <a:avLst/>
          </a:prstGeom>
        </p:spPr>
      </p:pic>
      <p:sp>
        <p:nvSpPr>
          <p:cNvPr id="54" name="Text 33"/>
          <p:cNvSpPr/>
          <p:nvPr/>
        </p:nvSpPr>
        <p:spPr>
          <a:xfrm>
            <a:off x="4479646" y="5234026"/>
            <a:ext cx="3238805" cy="619963"/>
          </a:xfrm>
          <a:prstGeom prst="rect">
            <a:avLst/>
          </a:prstGeom>
          <a:solidFill>
            <a:srgbClr val="FFFFFF">
              <a:alpha val="0"/>
            </a:srgbClr>
          </a:solidFill>
          <a:ln w="38100">
            <a:solidFill>
              <a:srgbClr val="007AFF"/>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14B〜32B級 (Phi-4/Qwen上位) 4bit / GPU実行</a:t>
            </a:r>
            <a:endParaRPr lang="en-US" sz="1100" dirty="0"/>
          </a:p>
        </p:txBody>
      </p:sp>
      <p:sp>
        <p:nvSpPr>
          <p:cNvPr id="55" name="Text 34"/>
          <p:cNvSpPr txBox="1"/>
          <p:nvPr/>
        </p:nvSpPr>
        <p:spPr>
          <a:xfrm>
            <a:off x="4689043" y="5967374"/>
            <a:ext cx="3143707"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Output Interface</a:t>
            </a:r>
            <a:endParaRPr lang="en-US" sz="900" dirty="0"/>
          </a:p>
        </p:txBody>
      </p:sp>
      <p:pic>
        <p:nvPicPr>
          <p:cNvPr id="56" name="Image 19" descr="preencoded.png">    </p:cNvPr>
          <p:cNvPicPr>
            <a:picLocks noChangeAspect="1"/>
          </p:cNvPicPr>
          <p:nvPr/>
        </p:nvPicPr>
        <p:blipFill>
          <a:blip r:embed="rId20"/>
          <a:srcRect l="-32469" r="-32469" t="0" b="0"/>
          <a:stretch/>
        </p:blipFill>
        <p:spPr>
          <a:xfrm>
            <a:off x="4479646" y="5998464"/>
            <a:ext cx="152705" cy="123444"/>
          </a:xfrm>
          <a:prstGeom prst="rect">
            <a:avLst/>
          </a:prstGeom>
        </p:spPr>
      </p:pic>
      <p:pic>
        <p:nvPicPr>
          <p:cNvPr id="57" name="Image 20" descr="preencoded.png">    </p:cNvPr>
          <p:cNvPicPr>
            <a:picLocks noChangeAspect="1"/>
          </p:cNvPicPr>
          <p:nvPr/>
        </p:nvPicPr>
        <p:blipFill>
          <a:blip r:embed="rId21"/>
          <a:stretch>
            <a:fillRect/>
          </a:stretch>
        </p:blipFill>
        <p:spPr>
          <a:xfrm>
            <a:off x="4479646" y="6191402"/>
            <a:ext cx="3238805" cy="619049"/>
          </a:xfrm>
          <a:prstGeom prst="rect">
            <a:avLst/>
          </a:prstGeom>
        </p:spPr>
      </p:pic>
      <p:sp>
        <p:nvSpPr>
          <p:cNvPr id="58" name="Text 35"/>
          <p:cNvSpPr/>
          <p:nvPr/>
        </p:nvSpPr>
        <p:spPr>
          <a:xfrm>
            <a:off x="4479646" y="6191402"/>
            <a:ext cx="3238805" cy="619963"/>
          </a:xfrm>
          <a:prstGeom prst="rect">
            <a:avLst/>
          </a:prstGeom>
          <a:solidFill>
            <a:srgbClr val="FFFFFF">
              <a:alpha val="0"/>
            </a:srgbClr>
          </a:solidFill>
          <a:ln w="38100">
            <a:solidFill>
              <a:srgbClr val="007AFF"/>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Function Calling前提 Schema固定でJSON破壊率低減</a:t>
            </a:r>
            <a:endParaRPr lang="en-US" sz="1100" dirty="0"/>
          </a:p>
        </p:txBody>
      </p:sp>
      <p:pic>
        <p:nvPicPr>
          <p:cNvPr id="59" name="Image 21" descr="preencoded.png">    </p:cNvPr>
          <p:cNvPicPr>
            <a:picLocks noChangeAspect="1"/>
          </p:cNvPicPr>
          <p:nvPr/>
        </p:nvPicPr>
        <p:blipFill>
          <a:blip r:embed="rId22"/>
          <a:stretch>
            <a:fillRect/>
          </a:stretch>
        </p:blipFill>
        <p:spPr>
          <a:xfrm>
            <a:off x="4479646" y="6924751"/>
            <a:ext cx="2115007" cy="304495"/>
          </a:xfrm>
          <a:prstGeom prst="rect">
            <a:avLst/>
          </a:prstGeom>
        </p:spPr>
      </p:pic>
      <p:sp>
        <p:nvSpPr>
          <p:cNvPr id="60" name="Text 36"/>
          <p:cNvSpPr/>
          <p:nvPr/>
        </p:nvSpPr>
        <p:spPr>
          <a:xfrm>
            <a:off x="4755794" y="6924751"/>
            <a:ext cx="1838858"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555555"/>
                </a:solidFill>
                <a:latin typeface="Noto Sans JP" pitchFamily="34" charset="0"/>
                <a:ea typeface="Noto Sans JP" pitchFamily="34" charset="-122"/>
                <a:cs typeface="Noto Sans JP" pitchFamily="34" charset="-120"/>
              </a:rPr>
              <a:t>業務・会議議事録・高精度抽出</a:t>
            </a:r>
            <a:endParaRPr lang="en-US" sz="900" dirty="0"/>
          </a:p>
        </p:txBody>
      </p:sp>
      <p:pic>
        <p:nvPicPr>
          <p:cNvPr id="61" name="Image 22" descr="preencoded.png">    </p:cNvPr>
          <p:cNvPicPr>
            <a:picLocks noChangeAspect="1"/>
          </p:cNvPicPr>
          <p:nvPr/>
        </p:nvPicPr>
        <p:blipFill>
          <a:blip r:embed="rId23"/>
          <a:srcRect l="0" r="0" t="-1359" b="-1359"/>
          <a:stretch/>
        </p:blipFill>
        <p:spPr>
          <a:xfrm>
            <a:off x="4574743" y="7012534"/>
            <a:ext cx="105156" cy="123444"/>
          </a:xfrm>
          <a:prstGeom prst="rect">
            <a:avLst/>
          </a:prstGeom>
        </p:spPr>
      </p:pic>
      <p:sp>
        <p:nvSpPr>
          <p:cNvPr id="62" name="Shape 37"/>
          <p:cNvSpPr/>
          <p:nvPr/>
        </p:nvSpPr>
        <p:spPr>
          <a:xfrm>
            <a:off x="8102498" y="2286000"/>
            <a:ext cx="3638398" cy="5143500"/>
          </a:xfrm>
          <a:prstGeom prst="roundRect">
            <a:avLst>
              <a:gd name="adj" fmla="val 789"/>
            </a:avLst>
          </a:prstGeom>
          <a:noFill/>
          <a:ln w="12700">
            <a:solidFill>
              <a:srgbClr val="E5E5E5"/>
            </a:solidFill>
            <a:prstDash val="solid"/>
          </a:ln>
        </p:spPr>
      </p:sp>
      <p:sp>
        <p:nvSpPr>
          <p:cNvPr id="63" name="Shape 38"/>
          <p:cNvSpPr/>
          <p:nvPr/>
        </p:nvSpPr>
        <p:spPr>
          <a:xfrm>
            <a:off x="8112557" y="2295144"/>
            <a:ext cx="3619195" cy="609905"/>
          </a:xfrm>
          <a:prstGeom prst="roundRect">
            <a:avLst>
              <a:gd name="adj" fmla="val 28111"/>
            </a:avLst>
          </a:prstGeom>
          <a:solidFill>
            <a:srgbClr val="FF9500"/>
          </a:solidFill>
          <a:ln w="12700">
            <a:solidFill>
              <a:srgbClr val="FFFFFF">
                <a:alpha val="0"/>
              </a:srgbClr>
            </a:solidFill>
            <a:prstDash val="solid"/>
          </a:ln>
        </p:spPr>
      </p:sp>
      <p:sp>
        <p:nvSpPr>
          <p:cNvPr id="64" name="Shape 39"/>
          <p:cNvSpPr/>
          <p:nvPr/>
        </p:nvSpPr>
        <p:spPr>
          <a:xfrm>
            <a:off x="9051646" y="2447849"/>
            <a:ext cx="304495" cy="304495"/>
          </a:xfrm>
          <a:prstGeom prst="ellipse">
            <a:avLst/>
          </a:prstGeom>
          <a:solidFill>
            <a:srgbClr val="FFFFFF">
              <a:alpha val="20000"/>
            </a:srgbClr>
          </a:solidFill>
          <a:ln w="12700">
            <a:solidFill>
              <a:srgbClr val="FFFFFF">
                <a:alpha val="0"/>
              </a:srgbClr>
            </a:solidFill>
            <a:prstDash val="solid"/>
          </a:ln>
        </p:spPr>
      </p:sp>
      <p:pic>
        <p:nvPicPr>
          <p:cNvPr id="65" name="Image 23" descr="preencoded.png">    </p:cNvPr>
          <p:cNvPicPr>
            <a:picLocks noChangeAspect="1"/>
          </p:cNvPicPr>
          <p:nvPr/>
        </p:nvPicPr>
        <p:blipFill>
          <a:blip r:embed="rId24"/>
          <a:srcRect l="0" r="0" t="0" b="0"/>
          <a:stretch/>
        </p:blipFill>
        <p:spPr>
          <a:xfrm>
            <a:off x="9109253" y="2505456"/>
            <a:ext cx="190195" cy="190195"/>
          </a:xfrm>
          <a:prstGeom prst="rect">
            <a:avLst/>
          </a:prstGeom>
        </p:spPr>
      </p:pic>
      <p:sp>
        <p:nvSpPr>
          <p:cNvPr id="66" name="Text 40"/>
          <p:cNvSpPr txBox="1"/>
          <p:nvPr/>
        </p:nvSpPr>
        <p:spPr>
          <a:xfrm>
            <a:off x="9452153" y="2457907"/>
            <a:ext cx="144018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ハード制約構成</a:t>
            </a:r>
            <a:endParaRPr lang="en-US" sz="1500" dirty="0"/>
          </a:p>
        </p:txBody>
      </p:sp>
      <p:sp>
        <p:nvSpPr>
          <p:cNvPr id="67" name="Shape 41"/>
          <p:cNvSpPr/>
          <p:nvPr/>
        </p:nvSpPr>
        <p:spPr>
          <a:xfrm>
            <a:off x="8112557" y="2905049"/>
            <a:ext cx="3619195" cy="4515307"/>
          </a:xfrm>
          <a:prstGeom prst="roundRect">
            <a:avLst>
              <a:gd name="adj" fmla="val 798"/>
            </a:avLst>
          </a:prstGeom>
          <a:solidFill>
            <a:srgbClr val="FFFFFF"/>
          </a:solidFill>
          <a:ln w="12700">
            <a:solidFill>
              <a:srgbClr val="FFFFFF">
                <a:alpha val="0"/>
              </a:srgbClr>
            </a:solidFill>
            <a:prstDash val="solid"/>
          </a:ln>
        </p:spPr>
      </p:sp>
      <p:sp>
        <p:nvSpPr>
          <p:cNvPr id="68" name="Text 42"/>
          <p:cNvSpPr txBox="1"/>
          <p:nvPr/>
        </p:nvSpPr>
        <p:spPr>
          <a:xfrm>
            <a:off x="8512150" y="3095244"/>
            <a:ext cx="3143707"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HW</a:t>
            </a:r>
            <a:endParaRPr lang="en-US" sz="900" dirty="0"/>
          </a:p>
        </p:txBody>
      </p:sp>
      <p:pic>
        <p:nvPicPr>
          <p:cNvPr id="69" name="Image 24" descr="preencoded.png">    </p:cNvPr>
          <p:cNvPicPr>
            <a:picLocks noChangeAspect="1"/>
          </p:cNvPicPr>
          <p:nvPr/>
        </p:nvPicPr>
        <p:blipFill>
          <a:blip r:embed="rId25"/>
          <a:srcRect l="-11852" r="-11852" t="0" b="0"/>
          <a:stretch/>
        </p:blipFill>
        <p:spPr>
          <a:xfrm>
            <a:off x="8302752" y="3126334"/>
            <a:ext cx="152705" cy="123444"/>
          </a:xfrm>
          <a:prstGeom prst="rect">
            <a:avLst/>
          </a:prstGeom>
        </p:spPr>
      </p:pic>
      <p:pic>
        <p:nvPicPr>
          <p:cNvPr id="70" name="Image 25" descr="preencoded.png">    </p:cNvPr>
          <p:cNvPicPr>
            <a:picLocks noChangeAspect="1"/>
          </p:cNvPicPr>
          <p:nvPr/>
        </p:nvPicPr>
        <p:blipFill>
          <a:blip r:embed="rId26"/>
          <a:stretch>
            <a:fillRect/>
          </a:stretch>
        </p:blipFill>
        <p:spPr>
          <a:xfrm>
            <a:off x="8302752" y="3319272"/>
            <a:ext cx="3238805" cy="619049"/>
          </a:xfrm>
          <a:prstGeom prst="rect">
            <a:avLst/>
          </a:prstGeom>
        </p:spPr>
      </p:pic>
      <p:sp>
        <p:nvSpPr>
          <p:cNvPr id="71" name="Text 43"/>
          <p:cNvSpPr/>
          <p:nvPr/>
        </p:nvSpPr>
        <p:spPr>
          <a:xfrm>
            <a:off x="8302752" y="3319272"/>
            <a:ext cx="3238805" cy="619963"/>
          </a:xfrm>
          <a:prstGeom prst="rect">
            <a:avLst/>
          </a:prstGeom>
          <a:solidFill>
            <a:srgbClr val="FFFFFF">
              <a:alpha val="0"/>
            </a:srgbClr>
          </a:solidFill>
          <a:ln w="38100">
            <a:solidFill>
              <a:srgbClr val="FF9500"/>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W-CPU1 / A-16 (ギリギリ) (低スペックPC / メモリ不足)</a:t>
            </a:r>
            <a:endParaRPr lang="en-US" sz="1100" dirty="0"/>
          </a:p>
        </p:txBody>
      </p:sp>
      <p:sp>
        <p:nvSpPr>
          <p:cNvPr id="72" name="Text 44"/>
          <p:cNvSpPr txBox="1"/>
          <p:nvPr/>
        </p:nvSpPr>
        <p:spPr>
          <a:xfrm>
            <a:off x="8512150" y="4052621"/>
            <a:ext cx="3143707"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VAD &amp; ASR</a:t>
            </a:r>
            <a:endParaRPr lang="en-US" sz="900" dirty="0"/>
          </a:p>
        </p:txBody>
      </p:sp>
      <p:pic>
        <p:nvPicPr>
          <p:cNvPr id="73" name="Image 26" descr="preencoded.png">    </p:cNvPr>
          <p:cNvPicPr>
            <a:picLocks noChangeAspect="1"/>
          </p:cNvPicPr>
          <p:nvPr/>
        </p:nvPicPr>
        <p:blipFill>
          <a:blip r:embed="rId27"/>
          <a:srcRect l="0" r="0" t="-524" b="-524"/>
          <a:stretch/>
        </p:blipFill>
        <p:spPr>
          <a:xfrm>
            <a:off x="8302752" y="4083710"/>
            <a:ext cx="152705" cy="123444"/>
          </a:xfrm>
          <a:prstGeom prst="rect">
            <a:avLst/>
          </a:prstGeom>
        </p:spPr>
      </p:pic>
      <p:pic>
        <p:nvPicPr>
          <p:cNvPr id="74" name="Image 27" descr="preencoded.png">    </p:cNvPr>
          <p:cNvPicPr>
            <a:picLocks noChangeAspect="1"/>
          </p:cNvPicPr>
          <p:nvPr/>
        </p:nvPicPr>
        <p:blipFill>
          <a:blip r:embed="rId28"/>
          <a:stretch>
            <a:fillRect/>
          </a:stretch>
        </p:blipFill>
        <p:spPr>
          <a:xfrm>
            <a:off x="8302752" y="4276649"/>
            <a:ext cx="3238805" cy="619049"/>
          </a:xfrm>
          <a:prstGeom prst="rect">
            <a:avLst/>
          </a:prstGeom>
        </p:spPr>
      </p:pic>
      <p:sp>
        <p:nvSpPr>
          <p:cNvPr id="75" name="Text 45"/>
          <p:cNvSpPr/>
          <p:nvPr/>
        </p:nvSpPr>
        <p:spPr>
          <a:xfrm>
            <a:off x="8302752" y="4276649"/>
            <a:ext cx="3238805" cy="619963"/>
          </a:xfrm>
          <a:prstGeom prst="rect">
            <a:avLst/>
          </a:prstGeom>
          <a:solidFill>
            <a:srgbClr val="FFFFFF">
              <a:alpha val="0"/>
            </a:srgbClr>
          </a:solidFill>
          <a:ln w="38100">
            <a:solidFill>
              <a:srgbClr val="FF9500"/>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短音声限定 or 夜間バッチ処理 リアルタイム性は犠牲にする</a:t>
            </a:r>
            <a:endParaRPr lang="en-US" sz="1100" dirty="0"/>
          </a:p>
        </p:txBody>
      </p:sp>
      <p:sp>
        <p:nvSpPr>
          <p:cNvPr id="76" name="Text 46"/>
          <p:cNvSpPr txBox="1"/>
          <p:nvPr/>
        </p:nvSpPr>
        <p:spPr>
          <a:xfrm>
            <a:off x="8512150" y="5009998"/>
            <a:ext cx="3219602"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LLM 整形・抽出</a:t>
            </a:r>
            <a:endParaRPr lang="en-US" sz="900" dirty="0"/>
          </a:p>
        </p:txBody>
      </p:sp>
      <p:pic>
        <p:nvPicPr>
          <p:cNvPr id="77" name="Image 28" descr="preencoded.png">    </p:cNvPr>
          <p:cNvPicPr>
            <a:picLocks noChangeAspect="1"/>
          </p:cNvPicPr>
          <p:nvPr/>
        </p:nvPicPr>
        <p:blipFill>
          <a:blip r:embed="rId29"/>
          <a:srcRect l="-11852" r="-11852" t="0" b="0"/>
          <a:stretch/>
        </p:blipFill>
        <p:spPr>
          <a:xfrm>
            <a:off x="8302752" y="5041087"/>
            <a:ext cx="152705" cy="123444"/>
          </a:xfrm>
          <a:prstGeom prst="rect">
            <a:avLst/>
          </a:prstGeom>
        </p:spPr>
      </p:pic>
      <p:pic>
        <p:nvPicPr>
          <p:cNvPr id="78" name="Image 29" descr="preencoded.png">    </p:cNvPr>
          <p:cNvPicPr>
            <a:picLocks noChangeAspect="1"/>
          </p:cNvPicPr>
          <p:nvPr/>
        </p:nvPicPr>
        <p:blipFill>
          <a:blip r:embed="rId30"/>
          <a:stretch>
            <a:fillRect/>
          </a:stretch>
        </p:blipFill>
        <p:spPr>
          <a:xfrm>
            <a:off x="8302752" y="5234026"/>
            <a:ext cx="3238805" cy="619049"/>
          </a:xfrm>
          <a:prstGeom prst="rect">
            <a:avLst/>
          </a:prstGeom>
        </p:spPr>
      </p:pic>
      <p:sp>
        <p:nvSpPr>
          <p:cNvPr id="79" name="Text 47"/>
          <p:cNvSpPr/>
          <p:nvPr/>
        </p:nvSpPr>
        <p:spPr>
          <a:xfrm>
            <a:off x="8302752" y="5234026"/>
            <a:ext cx="3238805" cy="619963"/>
          </a:xfrm>
          <a:prstGeom prst="rect">
            <a:avLst/>
          </a:prstGeom>
          <a:solidFill>
            <a:srgbClr val="FFFFFF">
              <a:alpha val="0"/>
            </a:srgbClr>
          </a:solidFill>
          <a:ln w="38100">
            <a:solidFill>
              <a:srgbClr val="FF9500"/>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3B〜4B級 (Phi-3 mini等) 「抽出のみ」に機能限定</a:t>
            </a:r>
            <a:endParaRPr lang="en-US" sz="1100" dirty="0"/>
          </a:p>
        </p:txBody>
      </p:sp>
      <p:sp>
        <p:nvSpPr>
          <p:cNvPr id="80" name="Text 48"/>
          <p:cNvSpPr txBox="1"/>
          <p:nvPr/>
        </p:nvSpPr>
        <p:spPr>
          <a:xfrm>
            <a:off x="8512150" y="5967374"/>
            <a:ext cx="3143707"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Output Interface</a:t>
            </a:r>
            <a:endParaRPr lang="en-US" sz="900" dirty="0"/>
          </a:p>
        </p:txBody>
      </p:sp>
      <p:pic>
        <p:nvPicPr>
          <p:cNvPr id="81" name="Image 30" descr="preencoded.png">    </p:cNvPr>
          <p:cNvPicPr>
            <a:picLocks noChangeAspect="1"/>
          </p:cNvPicPr>
          <p:nvPr/>
        </p:nvPicPr>
        <p:blipFill>
          <a:blip r:embed="rId31"/>
          <a:srcRect l="-32469" r="-32469" t="0" b="0"/>
          <a:stretch/>
        </p:blipFill>
        <p:spPr>
          <a:xfrm>
            <a:off x="8302752" y="5998464"/>
            <a:ext cx="152705" cy="123444"/>
          </a:xfrm>
          <a:prstGeom prst="rect">
            <a:avLst/>
          </a:prstGeom>
        </p:spPr>
      </p:pic>
      <p:pic>
        <p:nvPicPr>
          <p:cNvPr id="82" name="Image 31" descr="preencoded.png">    </p:cNvPr>
          <p:cNvPicPr>
            <a:picLocks noChangeAspect="1"/>
          </p:cNvPicPr>
          <p:nvPr/>
        </p:nvPicPr>
        <p:blipFill>
          <a:blip r:embed="rId32"/>
          <a:stretch>
            <a:fillRect/>
          </a:stretch>
        </p:blipFill>
        <p:spPr>
          <a:xfrm>
            <a:off x="8302752" y="6191402"/>
            <a:ext cx="3238805" cy="619049"/>
          </a:xfrm>
          <a:prstGeom prst="rect">
            <a:avLst/>
          </a:prstGeom>
        </p:spPr>
      </p:pic>
      <p:sp>
        <p:nvSpPr>
          <p:cNvPr id="83" name="Text 49"/>
          <p:cNvSpPr/>
          <p:nvPr/>
        </p:nvSpPr>
        <p:spPr>
          <a:xfrm>
            <a:off x="8302752" y="6191402"/>
            <a:ext cx="3238805" cy="619963"/>
          </a:xfrm>
          <a:prstGeom prst="rect">
            <a:avLst/>
          </a:prstGeom>
          <a:solidFill>
            <a:srgbClr val="FFFFFF">
              <a:alpha val="0"/>
            </a:srgbClr>
          </a:solidFill>
          <a:ln w="38100">
            <a:solidFill>
              <a:srgbClr val="FF9500"/>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抽出テンプレート固定 自由生成を極力減らす</a:t>
            </a:r>
            <a:endParaRPr lang="en-US" sz="1100" dirty="0"/>
          </a:p>
        </p:txBody>
      </p:sp>
      <p:pic>
        <p:nvPicPr>
          <p:cNvPr id="84" name="Image 32" descr="preencoded.png">    </p:cNvPr>
          <p:cNvPicPr>
            <a:picLocks noChangeAspect="1"/>
          </p:cNvPicPr>
          <p:nvPr/>
        </p:nvPicPr>
        <p:blipFill>
          <a:blip r:embed="rId33"/>
          <a:stretch>
            <a:fillRect/>
          </a:stretch>
        </p:blipFill>
        <p:spPr>
          <a:xfrm>
            <a:off x="8302752" y="6924751"/>
            <a:ext cx="1362456" cy="304495"/>
          </a:xfrm>
          <a:prstGeom prst="rect">
            <a:avLst/>
          </a:prstGeom>
        </p:spPr>
      </p:pic>
      <p:sp>
        <p:nvSpPr>
          <p:cNvPr id="85" name="Text 50"/>
          <p:cNvSpPr/>
          <p:nvPr/>
        </p:nvSpPr>
        <p:spPr>
          <a:xfrm>
            <a:off x="8578901" y="6924751"/>
            <a:ext cx="1086307"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555555"/>
                </a:solidFill>
                <a:latin typeface="Noto Sans JP" pitchFamily="34" charset="0"/>
                <a:ea typeface="Noto Sans JP" pitchFamily="34" charset="-122"/>
                <a:cs typeface="Noto Sans JP" pitchFamily="34" charset="-120"/>
              </a:rPr>
              <a:t>リソース極限環境</a:t>
            </a:r>
            <a:endParaRPr lang="en-US" sz="900" dirty="0"/>
          </a:p>
        </p:txBody>
      </p:sp>
      <p:pic>
        <p:nvPicPr>
          <p:cNvPr id="86" name="Image 33" descr="preencoded.png">    </p:cNvPr>
          <p:cNvPicPr>
            <a:picLocks noChangeAspect="1"/>
          </p:cNvPicPr>
          <p:nvPr/>
        </p:nvPicPr>
        <p:blipFill>
          <a:blip r:embed="rId34"/>
          <a:srcRect l="0" r="0" t="-1359" b="-1359"/>
          <a:stretch/>
        </p:blipFill>
        <p:spPr>
          <a:xfrm>
            <a:off x="8397850" y="7012534"/>
            <a:ext cx="105156" cy="123444"/>
          </a:xfrm>
          <a:prstGeom prst="rect">
            <a:avLst/>
          </a:prstGeom>
        </p:spPr>
      </p:pic>
      <p:sp>
        <p:nvSpPr>
          <p:cNvPr id="87" name="Shape 51"/>
          <p:cNvSpPr/>
          <p:nvPr/>
        </p:nvSpPr>
        <p:spPr>
          <a:xfrm>
            <a:off x="0" y="7710221"/>
            <a:ext cx="12191695" cy="181051"/>
          </a:xfrm>
          <a:prstGeom prst="rect">
            <a:avLst/>
          </a:prstGeom>
          <a:solidFill>
            <a:srgbClr val="FFFFFF"/>
          </a:solidFill>
          <a:ln/>
        </p:spPr>
      </p:sp>
      <p:sp>
        <p:nvSpPr>
          <p:cNvPr id="88" name="Shape 52"/>
          <p:cNvSpPr/>
          <p:nvPr/>
        </p:nvSpPr>
        <p:spPr>
          <a:xfrm>
            <a:off x="0" y="7710221"/>
            <a:ext cx="12191695" cy="9144"/>
          </a:xfrm>
          <a:prstGeom prst="rect">
            <a:avLst/>
          </a:prstGeom>
          <a:solidFill>
            <a:srgbClr val="E5E5E5"/>
          </a:solidFill>
          <a:ln w="12700">
            <a:solidFill>
              <a:srgbClr val="E5E5E5">
                <a:alpha val="0"/>
              </a:srgbClr>
            </a:solidFill>
            <a:prstDash val="solid"/>
          </a:ln>
        </p:spPr>
      </p:sp>
      <p:sp>
        <p:nvSpPr>
          <p:cNvPr id="89" name="Text 53"/>
          <p:cNvSpPr txBox="1"/>
          <p:nvPr/>
        </p:nvSpPr>
        <p:spPr>
          <a:xfrm>
            <a:off x="457200" y="7720279"/>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90" name="Text 54"/>
          <p:cNvSpPr txBox="1"/>
          <p:nvPr/>
        </p:nvSpPr>
        <p:spPr>
          <a:xfrm>
            <a:off x="11385194" y="7720279"/>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59 / 80</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819302"/>
          </a:xfrm>
          <a:prstGeom prst="rect">
            <a:avLst/>
          </a:prstGeom>
          <a:solidFill>
            <a:srgbClr val="F5F5F7"/>
          </a:solidFill>
          <a:ln/>
        </p:spPr>
      </p:sp>
      <p:sp>
        <p:nvSpPr>
          <p:cNvPr id="5" name="Shape 3"/>
          <p:cNvSpPr/>
          <p:nvPr/>
        </p:nvSpPr>
        <p:spPr>
          <a:xfrm>
            <a:off x="0" y="810158"/>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61518"/>
            <a:ext cx="286207" cy="286207"/>
          </a:xfrm>
          <a:prstGeom prst="rect">
            <a:avLst/>
          </a:prstGeom>
        </p:spPr>
      </p:pic>
      <p:sp>
        <p:nvSpPr>
          <p:cNvPr id="7" name="Text 4"/>
          <p:cNvSpPr txBox="1"/>
          <p:nvPr/>
        </p:nvSpPr>
        <p:spPr>
          <a:xfrm>
            <a:off x="895198" y="190195"/>
            <a:ext cx="4343400" cy="428854"/>
          </a:xfrm>
          <a:prstGeom prst="rect">
            <a:avLst/>
          </a:prstGeom>
          <a:noFill/>
          <a:ln/>
        </p:spPr>
        <p:txBody>
          <a:bodyPr wrap="square" lIns="0" tIns="0" rIns="0" bIns="0" rtlCol="0" anchor="ctr"/>
          <a:lstStyle/>
          <a:p>
            <a:pPr algn="l" indent="0" marL="0">
              <a:buNone/>
            </a:pPr>
            <a:r>
              <a:rPr lang="en-US" sz="2200" b="1" dirty="0">
                <a:solidFill>
                  <a:srgbClr val="1D1D1F"/>
                </a:solidFill>
                <a:latin typeface="Noto Sans JP" pitchFamily="34" charset="0"/>
                <a:ea typeface="Noto Sans JP" pitchFamily="34" charset="-122"/>
                <a:cs typeface="Noto Sans JP" pitchFamily="34" charset="-120"/>
              </a:rPr>
              <a:t>エグゼクティブサマリ（詳細2）</a:t>
            </a:r>
            <a:endParaRPr lang="en-US" sz="2200" dirty="0"/>
          </a:p>
        </p:txBody>
      </p:sp>
      <p:sp>
        <p:nvSpPr>
          <p:cNvPr id="8" name="Text 5"/>
          <p:cNvSpPr txBox="1"/>
          <p:nvPr/>
        </p:nvSpPr>
        <p:spPr>
          <a:xfrm>
            <a:off x="8689543" y="290779"/>
            <a:ext cx="3238805"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実運用ランタイムとハードウェア実用ライン</a:t>
            </a:r>
            <a:endParaRPr lang="en-US" sz="1200" dirty="0"/>
          </a:p>
        </p:txBody>
      </p:sp>
      <p:pic>
        <p:nvPicPr>
          <p:cNvPr id="9" name="Image 1" descr="preencoded.png">    </p:cNvPr>
          <p:cNvPicPr>
            <a:picLocks noChangeAspect="1"/>
          </p:cNvPicPr>
          <p:nvPr/>
        </p:nvPicPr>
        <p:blipFill>
          <a:blip r:embed="rId2"/>
          <a:srcRect l="-11" r="-11" t="0" b="0"/>
          <a:stretch/>
        </p:blipFill>
        <p:spPr>
          <a:xfrm>
            <a:off x="457200" y="1123798"/>
            <a:ext cx="11277295" cy="967435"/>
          </a:xfrm>
          <a:prstGeom prst="rect">
            <a:avLst/>
          </a:prstGeom>
        </p:spPr>
      </p:pic>
      <p:sp>
        <p:nvSpPr>
          <p:cNvPr id="10" name="Text 6"/>
          <p:cNvSpPr txBox="1"/>
          <p:nvPr/>
        </p:nvSpPr>
        <p:spPr>
          <a:xfrm>
            <a:off x="705002" y="1314907"/>
            <a:ext cx="10918850" cy="590702"/>
          </a:xfrm>
          <a:prstGeom prst="rect">
            <a:avLst/>
          </a:prstGeom>
          <a:noFill/>
          <a:ln/>
        </p:spPr>
        <p:txBody>
          <a:bodyPr wrap="square" lIns="0" tIns="0" rIns="0" bIns="0" rtlCol="0" anchor="t"/>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 結論：ランタイムは</a:t>
            </a:r>
            <a:pPr algn="l" indent="0" marL="0">
              <a:buNone/>
            </a:pPr>
            <a:r>
              <a:rPr lang="en-US" sz="1600" b="1" dirty="0">
                <a:solidFill>
                  <a:srgbClr val="2563EB"/>
                </a:solidFill>
                <a:latin typeface="Noto Sans JP" pitchFamily="34" charset="0"/>
                <a:ea typeface="Noto Sans JP" pitchFamily="34" charset="-122"/>
                <a:cs typeface="Noto Sans JP" pitchFamily="34" charset="-120"/>
              </a:rPr>
              <a:t>llama.cpp/GGUF系・MLX</a:t>
            </a:r>
            <a:pPr algn="l" indent="0" marL="0">
              <a:buNone/>
            </a:pPr>
            <a:r>
              <a:rPr lang="en-US" sz="1600" b="1" dirty="0">
                <a:solidFill>
                  <a:srgbClr val="1D1D1F"/>
                </a:solidFill>
                <a:latin typeface="Noto Sans JP" pitchFamily="34" charset="0"/>
                <a:ea typeface="Noto Sans JP" pitchFamily="34" charset="-122"/>
                <a:cs typeface="Noto Sans JP" pitchFamily="34" charset="-120"/>
              </a:rPr>
              <a:t>が第一選択となり、ハードウェアはメモリ容量でTier化されます（長文はKV支配）。 </a:t>
            </a:r>
            <a:endParaRPr lang="en-US" sz="1600" dirty="0"/>
          </a:p>
        </p:txBody>
      </p:sp>
      <p:sp>
        <p:nvSpPr>
          <p:cNvPr id="11" name="Shape 7"/>
          <p:cNvSpPr/>
          <p:nvPr/>
        </p:nvSpPr>
        <p:spPr>
          <a:xfrm>
            <a:off x="457200" y="2319833"/>
            <a:ext cx="5486400" cy="3372307"/>
          </a:xfrm>
          <a:prstGeom prst="roundRect">
            <a:avLst>
              <a:gd name="adj" fmla="val 919"/>
            </a:avLst>
          </a:prstGeom>
          <a:solidFill>
            <a:srgbClr val="FFFFFF"/>
          </a:solidFill>
          <a:ln w="12700">
            <a:solidFill>
              <a:srgbClr val="E5E5E5"/>
            </a:solidFill>
            <a:prstDash val="solid"/>
          </a:ln>
        </p:spPr>
      </p:sp>
      <p:sp>
        <p:nvSpPr>
          <p:cNvPr id="12" name="Shape 8"/>
          <p:cNvSpPr/>
          <p:nvPr/>
        </p:nvSpPr>
        <p:spPr>
          <a:xfrm>
            <a:off x="657454" y="2852928"/>
            <a:ext cx="5086807"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842" b="-842"/>
          <a:stretch/>
        </p:blipFill>
        <p:spPr>
          <a:xfrm>
            <a:off x="657454" y="2563063"/>
            <a:ext cx="190195" cy="171907"/>
          </a:xfrm>
          <a:prstGeom prst="rect">
            <a:avLst/>
          </a:prstGeom>
        </p:spPr>
      </p:pic>
      <p:sp>
        <p:nvSpPr>
          <p:cNvPr id="14" name="Text 9"/>
          <p:cNvSpPr txBox="1"/>
          <p:nvPr/>
        </p:nvSpPr>
        <p:spPr>
          <a:xfrm>
            <a:off x="942746" y="2520086"/>
            <a:ext cx="2477110" cy="352958"/>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実運用ランタイム（第一選択）</a:t>
            </a:r>
            <a:endParaRPr lang="en-US" sz="1300" dirty="0"/>
          </a:p>
        </p:txBody>
      </p:sp>
      <p:pic>
        <p:nvPicPr>
          <p:cNvPr id="15" name="Image 3" descr="preencoded.png">    </p:cNvPr>
          <p:cNvPicPr>
            <a:picLocks noChangeAspect="1"/>
          </p:cNvPicPr>
          <p:nvPr/>
        </p:nvPicPr>
        <p:blipFill>
          <a:blip r:embed="rId4"/>
          <a:srcRect l="-1911" r="-1911" t="0" b="0"/>
          <a:stretch/>
        </p:blipFill>
        <p:spPr>
          <a:xfrm>
            <a:off x="657454" y="2987345"/>
            <a:ext cx="133502" cy="114300"/>
          </a:xfrm>
          <a:prstGeom prst="rect">
            <a:avLst/>
          </a:prstGeom>
        </p:spPr>
      </p:pic>
      <p:sp>
        <p:nvSpPr>
          <p:cNvPr id="16" name="Text 10"/>
          <p:cNvSpPr txBox="1"/>
          <p:nvPr/>
        </p:nvSpPr>
        <p:spPr>
          <a:xfrm>
            <a:off x="1570025" y="2987345"/>
            <a:ext cx="3326587"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クロスプラットフォーム標準：</a:t>
            </a:r>
            <a:endParaRPr lang="en-US" sz="1100" dirty="0"/>
          </a:p>
        </p:txBody>
      </p:sp>
      <p:pic>
        <p:nvPicPr>
          <p:cNvPr id="17" name="Image 4" descr="preencoded.png">    </p:cNvPr>
          <p:cNvPicPr>
            <a:picLocks noChangeAspect="1"/>
          </p:cNvPicPr>
          <p:nvPr/>
        </p:nvPicPr>
        <p:blipFill>
          <a:blip r:embed="rId5"/>
          <a:stretch>
            <a:fillRect/>
          </a:stretch>
        </p:blipFill>
        <p:spPr>
          <a:xfrm>
            <a:off x="866851" y="2996489"/>
            <a:ext cx="666598" cy="200254"/>
          </a:xfrm>
          <a:prstGeom prst="rect">
            <a:avLst/>
          </a:prstGeom>
        </p:spPr>
      </p:pic>
      <p:sp>
        <p:nvSpPr>
          <p:cNvPr id="18" name="Text 11"/>
          <p:cNvSpPr/>
          <p:nvPr/>
        </p:nvSpPr>
        <p:spPr>
          <a:xfrm>
            <a:off x="866851" y="2996489"/>
            <a:ext cx="6675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7B1FA2"/>
                </a:solidFill>
                <a:latin typeface="Noto Sans JP" pitchFamily="34" charset="0"/>
                <a:ea typeface="Noto Sans JP" pitchFamily="34" charset="-122"/>
                <a:cs typeface="Noto Sans JP" pitchFamily="34" charset="-120"/>
              </a:rPr>
              <a:t>llama.cpp</a:t>
            </a:r>
            <a:endParaRPr lang="en-US" sz="900" dirty="0"/>
          </a:p>
        </p:txBody>
      </p:sp>
      <p:sp>
        <p:nvSpPr>
          <p:cNvPr id="19" name="Text 12"/>
          <p:cNvSpPr txBox="1"/>
          <p:nvPr/>
        </p:nvSpPr>
        <p:spPr>
          <a:xfrm>
            <a:off x="1095451" y="3239719"/>
            <a:ext cx="3801161"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GGUF形式必須。最小セットアップでCPU/GPU推論が可能。</a:t>
            </a:r>
            <a:endParaRPr lang="en-US" sz="1000" dirty="0"/>
          </a:p>
        </p:txBody>
      </p:sp>
      <p:sp>
        <p:nvSpPr>
          <p:cNvPr id="20" name="Text 13"/>
          <p:cNvSpPr txBox="1"/>
          <p:nvPr/>
        </p:nvSpPr>
        <p:spPr>
          <a:xfrm>
            <a:off x="1095451" y="3477463"/>
            <a:ext cx="3801161"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軽量・汎用で多くのフロントエンドの基盤。</a:t>
            </a:r>
            <a:pPr algn="l" indent="0" marL="0">
              <a:buNone/>
            </a:pPr>
            <a:r>
              <a:rPr lang="en-US" sz="900" dirty="0">
                <a:solidFill>
                  <a:srgbClr val="6B7280"/>
                </a:solidFill>
                <a:latin typeface="Noto Sans JP" pitchFamily="34" charset="0"/>
                <a:ea typeface="Noto Sans JP" pitchFamily="34" charset="-122"/>
                <a:cs typeface="Noto Sans JP" pitchFamily="34" charset="-120"/>
              </a:rPr>
              <a:t>[8]</a:t>
            </a:r>
            <a:endParaRPr lang="en-US" sz="1000" dirty="0"/>
          </a:p>
        </p:txBody>
      </p:sp>
      <p:pic>
        <p:nvPicPr>
          <p:cNvPr id="21" name="Image 5" descr="preencoded.png">    </p:cNvPr>
          <p:cNvPicPr>
            <a:picLocks noChangeAspect="1"/>
          </p:cNvPicPr>
          <p:nvPr/>
        </p:nvPicPr>
        <p:blipFill>
          <a:blip r:embed="rId6"/>
          <a:srcRect l="0" r="0" t="0" b="0"/>
          <a:stretch/>
        </p:blipFill>
        <p:spPr>
          <a:xfrm>
            <a:off x="657454" y="3772814"/>
            <a:ext cx="114300" cy="114300"/>
          </a:xfrm>
          <a:prstGeom prst="rect">
            <a:avLst/>
          </a:prstGeom>
        </p:spPr>
      </p:pic>
      <p:sp>
        <p:nvSpPr>
          <p:cNvPr id="22" name="Text 14"/>
          <p:cNvSpPr txBox="1"/>
          <p:nvPr/>
        </p:nvSpPr>
        <p:spPr>
          <a:xfrm>
            <a:off x="2045513" y="3772814"/>
            <a:ext cx="2126894"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UI＋ローカルAPI：</a:t>
            </a:r>
            <a:endParaRPr lang="en-US" sz="1100" dirty="0"/>
          </a:p>
        </p:txBody>
      </p:sp>
      <p:pic>
        <p:nvPicPr>
          <p:cNvPr id="23" name="Image 6" descr="preencoded.png">    </p:cNvPr>
          <p:cNvPicPr>
            <a:picLocks noChangeAspect="1"/>
          </p:cNvPicPr>
          <p:nvPr/>
        </p:nvPicPr>
        <p:blipFill>
          <a:blip r:embed="rId7"/>
          <a:stretch>
            <a:fillRect/>
          </a:stretch>
        </p:blipFill>
        <p:spPr>
          <a:xfrm>
            <a:off x="847649" y="3781958"/>
            <a:ext cx="1162202" cy="200254"/>
          </a:xfrm>
          <a:prstGeom prst="rect">
            <a:avLst/>
          </a:prstGeom>
        </p:spPr>
      </p:pic>
      <p:sp>
        <p:nvSpPr>
          <p:cNvPr id="24" name="Text 15"/>
          <p:cNvSpPr/>
          <p:nvPr/>
        </p:nvSpPr>
        <p:spPr>
          <a:xfrm>
            <a:off x="847649" y="3781958"/>
            <a:ext cx="116220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7B1FA2"/>
                </a:solidFill>
                <a:latin typeface="Noto Sans JP" pitchFamily="34" charset="0"/>
                <a:ea typeface="Noto Sans JP" pitchFamily="34" charset="-122"/>
                <a:cs typeface="Noto Sans JP" pitchFamily="34" charset="-120"/>
              </a:rPr>
              <a:t>Ollama / LM Studio</a:t>
            </a:r>
            <a:endParaRPr lang="en-US" sz="900" dirty="0"/>
          </a:p>
        </p:txBody>
      </p:sp>
      <p:sp>
        <p:nvSpPr>
          <p:cNvPr id="25" name="Text 16"/>
          <p:cNvSpPr txBox="1"/>
          <p:nvPr/>
        </p:nvSpPr>
        <p:spPr>
          <a:xfrm>
            <a:off x="1076249" y="4025189"/>
            <a:ext cx="3096158"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OpenAI互換APIサーバとして動作（LAN公開可）。</a:t>
            </a:r>
            <a:endParaRPr lang="en-US" sz="1000" dirty="0"/>
          </a:p>
        </p:txBody>
      </p:sp>
      <p:sp>
        <p:nvSpPr>
          <p:cNvPr id="26" name="Text 17"/>
          <p:cNvSpPr txBox="1"/>
          <p:nvPr/>
        </p:nvSpPr>
        <p:spPr>
          <a:xfrm>
            <a:off x="1076249" y="4262933"/>
            <a:ext cx="3139135"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Windows/macOS/Linux対応で導入が容易。</a:t>
            </a:r>
            <a:pPr algn="l" indent="0" marL="0">
              <a:buNone/>
            </a:pPr>
            <a:r>
              <a:rPr lang="en-US" sz="900" dirty="0">
                <a:solidFill>
                  <a:srgbClr val="6B7280"/>
                </a:solidFill>
                <a:latin typeface="Noto Sans JP" pitchFamily="34" charset="0"/>
                <a:ea typeface="Noto Sans JP" pitchFamily="34" charset="-122"/>
                <a:cs typeface="Noto Sans JP" pitchFamily="34" charset="-120"/>
              </a:rPr>
              <a:t>[23]</a:t>
            </a:r>
            <a:endParaRPr lang="en-US" sz="1000" dirty="0"/>
          </a:p>
        </p:txBody>
      </p:sp>
      <p:pic>
        <p:nvPicPr>
          <p:cNvPr id="27" name="Image 7" descr="preencoded.png">    </p:cNvPr>
          <p:cNvPicPr>
            <a:picLocks noChangeAspect="1"/>
          </p:cNvPicPr>
          <p:nvPr/>
        </p:nvPicPr>
        <p:blipFill>
          <a:blip r:embed="rId8"/>
          <a:srcRect l="-133" r="-133" t="0" b="0"/>
          <a:stretch/>
        </p:blipFill>
        <p:spPr>
          <a:xfrm>
            <a:off x="657454" y="4558284"/>
            <a:ext cx="85954" cy="114300"/>
          </a:xfrm>
          <a:prstGeom prst="rect">
            <a:avLst/>
          </a:prstGeom>
        </p:spPr>
      </p:pic>
      <p:sp>
        <p:nvSpPr>
          <p:cNvPr id="28" name="Text 18"/>
          <p:cNvSpPr txBox="1"/>
          <p:nvPr/>
        </p:nvSpPr>
        <p:spPr>
          <a:xfrm>
            <a:off x="1202436" y="4558284"/>
            <a:ext cx="3341218"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Apple Silicon特化：</a:t>
            </a:r>
            <a:endParaRPr lang="en-US" sz="1100" dirty="0"/>
          </a:p>
        </p:txBody>
      </p:sp>
      <p:pic>
        <p:nvPicPr>
          <p:cNvPr id="29" name="Image 8" descr="preencoded.png">    </p:cNvPr>
          <p:cNvPicPr>
            <a:picLocks noChangeAspect="1"/>
          </p:cNvPicPr>
          <p:nvPr/>
        </p:nvPicPr>
        <p:blipFill>
          <a:blip r:embed="rId9"/>
          <a:stretch>
            <a:fillRect/>
          </a:stretch>
        </p:blipFill>
        <p:spPr>
          <a:xfrm>
            <a:off x="819302" y="4568342"/>
            <a:ext cx="352044" cy="200254"/>
          </a:xfrm>
          <a:prstGeom prst="rect">
            <a:avLst/>
          </a:prstGeom>
        </p:spPr>
      </p:pic>
      <p:sp>
        <p:nvSpPr>
          <p:cNvPr id="30" name="Text 19"/>
          <p:cNvSpPr/>
          <p:nvPr/>
        </p:nvSpPr>
        <p:spPr>
          <a:xfrm>
            <a:off x="819302" y="4568342"/>
            <a:ext cx="352958"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7B1FA2"/>
                </a:solidFill>
                <a:latin typeface="Noto Sans JP" pitchFamily="34" charset="0"/>
                <a:ea typeface="Noto Sans JP" pitchFamily="34" charset="-122"/>
                <a:cs typeface="Noto Sans JP" pitchFamily="34" charset="-120"/>
              </a:rPr>
              <a:t>MLX</a:t>
            </a:r>
            <a:endParaRPr lang="en-US" sz="900" dirty="0"/>
          </a:p>
        </p:txBody>
      </p:sp>
      <p:sp>
        <p:nvSpPr>
          <p:cNvPr id="31" name="Text 20"/>
          <p:cNvSpPr txBox="1"/>
          <p:nvPr/>
        </p:nvSpPr>
        <p:spPr>
          <a:xfrm>
            <a:off x="1047902" y="4810658"/>
            <a:ext cx="3572561"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Unified Memory前提で設計された配列フレームワーク。</a:t>
            </a:r>
            <a:endParaRPr lang="en-US" sz="1000" dirty="0"/>
          </a:p>
        </p:txBody>
      </p:sp>
      <p:sp>
        <p:nvSpPr>
          <p:cNvPr id="32" name="Text 21"/>
          <p:cNvSpPr txBox="1"/>
          <p:nvPr/>
        </p:nvSpPr>
        <p:spPr>
          <a:xfrm>
            <a:off x="1047902" y="5049317"/>
            <a:ext cx="3523183"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MLX-LM/MLX-VLMによりMetal最適化推論を実現。</a:t>
            </a:r>
            <a:pPr algn="l" indent="0" marL="0">
              <a:buNone/>
            </a:pPr>
            <a:r>
              <a:rPr lang="en-US" sz="900" dirty="0">
                <a:solidFill>
                  <a:srgbClr val="6B7280"/>
                </a:solidFill>
                <a:latin typeface="Noto Sans JP" pitchFamily="34" charset="0"/>
                <a:ea typeface="Noto Sans JP" pitchFamily="34" charset="-122"/>
                <a:cs typeface="Noto Sans JP" pitchFamily="34" charset="-120"/>
              </a:rPr>
              <a:t>[22]</a:t>
            </a:r>
            <a:endParaRPr lang="en-US" sz="1000" dirty="0"/>
          </a:p>
        </p:txBody>
      </p:sp>
      <p:sp>
        <p:nvSpPr>
          <p:cNvPr id="33" name="Shape 22"/>
          <p:cNvSpPr/>
          <p:nvPr/>
        </p:nvSpPr>
        <p:spPr>
          <a:xfrm>
            <a:off x="6248095" y="2319833"/>
            <a:ext cx="5486400" cy="3372307"/>
          </a:xfrm>
          <a:prstGeom prst="roundRect">
            <a:avLst>
              <a:gd name="adj" fmla="val 919"/>
            </a:avLst>
          </a:prstGeom>
          <a:solidFill>
            <a:srgbClr val="FFFFFF"/>
          </a:solidFill>
          <a:ln w="12700">
            <a:solidFill>
              <a:srgbClr val="E5E5E5"/>
            </a:solidFill>
            <a:prstDash val="solid"/>
          </a:ln>
        </p:spPr>
      </p:sp>
      <p:sp>
        <p:nvSpPr>
          <p:cNvPr id="34" name="Shape 23"/>
          <p:cNvSpPr/>
          <p:nvPr/>
        </p:nvSpPr>
        <p:spPr>
          <a:xfrm>
            <a:off x="6448349" y="2852928"/>
            <a:ext cx="5086807" cy="19202"/>
          </a:xfrm>
          <a:prstGeom prst="rect">
            <a:avLst/>
          </a:prstGeom>
          <a:solidFill>
            <a:srgbClr val="F5F5F7"/>
          </a:solidFill>
          <a:ln w="12700">
            <a:solidFill>
              <a:srgbClr val="F5F5F7">
                <a:alpha val="0"/>
              </a:srgbClr>
            </a:solidFill>
            <a:prstDash val="solid"/>
          </a:ln>
        </p:spPr>
      </p:sp>
      <p:pic>
        <p:nvPicPr>
          <p:cNvPr id="35" name="Image 9" descr="preencoded.png">    </p:cNvPr>
          <p:cNvPicPr>
            <a:picLocks noChangeAspect="1"/>
          </p:cNvPicPr>
          <p:nvPr/>
        </p:nvPicPr>
        <p:blipFill>
          <a:blip r:embed="rId10"/>
          <a:srcRect l="0" r="0" t="0" b="0"/>
          <a:stretch/>
        </p:blipFill>
        <p:spPr>
          <a:xfrm>
            <a:off x="6448349" y="2563063"/>
            <a:ext cx="171907" cy="171907"/>
          </a:xfrm>
          <a:prstGeom prst="rect">
            <a:avLst/>
          </a:prstGeom>
        </p:spPr>
      </p:pic>
      <p:sp>
        <p:nvSpPr>
          <p:cNvPr id="36" name="Text 24"/>
          <p:cNvSpPr txBox="1"/>
          <p:nvPr/>
        </p:nvSpPr>
        <p:spPr>
          <a:xfrm>
            <a:off x="6715354" y="2520086"/>
            <a:ext cx="3333902" cy="352958"/>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ハードウェア実用ライン（4bit中心概算）</a:t>
            </a:r>
            <a:endParaRPr lang="en-US" sz="1300" dirty="0"/>
          </a:p>
        </p:txBody>
      </p:sp>
      <p:pic>
        <p:nvPicPr>
          <p:cNvPr id="37" name="Image 10" descr="preencoded.png">    </p:cNvPr>
          <p:cNvPicPr>
            <a:picLocks noChangeAspect="1"/>
          </p:cNvPicPr>
          <p:nvPr/>
        </p:nvPicPr>
        <p:blipFill>
          <a:blip r:embed="rId11"/>
          <a:srcRect l="-133" r="-133" t="0" b="0"/>
          <a:stretch/>
        </p:blipFill>
        <p:spPr>
          <a:xfrm>
            <a:off x="6448349" y="2987345"/>
            <a:ext cx="85954" cy="114300"/>
          </a:xfrm>
          <a:prstGeom prst="rect">
            <a:avLst/>
          </a:prstGeom>
        </p:spPr>
      </p:pic>
      <p:sp>
        <p:nvSpPr>
          <p:cNvPr id="38" name="Text 25"/>
          <p:cNvSpPr txBox="1"/>
          <p:nvPr/>
        </p:nvSpPr>
        <p:spPr>
          <a:xfrm>
            <a:off x="6610198" y="2987345"/>
            <a:ext cx="3514954"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Apple Silicon (Unified Memory):</a:t>
            </a:r>
            <a:endParaRPr lang="en-US" sz="1100" dirty="0"/>
          </a:p>
        </p:txBody>
      </p:sp>
      <p:sp>
        <p:nvSpPr>
          <p:cNvPr id="39" name="Text 26"/>
          <p:cNvSpPr txBox="1"/>
          <p:nvPr/>
        </p:nvSpPr>
        <p:spPr>
          <a:xfrm>
            <a:off x="7311542" y="3239719"/>
            <a:ext cx="2813609"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3B〜7/8B級（インタラクティブ）</a:t>
            </a:r>
            <a:endParaRPr lang="en-US" sz="1000" dirty="0"/>
          </a:p>
        </p:txBody>
      </p:sp>
      <p:pic>
        <p:nvPicPr>
          <p:cNvPr id="40" name="Image 11" descr="preencoded.png">    </p:cNvPr>
          <p:cNvPicPr>
            <a:picLocks noChangeAspect="1"/>
          </p:cNvPicPr>
          <p:nvPr/>
        </p:nvPicPr>
        <p:blipFill>
          <a:blip r:embed="rId12"/>
          <a:stretch>
            <a:fillRect/>
          </a:stretch>
        </p:blipFill>
        <p:spPr>
          <a:xfrm>
            <a:off x="6838798" y="3239719"/>
            <a:ext cx="409651" cy="200254"/>
          </a:xfrm>
          <a:prstGeom prst="rect">
            <a:avLst/>
          </a:prstGeom>
        </p:spPr>
      </p:pic>
      <p:sp>
        <p:nvSpPr>
          <p:cNvPr id="41" name="Text 27"/>
          <p:cNvSpPr/>
          <p:nvPr/>
        </p:nvSpPr>
        <p:spPr>
          <a:xfrm>
            <a:off x="6838798" y="3239719"/>
            <a:ext cx="40965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B5E20"/>
                </a:solidFill>
                <a:latin typeface="Noto Sans JP" pitchFamily="34" charset="0"/>
                <a:ea typeface="Noto Sans JP" pitchFamily="34" charset="-122"/>
                <a:cs typeface="Noto Sans JP" pitchFamily="34" charset="-120"/>
              </a:rPr>
              <a:t>16GB</a:t>
            </a:r>
            <a:endParaRPr lang="en-US" sz="900" dirty="0"/>
          </a:p>
        </p:txBody>
      </p:sp>
      <p:sp>
        <p:nvSpPr>
          <p:cNvPr id="42" name="Text 28"/>
          <p:cNvSpPr txBox="1"/>
          <p:nvPr/>
        </p:nvSpPr>
        <p:spPr>
          <a:xfrm>
            <a:off x="7486193" y="3477463"/>
            <a:ext cx="2638958"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7B〜14B級（業務実用・RAG最小ライン）</a:t>
            </a:r>
            <a:endParaRPr lang="en-US" sz="1000" dirty="0"/>
          </a:p>
        </p:txBody>
      </p:sp>
      <p:pic>
        <p:nvPicPr>
          <p:cNvPr id="43" name="Image 12" descr="preencoded.png">    </p:cNvPr>
          <p:cNvPicPr>
            <a:picLocks noChangeAspect="1"/>
          </p:cNvPicPr>
          <p:nvPr/>
        </p:nvPicPr>
        <p:blipFill>
          <a:blip r:embed="rId13"/>
          <a:stretch>
            <a:fillRect/>
          </a:stretch>
        </p:blipFill>
        <p:spPr>
          <a:xfrm>
            <a:off x="6838798" y="3477463"/>
            <a:ext cx="580644" cy="200254"/>
          </a:xfrm>
          <a:prstGeom prst="rect">
            <a:avLst/>
          </a:prstGeom>
        </p:spPr>
      </p:pic>
      <p:sp>
        <p:nvSpPr>
          <p:cNvPr id="44" name="Text 29"/>
          <p:cNvSpPr/>
          <p:nvPr/>
        </p:nvSpPr>
        <p:spPr>
          <a:xfrm>
            <a:off x="6838798" y="3477463"/>
            <a:ext cx="581558"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B5E20"/>
                </a:solidFill>
                <a:latin typeface="Noto Sans JP" pitchFamily="34" charset="0"/>
                <a:ea typeface="Noto Sans JP" pitchFamily="34" charset="-122"/>
                <a:cs typeface="Noto Sans JP" pitchFamily="34" charset="-120"/>
              </a:rPr>
              <a:t>24-32GB</a:t>
            </a:r>
            <a:endParaRPr lang="en-US" sz="900" dirty="0"/>
          </a:p>
        </p:txBody>
      </p:sp>
      <p:sp>
        <p:nvSpPr>
          <p:cNvPr id="45" name="Text 30"/>
          <p:cNvSpPr txBox="1"/>
          <p:nvPr/>
        </p:nvSpPr>
        <p:spPr>
          <a:xfrm>
            <a:off x="7378294" y="3715207"/>
            <a:ext cx="2823667"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14B〜32B級以上（高品質・長文要約可）</a:t>
            </a:r>
            <a:endParaRPr lang="en-US" sz="1000" dirty="0"/>
          </a:p>
        </p:txBody>
      </p:sp>
      <p:pic>
        <p:nvPicPr>
          <p:cNvPr id="46" name="Image 13" descr="preencoded.png">    </p:cNvPr>
          <p:cNvPicPr>
            <a:picLocks noChangeAspect="1"/>
          </p:cNvPicPr>
          <p:nvPr/>
        </p:nvPicPr>
        <p:blipFill>
          <a:blip r:embed="rId14"/>
          <a:stretch>
            <a:fillRect/>
          </a:stretch>
        </p:blipFill>
        <p:spPr>
          <a:xfrm>
            <a:off x="6838798" y="3715207"/>
            <a:ext cx="476402" cy="200254"/>
          </a:xfrm>
          <a:prstGeom prst="rect">
            <a:avLst/>
          </a:prstGeom>
        </p:spPr>
      </p:pic>
      <p:sp>
        <p:nvSpPr>
          <p:cNvPr id="47" name="Text 31"/>
          <p:cNvSpPr/>
          <p:nvPr/>
        </p:nvSpPr>
        <p:spPr>
          <a:xfrm>
            <a:off x="6838798" y="3715207"/>
            <a:ext cx="47640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B5E20"/>
                </a:solidFill>
                <a:latin typeface="Noto Sans JP" pitchFamily="34" charset="0"/>
                <a:ea typeface="Noto Sans JP" pitchFamily="34" charset="-122"/>
                <a:cs typeface="Noto Sans JP" pitchFamily="34" charset="-120"/>
              </a:rPr>
              <a:t>64GB+</a:t>
            </a:r>
            <a:endParaRPr lang="en-US" sz="900" dirty="0"/>
          </a:p>
        </p:txBody>
      </p:sp>
      <p:pic>
        <p:nvPicPr>
          <p:cNvPr id="48" name="Image 14" descr="preencoded.png">    </p:cNvPr>
          <p:cNvPicPr>
            <a:picLocks noChangeAspect="1"/>
          </p:cNvPicPr>
          <p:nvPr/>
        </p:nvPicPr>
        <p:blipFill>
          <a:blip r:embed="rId15"/>
          <a:srcRect l="-2571" r="-2571" t="0" b="0"/>
          <a:stretch/>
        </p:blipFill>
        <p:spPr>
          <a:xfrm>
            <a:off x="6448349" y="4010558"/>
            <a:ext cx="105156" cy="114300"/>
          </a:xfrm>
          <a:prstGeom prst="rect">
            <a:avLst/>
          </a:prstGeom>
        </p:spPr>
      </p:pic>
      <p:sp>
        <p:nvSpPr>
          <p:cNvPr id="49" name="Text 32"/>
          <p:cNvSpPr txBox="1"/>
          <p:nvPr/>
        </p:nvSpPr>
        <p:spPr>
          <a:xfrm>
            <a:off x="6629400" y="4010558"/>
            <a:ext cx="3191256"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Windows (Discrete GPU):</a:t>
            </a:r>
            <a:endParaRPr lang="en-US" sz="1100" dirty="0"/>
          </a:p>
        </p:txBody>
      </p:sp>
      <p:sp>
        <p:nvSpPr>
          <p:cNvPr id="50" name="Text 33"/>
          <p:cNvSpPr txBox="1"/>
          <p:nvPr/>
        </p:nvSpPr>
        <p:spPr>
          <a:xfrm>
            <a:off x="7603236" y="4262933"/>
            <a:ext cx="2293315"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7B級（最小ライン）</a:t>
            </a:r>
            <a:endParaRPr lang="en-US" sz="1000" dirty="0"/>
          </a:p>
        </p:txBody>
      </p:sp>
      <p:pic>
        <p:nvPicPr>
          <p:cNvPr id="51" name="Image 15" descr="preencoded.png">    </p:cNvPr>
          <p:cNvPicPr>
            <a:picLocks noChangeAspect="1"/>
          </p:cNvPicPr>
          <p:nvPr/>
        </p:nvPicPr>
        <p:blipFill>
          <a:blip r:embed="rId16"/>
          <a:stretch>
            <a:fillRect/>
          </a:stretch>
        </p:blipFill>
        <p:spPr>
          <a:xfrm>
            <a:off x="6858000" y="4262933"/>
            <a:ext cx="685800" cy="200254"/>
          </a:xfrm>
          <a:prstGeom prst="rect">
            <a:avLst/>
          </a:prstGeom>
        </p:spPr>
      </p:pic>
      <p:sp>
        <p:nvSpPr>
          <p:cNvPr id="52" name="Text 34"/>
          <p:cNvSpPr/>
          <p:nvPr/>
        </p:nvSpPr>
        <p:spPr>
          <a:xfrm>
            <a:off x="6858000" y="4262933"/>
            <a:ext cx="685800"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B5E20"/>
                </a:solidFill>
                <a:latin typeface="Noto Sans JP" pitchFamily="34" charset="0"/>
                <a:ea typeface="Noto Sans JP" pitchFamily="34" charset="-122"/>
                <a:cs typeface="Noto Sans JP" pitchFamily="34" charset="-120"/>
              </a:rPr>
              <a:t>VRAM 8GB</a:t>
            </a:r>
            <a:endParaRPr lang="en-US" sz="900" dirty="0"/>
          </a:p>
        </p:txBody>
      </p:sp>
      <p:sp>
        <p:nvSpPr>
          <p:cNvPr id="53" name="Text 35"/>
          <p:cNvSpPr txBox="1"/>
          <p:nvPr/>
        </p:nvSpPr>
        <p:spPr>
          <a:xfrm>
            <a:off x="7843723" y="4501591"/>
            <a:ext cx="1976933"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14B級〜27B級（品質寄り）</a:t>
            </a:r>
            <a:endParaRPr lang="en-US" sz="1000" dirty="0"/>
          </a:p>
        </p:txBody>
      </p:sp>
      <p:pic>
        <p:nvPicPr>
          <p:cNvPr id="54" name="Image 16" descr="preencoded.png">    </p:cNvPr>
          <p:cNvPicPr>
            <a:picLocks noChangeAspect="1"/>
          </p:cNvPicPr>
          <p:nvPr/>
        </p:nvPicPr>
        <p:blipFill>
          <a:blip r:embed="rId17"/>
          <a:stretch>
            <a:fillRect/>
          </a:stretch>
        </p:blipFill>
        <p:spPr>
          <a:xfrm>
            <a:off x="6858000" y="4501591"/>
            <a:ext cx="923544" cy="200254"/>
          </a:xfrm>
          <a:prstGeom prst="rect">
            <a:avLst/>
          </a:prstGeom>
        </p:spPr>
      </p:pic>
      <p:sp>
        <p:nvSpPr>
          <p:cNvPr id="55" name="Text 36"/>
          <p:cNvSpPr/>
          <p:nvPr/>
        </p:nvSpPr>
        <p:spPr>
          <a:xfrm>
            <a:off x="6858000" y="4501591"/>
            <a:ext cx="924458"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B5E20"/>
                </a:solidFill>
                <a:latin typeface="Noto Sans JP" pitchFamily="34" charset="0"/>
                <a:ea typeface="Noto Sans JP" pitchFamily="34" charset="-122"/>
                <a:cs typeface="Noto Sans JP" pitchFamily="34" charset="-120"/>
              </a:rPr>
              <a:t>VRAM 12-16GB</a:t>
            </a:r>
            <a:endParaRPr lang="en-US" sz="900" dirty="0"/>
          </a:p>
        </p:txBody>
      </p:sp>
      <p:sp>
        <p:nvSpPr>
          <p:cNvPr id="56" name="Text 37"/>
          <p:cNvSpPr txBox="1"/>
          <p:nvPr/>
        </p:nvSpPr>
        <p:spPr>
          <a:xfrm>
            <a:off x="7669987" y="4739335"/>
            <a:ext cx="2226564"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32-34B級・重い画像生成が実務域</a:t>
            </a:r>
            <a:endParaRPr lang="en-US" sz="1000" dirty="0"/>
          </a:p>
        </p:txBody>
      </p:sp>
      <p:pic>
        <p:nvPicPr>
          <p:cNvPr id="57" name="Image 17" descr="preencoded.png">    </p:cNvPr>
          <p:cNvPicPr>
            <a:picLocks noChangeAspect="1"/>
          </p:cNvPicPr>
          <p:nvPr/>
        </p:nvPicPr>
        <p:blipFill>
          <a:blip r:embed="rId18"/>
          <a:stretch>
            <a:fillRect/>
          </a:stretch>
        </p:blipFill>
        <p:spPr>
          <a:xfrm>
            <a:off x="6858000" y="4739335"/>
            <a:ext cx="752551" cy="200254"/>
          </a:xfrm>
          <a:prstGeom prst="rect">
            <a:avLst/>
          </a:prstGeom>
        </p:spPr>
      </p:pic>
      <p:sp>
        <p:nvSpPr>
          <p:cNvPr id="58" name="Text 38"/>
          <p:cNvSpPr/>
          <p:nvPr/>
        </p:nvSpPr>
        <p:spPr>
          <a:xfrm>
            <a:off x="6858000" y="4739335"/>
            <a:ext cx="752551"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B5E20"/>
                </a:solidFill>
                <a:latin typeface="Noto Sans JP" pitchFamily="34" charset="0"/>
                <a:ea typeface="Noto Sans JP" pitchFamily="34" charset="-122"/>
                <a:cs typeface="Noto Sans JP" pitchFamily="34" charset="-120"/>
              </a:rPr>
              <a:t>VRAM 24GB</a:t>
            </a:r>
            <a:endParaRPr lang="en-US" sz="900" dirty="0"/>
          </a:p>
        </p:txBody>
      </p:sp>
      <p:pic>
        <p:nvPicPr>
          <p:cNvPr id="59" name="Image 18" descr="preencoded.png">    </p:cNvPr>
          <p:cNvPicPr>
            <a:picLocks noChangeAspect="1"/>
          </p:cNvPicPr>
          <p:nvPr/>
        </p:nvPicPr>
        <p:blipFill>
          <a:blip r:embed="rId19"/>
          <a:srcRect l="-1911" r="-1911" t="0" b="0"/>
          <a:stretch/>
        </p:blipFill>
        <p:spPr>
          <a:xfrm>
            <a:off x="6448349" y="5034686"/>
            <a:ext cx="133502" cy="114300"/>
          </a:xfrm>
          <a:prstGeom prst="rect">
            <a:avLst/>
          </a:prstGeom>
        </p:spPr>
      </p:pic>
      <p:sp>
        <p:nvSpPr>
          <p:cNvPr id="60" name="Text 39"/>
          <p:cNvSpPr txBox="1"/>
          <p:nvPr/>
        </p:nvSpPr>
        <p:spPr>
          <a:xfrm>
            <a:off x="6657746" y="5034686"/>
            <a:ext cx="3343961" cy="219456"/>
          </a:xfrm>
          <a:prstGeom prst="rect">
            <a:avLst/>
          </a:prstGeom>
          <a:noFill/>
          <a:ln/>
        </p:spPr>
        <p:txBody>
          <a:bodyPr wrap="square" lIns="0" tIns="0" rIns="0" bIns="0" rtlCol="0" anchor="ctr"/>
          <a:lstStyle/>
          <a:p>
            <a:pPr algn="l" indent="0" marL="0">
              <a:buNone/>
            </a:pPr>
            <a:r>
              <a:rPr lang="en-US" sz="1100" b="1" dirty="0">
                <a:solidFill>
                  <a:srgbClr val="424245"/>
                </a:solidFill>
                <a:latin typeface="Noto Sans JP" pitchFamily="34" charset="0"/>
                <a:ea typeface="Noto Sans JP" pitchFamily="34" charset="-122"/>
                <a:cs typeface="Noto Sans JP" pitchFamily="34" charset="-120"/>
              </a:rPr>
              <a:t>Windows CPU-only:</a:t>
            </a:r>
            <a:endParaRPr lang="en-US" sz="1100" dirty="0"/>
          </a:p>
        </p:txBody>
      </p:sp>
      <p:sp>
        <p:nvSpPr>
          <p:cNvPr id="61" name="Text 40"/>
          <p:cNvSpPr txBox="1"/>
          <p:nvPr/>
        </p:nvSpPr>
        <p:spPr>
          <a:xfrm>
            <a:off x="7694676" y="5287061"/>
            <a:ext cx="2307031" cy="200254"/>
          </a:xfrm>
          <a:prstGeom prst="rect">
            <a:avLst/>
          </a:prstGeom>
          <a:noFill/>
          <a:ln/>
        </p:spPr>
        <p:txBody>
          <a:bodyPr wrap="square" lIns="0" tIns="0" rIns="0" bIns="0" rtlCol="0" anchor="ctr"/>
          <a:lstStyle/>
          <a:p>
            <a:pPr algn="l" indent="0" marL="0">
              <a:buNone/>
            </a:pPr>
            <a:r>
              <a:rPr lang="en-US" sz="1000" dirty="0">
                <a:solidFill>
                  <a:srgbClr val="6E6E73"/>
                </a:solidFill>
                <a:latin typeface="Noto Sans JP" pitchFamily="34" charset="0"/>
                <a:ea typeface="Noto Sans JP" pitchFamily="34" charset="-122"/>
                <a:cs typeface="Noto Sans JP" pitchFamily="34" charset="-120"/>
              </a:rPr>
              <a:t>7B級が「使える」境界（AVX活用）。</a:t>
            </a:r>
            <a:endParaRPr lang="en-US" sz="1000" dirty="0"/>
          </a:p>
        </p:txBody>
      </p:sp>
      <p:pic>
        <p:nvPicPr>
          <p:cNvPr id="62" name="Image 19" descr="preencoded.png">    </p:cNvPr>
          <p:cNvPicPr>
            <a:picLocks noChangeAspect="1"/>
          </p:cNvPicPr>
          <p:nvPr/>
        </p:nvPicPr>
        <p:blipFill>
          <a:blip r:embed="rId20"/>
          <a:stretch>
            <a:fillRect/>
          </a:stretch>
        </p:blipFill>
        <p:spPr>
          <a:xfrm>
            <a:off x="6886346" y="5287061"/>
            <a:ext cx="743407" cy="200254"/>
          </a:xfrm>
          <a:prstGeom prst="rect">
            <a:avLst/>
          </a:prstGeom>
        </p:spPr>
      </p:pic>
      <p:sp>
        <p:nvSpPr>
          <p:cNvPr id="63" name="Text 41"/>
          <p:cNvSpPr/>
          <p:nvPr/>
        </p:nvSpPr>
        <p:spPr>
          <a:xfrm>
            <a:off x="6886346" y="5287061"/>
            <a:ext cx="743407"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B5E20"/>
                </a:solidFill>
                <a:latin typeface="Noto Sans JP" pitchFamily="34" charset="0"/>
                <a:ea typeface="Noto Sans JP" pitchFamily="34" charset="-122"/>
                <a:cs typeface="Noto Sans JP" pitchFamily="34" charset="-120"/>
              </a:rPr>
              <a:t>32GB RAM+</a:t>
            </a:r>
            <a:endParaRPr lang="en-US" sz="900" dirty="0"/>
          </a:p>
        </p:txBody>
      </p:sp>
      <p:sp>
        <p:nvSpPr>
          <p:cNvPr id="64" name="Shape 42"/>
          <p:cNvSpPr/>
          <p:nvPr/>
        </p:nvSpPr>
        <p:spPr>
          <a:xfrm>
            <a:off x="457200" y="5916168"/>
            <a:ext cx="11277295" cy="923544"/>
          </a:xfrm>
          <a:prstGeom prst="roundRect">
            <a:avLst>
              <a:gd name="adj" fmla="val 8166"/>
            </a:avLst>
          </a:prstGeom>
          <a:solidFill>
            <a:srgbClr val="FFF8E6"/>
          </a:solidFill>
          <a:ln w="12700">
            <a:solidFill>
              <a:srgbClr val="FFEEBA"/>
            </a:solidFill>
            <a:prstDash val="solid"/>
          </a:ln>
        </p:spPr>
      </p:sp>
      <p:pic>
        <p:nvPicPr>
          <p:cNvPr id="65" name="Image 20" descr="preencoded.png">    </p:cNvPr>
          <p:cNvPicPr>
            <a:picLocks noChangeAspect="1"/>
          </p:cNvPicPr>
          <p:nvPr/>
        </p:nvPicPr>
        <p:blipFill>
          <a:blip r:embed="rId21"/>
          <a:srcRect l="0" r="0" t="0" b="0"/>
          <a:stretch/>
        </p:blipFill>
        <p:spPr>
          <a:xfrm>
            <a:off x="599846" y="6078017"/>
            <a:ext cx="152705" cy="152705"/>
          </a:xfrm>
          <a:prstGeom prst="rect">
            <a:avLst/>
          </a:prstGeom>
        </p:spPr>
      </p:pic>
      <p:sp>
        <p:nvSpPr>
          <p:cNvPr id="66" name="Text 43"/>
          <p:cNvSpPr txBox="1"/>
          <p:nvPr/>
        </p:nvSpPr>
        <p:spPr>
          <a:xfrm>
            <a:off x="847649" y="6058814"/>
            <a:ext cx="10935310"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注意：長文コンテキストとメモリ</a:t>
            </a:r>
            <a:endParaRPr lang="en-US" sz="1000" dirty="0"/>
          </a:p>
        </p:txBody>
      </p:sp>
      <p:sp>
        <p:nvSpPr>
          <p:cNvPr id="67" name="Text 44"/>
          <p:cNvSpPr txBox="1"/>
          <p:nvPr/>
        </p:nvSpPr>
        <p:spPr>
          <a:xfrm>
            <a:off x="847649" y="6296558"/>
            <a:ext cx="10821010" cy="400507"/>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上記は重み（weight-only）の概算です。長文（Long Context）を扱う場合、KVキャッシュがメモリを線形に圧迫するため、別途KV量子化やコンテキスト長制限（4k/8k等）の設計が必要です。</a:t>
            </a:r>
            <a:endParaRPr lang="en-US" sz="1000" dirty="0"/>
          </a:p>
        </p:txBody>
      </p:sp>
      <p:sp>
        <p:nvSpPr>
          <p:cNvPr id="68" name="Shape 45"/>
          <p:cNvSpPr/>
          <p:nvPr/>
        </p:nvSpPr>
        <p:spPr>
          <a:xfrm>
            <a:off x="0" y="7144207"/>
            <a:ext cx="12191695" cy="181051"/>
          </a:xfrm>
          <a:prstGeom prst="rect">
            <a:avLst/>
          </a:prstGeom>
          <a:solidFill>
            <a:srgbClr val="FFFFFF"/>
          </a:solidFill>
          <a:ln/>
        </p:spPr>
      </p:sp>
      <p:sp>
        <p:nvSpPr>
          <p:cNvPr id="69" name="Shape 46"/>
          <p:cNvSpPr/>
          <p:nvPr/>
        </p:nvSpPr>
        <p:spPr>
          <a:xfrm>
            <a:off x="0" y="7144207"/>
            <a:ext cx="12191695" cy="9144"/>
          </a:xfrm>
          <a:prstGeom prst="rect">
            <a:avLst/>
          </a:prstGeom>
          <a:solidFill>
            <a:srgbClr val="E5E5E5"/>
          </a:solidFill>
          <a:ln w="12700">
            <a:solidFill>
              <a:srgbClr val="E5E5E5">
                <a:alpha val="0"/>
              </a:srgbClr>
            </a:solidFill>
            <a:prstDash val="solid"/>
          </a:ln>
        </p:spPr>
      </p:sp>
      <p:sp>
        <p:nvSpPr>
          <p:cNvPr id="70" name="Text 47"/>
          <p:cNvSpPr txBox="1"/>
          <p:nvPr/>
        </p:nvSpPr>
        <p:spPr>
          <a:xfrm>
            <a:off x="457200" y="7154266"/>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71" name="Text 48"/>
          <p:cNvSpPr txBox="1"/>
          <p:nvPr/>
        </p:nvSpPr>
        <p:spPr>
          <a:xfrm>
            <a:off x="11448288" y="7154266"/>
            <a:ext cx="372161"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6 / 80</a:t>
            </a:r>
            <a:endParaRPr lang="en-US" sz="9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304495"/>
            <a:ext cx="304495" cy="304495"/>
          </a:xfrm>
          <a:prstGeom prst="rect">
            <a:avLst/>
          </a:prstGeom>
        </p:spPr>
      </p:pic>
      <p:sp>
        <p:nvSpPr>
          <p:cNvPr id="7" name="Text 4"/>
          <p:cNvSpPr txBox="1"/>
          <p:nvPr/>
        </p:nvSpPr>
        <p:spPr>
          <a:xfrm>
            <a:off x="914400" y="228600"/>
            <a:ext cx="7820863"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音声メモ→整文化→タスク抽出（失敗モードと回避策）</a:t>
            </a:r>
            <a:endParaRPr lang="en-US" sz="2400" dirty="0"/>
          </a:p>
        </p:txBody>
      </p:sp>
      <p:sp>
        <p:nvSpPr>
          <p:cNvPr id="8" name="Text 5"/>
          <p:cNvSpPr txBox="1"/>
          <p:nvPr/>
        </p:nvSpPr>
        <p:spPr>
          <a:xfrm>
            <a:off x="9523476" y="328270"/>
            <a:ext cx="2397557"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ユースケース別推奨スタック</a:t>
            </a:r>
            <a:endParaRPr lang="en-US" sz="1300" dirty="0"/>
          </a:p>
        </p:txBody>
      </p:sp>
      <p:pic>
        <p:nvPicPr>
          <p:cNvPr id="9" name="Image 1" descr="preencoded.png">    </p:cNvPr>
          <p:cNvPicPr>
            <a:picLocks noChangeAspect="1"/>
          </p:cNvPicPr>
          <p:nvPr/>
        </p:nvPicPr>
        <p:blipFill>
          <a:blip r:embed="rId2"/>
          <a:srcRect l="0" r="0" t="-22" b="-22"/>
          <a:stretch/>
        </p:blipFill>
        <p:spPr>
          <a:xfrm>
            <a:off x="457200" y="1228954"/>
            <a:ext cx="11277295" cy="1021385"/>
          </a:xfrm>
          <a:prstGeom prst="rect">
            <a:avLst/>
          </a:prstGeom>
        </p:spPr>
      </p:pic>
      <p:sp>
        <p:nvSpPr>
          <p:cNvPr id="10" name="Text 6"/>
          <p:cNvSpPr txBox="1"/>
          <p:nvPr/>
        </p:nvSpPr>
        <p:spPr>
          <a:xfrm>
            <a:off x="743407" y="1419149"/>
            <a:ext cx="10849356" cy="648310"/>
          </a:xfrm>
          <a:prstGeom prst="rect">
            <a:avLst/>
          </a:prstGeom>
          <a:noFill/>
          <a:ln/>
        </p:spPr>
        <p:txBody>
          <a:bodyPr wrap="square" lIns="0" tIns="0" rIns="0" bIns="0" rtlCol="0" anchor="t"/>
          <a:lstStyle/>
          <a:p>
            <a:pPr algn="l" indent="0" marL="0">
              <a:buNone/>
            </a:pPr>
            <a:r>
              <a:rPr lang="en-US" sz="1800" b="1" dirty="0">
                <a:solidFill>
                  <a:srgbClr val="991B1B"/>
                </a:solidFill>
                <a:latin typeface="Noto Sans JP" pitchFamily="34" charset="0"/>
                <a:ea typeface="Noto Sans JP" pitchFamily="34" charset="-122"/>
                <a:cs typeface="Noto Sans JP" pitchFamily="34" charset="-120"/>
              </a:rPr>
              <a:t> 結論：誤転記・要点漏れ・推論不足は「設計」で抑え込む。</a:t>
            </a:r>
            <a:pPr algn="l" indent="0" marL="0">
              <a:buNone/>
            </a:pPr>
            <a:endParaRPr lang="en-US" sz="1800" dirty="0"/>
          </a:p>
          <a:p>
            <a:pPr algn="l" indent="0" marL="0">
              <a:buNone/>
            </a:pPr>
            <a:r>
              <a:rPr lang="en-US" sz="1800" b="1" dirty="0">
                <a:solidFill>
                  <a:srgbClr val="991B1B"/>
                </a:solidFill>
                <a:latin typeface="Noto Sans JP" pitchFamily="34" charset="0"/>
                <a:ea typeface="Noto Sans JP" pitchFamily="34" charset="-122"/>
                <a:cs typeface="Noto Sans JP" pitchFamily="34" charset="-120"/>
              </a:rPr>
              <a:t> VADによる区間分割、逐次要約、テンプレ固定が鍵となります。 </a:t>
            </a:r>
            <a:endParaRPr lang="en-US" sz="1800" dirty="0"/>
          </a:p>
        </p:txBody>
      </p:sp>
      <p:sp>
        <p:nvSpPr>
          <p:cNvPr id="11" name="Shape 7"/>
          <p:cNvSpPr/>
          <p:nvPr/>
        </p:nvSpPr>
        <p:spPr>
          <a:xfrm>
            <a:off x="457200" y="2554834"/>
            <a:ext cx="3610051" cy="3219602"/>
          </a:xfrm>
          <a:prstGeom prst="roundRect">
            <a:avLst>
              <a:gd name="adj" fmla="val 1008"/>
            </a:avLst>
          </a:prstGeom>
          <a:solidFill>
            <a:srgbClr val="FFFFFF"/>
          </a:solidFill>
          <a:ln w="12700">
            <a:solidFill>
              <a:srgbClr val="E5E5E5"/>
            </a:solidFill>
            <a:prstDash val="solid"/>
          </a:ln>
        </p:spPr>
      </p:sp>
      <p:sp>
        <p:nvSpPr>
          <p:cNvPr id="12" name="Shape 8"/>
          <p:cNvSpPr/>
          <p:nvPr/>
        </p:nvSpPr>
        <p:spPr>
          <a:xfrm>
            <a:off x="657454" y="3106217"/>
            <a:ext cx="3209544"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0" b="0"/>
          <a:stretch/>
        </p:blipFill>
        <p:spPr>
          <a:xfrm>
            <a:off x="657454" y="2797150"/>
            <a:ext cx="171907" cy="171907"/>
          </a:xfrm>
          <a:prstGeom prst="rect">
            <a:avLst/>
          </a:prstGeom>
        </p:spPr>
      </p:pic>
      <p:sp>
        <p:nvSpPr>
          <p:cNvPr id="14" name="Text 9"/>
          <p:cNvSpPr txBox="1"/>
          <p:nvPr/>
        </p:nvSpPr>
        <p:spPr>
          <a:xfrm>
            <a:off x="923544" y="2754173"/>
            <a:ext cx="1783080"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ASR誤転記→抽出ミス</a:t>
            </a:r>
            <a:endParaRPr lang="en-US" sz="1300" dirty="0"/>
          </a:p>
        </p:txBody>
      </p:sp>
      <p:sp>
        <p:nvSpPr>
          <p:cNvPr id="15" name="Text 10"/>
          <p:cNvSpPr txBox="1"/>
          <p:nvPr/>
        </p:nvSpPr>
        <p:spPr>
          <a:xfrm>
            <a:off x="847649" y="3240634"/>
            <a:ext cx="3210458" cy="228600"/>
          </a:xfrm>
          <a:prstGeom prst="rect">
            <a:avLst/>
          </a:prstGeom>
          <a:noFill/>
          <a:ln/>
        </p:spPr>
        <p:txBody>
          <a:bodyPr wrap="square" lIns="0" tIns="0" rIns="0" bIns="0" rtlCol="0" anchor="ctr"/>
          <a:lstStyle/>
          <a:p>
            <a:pPr algn="l" indent="0" marL="0">
              <a:buNone/>
            </a:pPr>
            <a:r>
              <a:rPr lang="en-US" sz="1200" b="1" dirty="0">
                <a:solidFill>
                  <a:srgbClr val="DC2626"/>
                </a:solidFill>
                <a:latin typeface="Noto Sans JP" pitchFamily="34" charset="0"/>
                <a:ea typeface="Noto Sans JP" pitchFamily="34" charset="-122"/>
                <a:cs typeface="Noto Sans JP" pitchFamily="34" charset="-120"/>
              </a:rPr>
              <a:t> 失敗モード</a:t>
            </a:r>
            <a:endParaRPr lang="en-US" sz="1200" dirty="0"/>
          </a:p>
        </p:txBody>
      </p:sp>
      <p:pic>
        <p:nvPicPr>
          <p:cNvPr id="16" name="Image 3" descr="preencoded.png">    </p:cNvPr>
          <p:cNvPicPr>
            <a:picLocks noChangeAspect="1"/>
          </p:cNvPicPr>
          <p:nvPr/>
        </p:nvPicPr>
        <p:blipFill>
          <a:blip r:embed="rId4"/>
          <a:srcRect l="0" r="0" t="-100" b="-100"/>
          <a:stretch/>
        </p:blipFill>
        <p:spPr>
          <a:xfrm>
            <a:off x="657454" y="3278124"/>
            <a:ext cx="114300" cy="152705"/>
          </a:xfrm>
          <a:prstGeom prst="rect">
            <a:avLst/>
          </a:prstGeom>
        </p:spPr>
      </p:pic>
      <p:sp>
        <p:nvSpPr>
          <p:cNvPr id="17" name="Text 11"/>
          <p:cNvSpPr txBox="1"/>
          <p:nvPr/>
        </p:nvSpPr>
        <p:spPr>
          <a:xfrm>
            <a:off x="923544" y="3506724"/>
            <a:ext cx="3020263" cy="428854"/>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ASRが固有名詞や数値を誤認識し、そのままタスクとして抽出されてしまう。</a:t>
            </a:r>
            <a:endParaRPr lang="en-US" sz="1000" dirty="0"/>
          </a:p>
        </p:txBody>
      </p:sp>
      <p:sp>
        <p:nvSpPr>
          <p:cNvPr id="18" name="Text 12"/>
          <p:cNvSpPr txBox="1"/>
          <p:nvPr/>
        </p:nvSpPr>
        <p:spPr>
          <a:xfrm>
            <a:off x="866851" y="4048049"/>
            <a:ext cx="3115361" cy="228600"/>
          </a:xfrm>
          <a:prstGeom prst="rect">
            <a:avLst/>
          </a:prstGeom>
          <a:noFill/>
          <a:ln/>
        </p:spPr>
        <p:txBody>
          <a:bodyPr wrap="square" lIns="0" tIns="0" rIns="0" bIns="0" rtlCol="0" anchor="ctr"/>
          <a:lstStyle/>
          <a:p>
            <a:pPr algn="l" indent="0" marL="0">
              <a:buNone/>
            </a:pPr>
            <a:r>
              <a:rPr lang="en-US" sz="1200" b="1" dirty="0">
                <a:solidFill>
                  <a:srgbClr val="15803D"/>
                </a:solidFill>
                <a:latin typeface="Noto Sans JP" pitchFamily="34" charset="0"/>
                <a:ea typeface="Noto Sans JP" pitchFamily="34" charset="-122"/>
                <a:cs typeface="Noto Sans JP" pitchFamily="34" charset="-120"/>
              </a:rPr>
              <a:t> 回避策（Design）</a:t>
            </a:r>
            <a:endParaRPr lang="en-US" sz="1200" dirty="0"/>
          </a:p>
        </p:txBody>
      </p:sp>
      <p:pic>
        <p:nvPicPr>
          <p:cNvPr id="19" name="Image 4" descr="preencoded.png">    </p:cNvPr>
          <p:cNvPicPr>
            <a:picLocks noChangeAspect="1"/>
          </p:cNvPicPr>
          <p:nvPr/>
        </p:nvPicPr>
        <p:blipFill>
          <a:blip r:embed="rId5"/>
          <a:srcRect l="0" r="0" t="-43" b="-43"/>
          <a:stretch/>
        </p:blipFill>
        <p:spPr>
          <a:xfrm>
            <a:off x="657454" y="4086454"/>
            <a:ext cx="133502" cy="152705"/>
          </a:xfrm>
          <a:prstGeom prst="rect">
            <a:avLst/>
          </a:prstGeom>
        </p:spPr>
      </p:pic>
      <p:sp>
        <p:nvSpPr>
          <p:cNvPr id="20" name="Text 13"/>
          <p:cNvSpPr txBox="1"/>
          <p:nvPr/>
        </p:nvSpPr>
        <p:spPr>
          <a:xfrm>
            <a:off x="923544" y="4315054"/>
            <a:ext cx="3020263" cy="648310"/>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 1. </a:t>
            </a:r>
            <a:pPr algn="l" indent="0" marL="0">
              <a:buNone/>
            </a:pPr>
            <a:r>
              <a:rPr lang="en-US" sz="1000" b="1" dirty="0">
                <a:solidFill>
                  <a:srgbClr val="4B5563"/>
                </a:solidFill>
                <a:latin typeface="Noto Sans JP" pitchFamily="34" charset="0"/>
                <a:ea typeface="Noto Sans JP" pitchFamily="34" charset="-122"/>
                <a:cs typeface="Noto Sans JP" pitchFamily="34" charset="-120"/>
              </a:rPr>
              <a:t>VADで区間分割：</a:t>
            </a:r>
            <a:pPr algn="l" indent="0" marL="0">
              <a:buNone/>
            </a:pPr>
            <a:r>
              <a:rPr lang="en-US" sz="1000" dirty="0">
                <a:solidFill>
                  <a:srgbClr val="4B5563"/>
                </a:solidFill>
                <a:latin typeface="Noto Sans JP" pitchFamily="34" charset="0"/>
                <a:ea typeface="Noto Sans JP" pitchFamily="34" charset="-122"/>
                <a:cs typeface="Noto Sans JP" pitchFamily="34" charset="-120"/>
              </a:rPr>
              <a:t>無音除去で認識精度向上。</a:t>
            </a:r>
            <a:pPr algn="l" indent="0" marL="0">
              <a:buNone/>
            </a:pPr>
            <a:endParaRPr lang="en-US" sz="1000" dirty="0"/>
          </a:p>
          <a:p>
            <a:pPr algn="l" indent="0" marL="0">
              <a:buNone/>
            </a:pPr>
            <a:r>
              <a:rPr lang="en-US" sz="1000" dirty="0">
                <a:solidFill>
                  <a:srgbClr val="4B5563"/>
                </a:solidFill>
                <a:latin typeface="Noto Sans JP" pitchFamily="34" charset="0"/>
                <a:ea typeface="Noto Sans JP" pitchFamily="34" charset="-122"/>
                <a:cs typeface="Noto Sans JP" pitchFamily="34" charset="-120"/>
              </a:rPr>
              <a:t> 2. </a:t>
            </a:r>
            <a:pPr algn="l" indent="0" marL="0">
              <a:buNone/>
            </a:pPr>
            <a:r>
              <a:rPr lang="en-US" sz="1000" b="1" dirty="0">
                <a:solidFill>
                  <a:srgbClr val="4B5563"/>
                </a:solidFill>
                <a:latin typeface="Noto Sans JP" pitchFamily="34" charset="0"/>
                <a:ea typeface="Noto Sans JP" pitchFamily="34" charset="-122"/>
                <a:cs typeface="Noto Sans JP" pitchFamily="34" charset="-120"/>
              </a:rPr>
              <a:t>重要箇所再確認UI：</a:t>
            </a:r>
            <a:pPr algn="l" indent="0" marL="0">
              <a:buNone/>
            </a:pPr>
            <a:r>
              <a:rPr lang="en-US" sz="1000" dirty="0">
                <a:solidFill>
                  <a:srgbClr val="4B5563"/>
                </a:solidFill>
                <a:latin typeface="Noto Sans JP" pitchFamily="34" charset="0"/>
                <a:ea typeface="Noto Sans JP" pitchFamily="34" charset="-122"/>
                <a:cs typeface="Noto Sans JP" pitchFamily="34" charset="-120"/>
              </a:rPr>
              <a:t>抽出されたタスクの元音声をワンクリック再生できるUIを提供。 </a:t>
            </a:r>
            <a:endParaRPr lang="en-US" sz="1000" dirty="0"/>
          </a:p>
        </p:txBody>
      </p:sp>
      <p:pic>
        <p:nvPicPr>
          <p:cNvPr id="21" name="Image 5" descr="preencoded.png">    </p:cNvPr>
          <p:cNvPicPr>
            <a:picLocks noChangeAspect="1"/>
          </p:cNvPicPr>
          <p:nvPr/>
        </p:nvPicPr>
        <p:blipFill>
          <a:blip r:embed="rId6"/>
          <a:stretch>
            <a:fillRect/>
          </a:stretch>
        </p:blipFill>
        <p:spPr>
          <a:xfrm>
            <a:off x="657454" y="5359298"/>
            <a:ext cx="714146" cy="209398"/>
          </a:xfrm>
          <a:prstGeom prst="rect">
            <a:avLst/>
          </a:prstGeom>
        </p:spPr>
      </p:pic>
      <p:sp>
        <p:nvSpPr>
          <p:cNvPr id="22" name="Text 14"/>
          <p:cNvSpPr/>
          <p:nvPr/>
        </p:nvSpPr>
        <p:spPr>
          <a:xfrm>
            <a:off x="657454" y="5359298"/>
            <a:ext cx="715061"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374151"/>
                </a:solidFill>
                <a:latin typeface="Noto Sans JP" pitchFamily="34" charset="0"/>
                <a:ea typeface="Noto Sans JP" pitchFamily="34" charset="-122"/>
                <a:cs typeface="Noto Sans JP" pitchFamily="34" charset="-120"/>
              </a:rPr>
              <a:t>Silero VAD</a:t>
            </a:r>
            <a:endParaRPr lang="en-US" sz="900" dirty="0"/>
          </a:p>
        </p:txBody>
      </p:sp>
      <p:pic>
        <p:nvPicPr>
          <p:cNvPr id="23" name="Image 6" descr="preencoded.png">    </p:cNvPr>
          <p:cNvPicPr>
            <a:picLocks noChangeAspect="1"/>
          </p:cNvPicPr>
          <p:nvPr/>
        </p:nvPicPr>
        <p:blipFill>
          <a:blip r:embed="rId7"/>
          <a:stretch>
            <a:fillRect/>
          </a:stretch>
        </p:blipFill>
        <p:spPr>
          <a:xfrm>
            <a:off x="1367942" y="5359298"/>
            <a:ext cx="800100" cy="209398"/>
          </a:xfrm>
          <a:prstGeom prst="rect">
            <a:avLst/>
          </a:prstGeom>
        </p:spPr>
      </p:pic>
      <p:sp>
        <p:nvSpPr>
          <p:cNvPr id="24" name="Text 15"/>
          <p:cNvSpPr/>
          <p:nvPr/>
        </p:nvSpPr>
        <p:spPr>
          <a:xfrm>
            <a:off x="1367942" y="5359298"/>
            <a:ext cx="800100"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374151"/>
                </a:solidFill>
                <a:latin typeface="Noto Sans JP" pitchFamily="34" charset="0"/>
                <a:ea typeface="Noto Sans JP" pitchFamily="34" charset="-122"/>
                <a:cs typeface="Noto Sans JP" pitchFamily="34" charset="-120"/>
              </a:rPr>
              <a:t>Playback UI</a:t>
            </a:r>
            <a:endParaRPr lang="en-US" sz="900" dirty="0"/>
          </a:p>
        </p:txBody>
      </p:sp>
      <p:sp>
        <p:nvSpPr>
          <p:cNvPr id="25" name="Shape 16"/>
          <p:cNvSpPr/>
          <p:nvPr/>
        </p:nvSpPr>
        <p:spPr>
          <a:xfrm>
            <a:off x="4292194" y="2554834"/>
            <a:ext cx="3610051" cy="3219602"/>
          </a:xfrm>
          <a:prstGeom prst="roundRect">
            <a:avLst>
              <a:gd name="adj" fmla="val 1008"/>
            </a:avLst>
          </a:prstGeom>
          <a:solidFill>
            <a:srgbClr val="FFFFFF"/>
          </a:solidFill>
          <a:ln w="12700">
            <a:solidFill>
              <a:srgbClr val="E5E5E5"/>
            </a:solidFill>
            <a:prstDash val="solid"/>
          </a:ln>
        </p:spPr>
      </p:sp>
      <p:sp>
        <p:nvSpPr>
          <p:cNvPr id="26" name="Shape 17"/>
          <p:cNvSpPr/>
          <p:nvPr/>
        </p:nvSpPr>
        <p:spPr>
          <a:xfrm>
            <a:off x="4492447" y="3106217"/>
            <a:ext cx="3209544" cy="19202"/>
          </a:xfrm>
          <a:prstGeom prst="rect">
            <a:avLst/>
          </a:prstGeom>
          <a:solidFill>
            <a:srgbClr val="F5F5F7"/>
          </a:solidFill>
          <a:ln w="12700">
            <a:solidFill>
              <a:srgbClr val="F5F5F7">
                <a:alpha val="0"/>
              </a:srgbClr>
            </a:solidFill>
            <a:prstDash val="solid"/>
          </a:ln>
        </p:spPr>
      </p:sp>
      <p:pic>
        <p:nvPicPr>
          <p:cNvPr id="27" name="Image 7" descr="preencoded.png">    </p:cNvPr>
          <p:cNvPicPr>
            <a:picLocks noChangeAspect="1"/>
          </p:cNvPicPr>
          <p:nvPr/>
        </p:nvPicPr>
        <p:blipFill>
          <a:blip r:embed="rId8"/>
          <a:srcRect l="-1773" r="-1773" t="0" b="0"/>
          <a:stretch/>
        </p:blipFill>
        <p:spPr>
          <a:xfrm>
            <a:off x="4492447" y="2797150"/>
            <a:ext cx="133502" cy="171907"/>
          </a:xfrm>
          <a:prstGeom prst="rect">
            <a:avLst/>
          </a:prstGeom>
        </p:spPr>
      </p:pic>
      <p:sp>
        <p:nvSpPr>
          <p:cNvPr id="28" name="Text 18"/>
          <p:cNvSpPr txBox="1"/>
          <p:nvPr/>
        </p:nvSpPr>
        <p:spPr>
          <a:xfrm>
            <a:off x="4721047" y="2754173"/>
            <a:ext cx="1429207"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長文での要点漏れ</a:t>
            </a:r>
            <a:endParaRPr lang="en-US" sz="1300" dirty="0"/>
          </a:p>
        </p:txBody>
      </p:sp>
      <p:sp>
        <p:nvSpPr>
          <p:cNvPr id="29" name="Text 19"/>
          <p:cNvSpPr txBox="1"/>
          <p:nvPr/>
        </p:nvSpPr>
        <p:spPr>
          <a:xfrm>
            <a:off x="4682642" y="3240634"/>
            <a:ext cx="3210458" cy="228600"/>
          </a:xfrm>
          <a:prstGeom prst="rect">
            <a:avLst/>
          </a:prstGeom>
          <a:noFill/>
          <a:ln/>
        </p:spPr>
        <p:txBody>
          <a:bodyPr wrap="square" lIns="0" tIns="0" rIns="0" bIns="0" rtlCol="0" anchor="ctr"/>
          <a:lstStyle/>
          <a:p>
            <a:pPr algn="l" indent="0" marL="0">
              <a:buNone/>
            </a:pPr>
            <a:r>
              <a:rPr lang="en-US" sz="1200" b="1" dirty="0">
                <a:solidFill>
                  <a:srgbClr val="DC2626"/>
                </a:solidFill>
                <a:latin typeface="Noto Sans JP" pitchFamily="34" charset="0"/>
                <a:ea typeface="Noto Sans JP" pitchFamily="34" charset="-122"/>
                <a:cs typeface="Noto Sans JP" pitchFamily="34" charset="-120"/>
              </a:rPr>
              <a:t> 失敗モード</a:t>
            </a:r>
            <a:endParaRPr lang="en-US" sz="1200" dirty="0"/>
          </a:p>
        </p:txBody>
      </p:sp>
      <p:pic>
        <p:nvPicPr>
          <p:cNvPr id="30" name="Image 8" descr="preencoded.png">    </p:cNvPr>
          <p:cNvPicPr>
            <a:picLocks noChangeAspect="1"/>
          </p:cNvPicPr>
          <p:nvPr/>
        </p:nvPicPr>
        <p:blipFill>
          <a:blip r:embed="rId9"/>
          <a:srcRect l="0" r="0" t="-100" b="-100"/>
          <a:stretch/>
        </p:blipFill>
        <p:spPr>
          <a:xfrm>
            <a:off x="4492447" y="3278124"/>
            <a:ext cx="114300" cy="152705"/>
          </a:xfrm>
          <a:prstGeom prst="rect">
            <a:avLst/>
          </a:prstGeom>
        </p:spPr>
      </p:pic>
      <p:sp>
        <p:nvSpPr>
          <p:cNvPr id="31" name="Text 20"/>
          <p:cNvSpPr txBox="1"/>
          <p:nvPr/>
        </p:nvSpPr>
        <p:spPr>
          <a:xfrm>
            <a:off x="4759452" y="3506724"/>
            <a:ext cx="3020263" cy="428854"/>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コンテキスト長超過やAttentionの分散により、後半の重要事項が無視される。</a:t>
            </a:r>
            <a:endParaRPr lang="en-US" sz="1000" dirty="0"/>
          </a:p>
        </p:txBody>
      </p:sp>
      <p:sp>
        <p:nvSpPr>
          <p:cNvPr id="32" name="Text 21"/>
          <p:cNvSpPr txBox="1"/>
          <p:nvPr/>
        </p:nvSpPr>
        <p:spPr>
          <a:xfrm>
            <a:off x="4701845" y="4048049"/>
            <a:ext cx="3115361" cy="228600"/>
          </a:xfrm>
          <a:prstGeom prst="rect">
            <a:avLst/>
          </a:prstGeom>
          <a:noFill/>
          <a:ln/>
        </p:spPr>
        <p:txBody>
          <a:bodyPr wrap="square" lIns="0" tIns="0" rIns="0" bIns="0" rtlCol="0" anchor="ctr"/>
          <a:lstStyle/>
          <a:p>
            <a:pPr algn="l" indent="0" marL="0">
              <a:buNone/>
            </a:pPr>
            <a:r>
              <a:rPr lang="en-US" sz="1200" b="1" dirty="0">
                <a:solidFill>
                  <a:srgbClr val="15803D"/>
                </a:solidFill>
                <a:latin typeface="Noto Sans JP" pitchFamily="34" charset="0"/>
                <a:ea typeface="Noto Sans JP" pitchFamily="34" charset="-122"/>
                <a:cs typeface="Noto Sans JP" pitchFamily="34" charset="-120"/>
              </a:rPr>
              <a:t> 回避策（Design）</a:t>
            </a:r>
            <a:endParaRPr lang="en-US" sz="1200" dirty="0"/>
          </a:p>
        </p:txBody>
      </p:sp>
      <p:pic>
        <p:nvPicPr>
          <p:cNvPr id="33" name="Image 9" descr="preencoded.png">    </p:cNvPr>
          <p:cNvPicPr>
            <a:picLocks noChangeAspect="1"/>
          </p:cNvPicPr>
          <p:nvPr/>
        </p:nvPicPr>
        <p:blipFill>
          <a:blip r:embed="rId10"/>
          <a:srcRect l="0" r="0" t="-43" b="-43"/>
          <a:stretch/>
        </p:blipFill>
        <p:spPr>
          <a:xfrm>
            <a:off x="4492447" y="4086454"/>
            <a:ext cx="133502" cy="152705"/>
          </a:xfrm>
          <a:prstGeom prst="rect">
            <a:avLst/>
          </a:prstGeom>
        </p:spPr>
      </p:pic>
      <p:sp>
        <p:nvSpPr>
          <p:cNvPr id="34" name="Text 22"/>
          <p:cNvSpPr txBox="1"/>
          <p:nvPr/>
        </p:nvSpPr>
        <p:spPr>
          <a:xfrm>
            <a:off x="4759452" y="4315054"/>
            <a:ext cx="3020263" cy="857707"/>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 1. </a:t>
            </a:r>
            <a:pPr algn="l" indent="0" marL="0">
              <a:buNone/>
            </a:pPr>
            <a:r>
              <a:rPr lang="en-US" sz="1000" b="1" dirty="0">
                <a:solidFill>
                  <a:srgbClr val="4B5563"/>
                </a:solidFill>
                <a:latin typeface="Noto Sans JP" pitchFamily="34" charset="0"/>
                <a:ea typeface="Noto Sans JP" pitchFamily="34" charset="-122"/>
                <a:cs typeface="Noto Sans JP" pitchFamily="34" charset="-120"/>
              </a:rPr>
              <a:t>逐次要約（Rolling Summary）：</a:t>
            </a:r>
            <a:pPr algn="l" indent="0" marL="0">
              <a:buNone/>
            </a:pPr>
            <a:r>
              <a:rPr lang="en-US" sz="1000" dirty="0">
                <a:solidFill>
                  <a:srgbClr val="4B5563"/>
                </a:solidFill>
                <a:latin typeface="Noto Sans JP" pitchFamily="34" charset="0"/>
                <a:ea typeface="Noto Sans JP" pitchFamily="34" charset="-122"/>
                <a:cs typeface="Noto Sans JP" pitchFamily="34" charset="-120"/>
              </a:rPr>
              <a:t>一定区間ごとに要約し、次区間の入力に含める。</a:t>
            </a:r>
            <a:pPr algn="l" indent="0" marL="0">
              <a:buNone/>
            </a:pPr>
            <a:endParaRPr lang="en-US" sz="1000" dirty="0"/>
          </a:p>
          <a:p>
            <a:pPr algn="l" indent="0" marL="0">
              <a:buNone/>
            </a:pPr>
            <a:r>
              <a:rPr lang="en-US" sz="1000" dirty="0">
                <a:solidFill>
                  <a:srgbClr val="4B5563"/>
                </a:solidFill>
                <a:latin typeface="Noto Sans JP" pitchFamily="34" charset="0"/>
                <a:ea typeface="Noto Sans JP" pitchFamily="34" charset="-122"/>
                <a:cs typeface="Noto Sans JP" pitchFamily="34" charset="-120"/>
              </a:rPr>
              <a:t> 2. </a:t>
            </a:r>
            <a:pPr algn="l" indent="0" marL="0">
              <a:buNone/>
            </a:pPr>
            <a:r>
              <a:rPr lang="en-US" sz="1000" b="1" dirty="0">
                <a:solidFill>
                  <a:srgbClr val="4B5563"/>
                </a:solidFill>
                <a:latin typeface="Noto Sans JP" pitchFamily="34" charset="0"/>
                <a:ea typeface="Noto Sans JP" pitchFamily="34" charset="-122"/>
                <a:cs typeface="Noto Sans JP" pitchFamily="34" charset="-120"/>
              </a:rPr>
              <a:t>KV節約：</a:t>
            </a:r>
            <a:pPr algn="l" indent="0" marL="0">
              <a:buNone/>
            </a:pPr>
            <a:r>
              <a:rPr lang="en-US" sz="1000" dirty="0">
                <a:solidFill>
                  <a:srgbClr val="4B5563"/>
                </a:solidFill>
                <a:latin typeface="Noto Sans JP" pitchFamily="34" charset="0"/>
                <a:ea typeface="Noto Sans JP" pitchFamily="34" charset="-122"/>
                <a:cs typeface="Noto Sans JP" pitchFamily="34" charset="-120"/>
              </a:rPr>
              <a:t>量子化KVやウインドウ制限でメモリ枯渇を防ぐ。 </a:t>
            </a:r>
            <a:endParaRPr lang="en-US" sz="1000" dirty="0"/>
          </a:p>
        </p:txBody>
      </p:sp>
      <p:pic>
        <p:nvPicPr>
          <p:cNvPr id="35" name="Image 10" descr="preencoded.png">    </p:cNvPr>
          <p:cNvPicPr>
            <a:picLocks noChangeAspect="1"/>
          </p:cNvPicPr>
          <p:nvPr/>
        </p:nvPicPr>
        <p:blipFill>
          <a:blip r:embed="rId11"/>
          <a:stretch>
            <a:fillRect/>
          </a:stretch>
        </p:blipFill>
        <p:spPr>
          <a:xfrm>
            <a:off x="4492447" y="5359298"/>
            <a:ext cx="990295" cy="209398"/>
          </a:xfrm>
          <a:prstGeom prst="rect">
            <a:avLst/>
          </a:prstGeom>
        </p:spPr>
      </p:pic>
      <p:sp>
        <p:nvSpPr>
          <p:cNvPr id="36" name="Text 23"/>
          <p:cNvSpPr/>
          <p:nvPr/>
        </p:nvSpPr>
        <p:spPr>
          <a:xfrm>
            <a:off x="4492447" y="5359298"/>
            <a:ext cx="991210"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374151"/>
                </a:solidFill>
                <a:latin typeface="Noto Sans JP" pitchFamily="34" charset="0"/>
                <a:ea typeface="Noto Sans JP" pitchFamily="34" charset="-122"/>
                <a:cs typeface="Noto Sans JP" pitchFamily="34" charset="-120"/>
              </a:rPr>
              <a:t>Rolling Context</a:t>
            </a:r>
            <a:endParaRPr lang="en-US" sz="900" dirty="0"/>
          </a:p>
        </p:txBody>
      </p:sp>
      <p:pic>
        <p:nvPicPr>
          <p:cNvPr id="37" name="Image 11" descr="preencoded.png">    </p:cNvPr>
          <p:cNvPicPr>
            <a:picLocks noChangeAspect="1"/>
          </p:cNvPicPr>
          <p:nvPr/>
        </p:nvPicPr>
        <p:blipFill>
          <a:blip r:embed="rId12"/>
          <a:stretch>
            <a:fillRect/>
          </a:stretch>
        </p:blipFill>
        <p:spPr>
          <a:xfrm>
            <a:off x="5475427" y="5359298"/>
            <a:ext cx="886054" cy="209398"/>
          </a:xfrm>
          <a:prstGeom prst="rect">
            <a:avLst/>
          </a:prstGeom>
        </p:spPr>
      </p:pic>
      <p:sp>
        <p:nvSpPr>
          <p:cNvPr id="38" name="Text 24"/>
          <p:cNvSpPr/>
          <p:nvPr/>
        </p:nvSpPr>
        <p:spPr>
          <a:xfrm>
            <a:off x="5475427" y="5359298"/>
            <a:ext cx="886054"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374151"/>
                </a:solidFill>
                <a:latin typeface="Noto Sans JP" pitchFamily="34" charset="0"/>
                <a:ea typeface="Noto Sans JP" pitchFamily="34" charset="-122"/>
                <a:cs typeface="Noto Sans JP" pitchFamily="34" charset="-120"/>
              </a:rPr>
              <a:t>Quantized KV</a:t>
            </a:r>
            <a:endParaRPr lang="en-US" sz="900" dirty="0"/>
          </a:p>
        </p:txBody>
      </p:sp>
      <p:sp>
        <p:nvSpPr>
          <p:cNvPr id="39" name="Shape 25"/>
          <p:cNvSpPr/>
          <p:nvPr/>
        </p:nvSpPr>
        <p:spPr>
          <a:xfrm>
            <a:off x="8128102" y="2554834"/>
            <a:ext cx="3610051" cy="3219602"/>
          </a:xfrm>
          <a:prstGeom prst="roundRect">
            <a:avLst>
              <a:gd name="adj" fmla="val 1008"/>
            </a:avLst>
          </a:prstGeom>
          <a:solidFill>
            <a:srgbClr val="FFFFFF"/>
          </a:solidFill>
          <a:ln w="12700">
            <a:solidFill>
              <a:srgbClr val="E5E5E5"/>
            </a:solidFill>
            <a:prstDash val="solid"/>
          </a:ln>
        </p:spPr>
      </p:sp>
      <p:sp>
        <p:nvSpPr>
          <p:cNvPr id="40" name="Shape 26"/>
          <p:cNvSpPr/>
          <p:nvPr/>
        </p:nvSpPr>
        <p:spPr>
          <a:xfrm>
            <a:off x="8328355" y="3106217"/>
            <a:ext cx="3209544" cy="19202"/>
          </a:xfrm>
          <a:prstGeom prst="rect">
            <a:avLst/>
          </a:prstGeom>
          <a:solidFill>
            <a:srgbClr val="F5F5F7"/>
          </a:solidFill>
          <a:ln w="12700">
            <a:solidFill>
              <a:srgbClr val="F5F5F7">
                <a:alpha val="0"/>
              </a:srgbClr>
            </a:solidFill>
            <a:prstDash val="solid"/>
          </a:ln>
        </p:spPr>
      </p:sp>
      <p:pic>
        <p:nvPicPr>
          <p:cNvPr id="41" name="Image 12" descr="preencoded.png">    </p:cNvPr>
          <p:cNvPicPr>
            <a:picLocks noChangeAspect="1"/>
          </p:cNvPicPr>
          <p:nvPr/>
        </p:nvPicPr>
        <p:blipFill>
          <a:blip r:embed="rId13"/>
          <a:srcRect l="0" r="0" t="0" b="0"/>
          <a:stretch/>
        </p:blipFill>
        <p:spPr>
          <a:xfrm>
            <a:off x="8328355" y="2797150"/>
            <a:ext cx="171907" cy="171907"/>
          </a:xfrm>
          <a:prstGeom prst="rect">
            <a:avLst/>
          </a:prstGeom>
        </p:spPr>
      </p:pic>
      <p:sp>
        <p:nvSpPr>
          <p:cNvPr id="42" name="Text 27"/>
          <p:cNvSpPr txBox="1"/>
          <p:nvPr/>
        </p:nvSpPr>
        <p:spPr>
          <a:xfrm>
            <a:off x="8594446" y="2754173"/>
            <a:ext cx="1267358"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LLMの推論不足</a:t>
            </a:r>
            <a:endParaRPr lang="en-US" sz="1300" dirty="0"/>
          </a:p>
        </p:txBody>
      </p:sp>
      <p:sp>
        <p:nvSpPr>
          <p:cNvPr id="43" name="Text 28"/>
          <p:cNvSpPr txBox="1"/>
          <p:nvPr/>
        </p:nvSpPr>
        <p:spPr>
          <a:xfrm>
            <a:off x="8518550" y="3240634"/>
            <a:ext cx="3210458" cy="228600"/>
          </a:xfrm>
          <a:prstGeom prst="rect">
            <a:avLst/>
          </a:prstGeom>
          <a:noFill/>
          <a:ln/>
        </p:spPr>
        <p:txBody>
          <a:bodyPr wrap="square" lIns="0" tIns="0" rIns="0" bIns="0" rtlCol="0" anchor="ctr"/>
          <a:lstStyle/>
          <a:p>
            <a:pPr algn="l" indent="0" marL="0">
              <a:buNone/>
            </a:pPr>
            <a:r>
              <a:rPr lang="en-US" sz="1200" b="1" dirty="0">
                <a:solidFill>
                  <a:srgbClr val="DC2626"/>
                </a:solidFill>
                <a:latin typeface="Noto Sans JP" pitchFamily="34" charset="0"/>
                <a:ea typeface="Noto Sans JP" pitchFamily="34" charset="-122"/>
                <a:cs typeface="Noto Sans JP" pitchFamily="34" charset="-120"/>
              </a:rPr>
              <a:t> 失敗モード</a:t>
            </a:r>
            <a:endParaRPr lang="en-US" sz="1200" dirty="0"/>
          </a:p>
        </p:txBody>
      </p:sp>
      <p:pic>
        <p:nvPicPr>
          <p:cNvPr id="44" name="Image 13" descr="preencoded.png">    </p:cNvPr>
          <p:cNvPicPr>
            <a:picLocks noChangeAspect="1"/>
          </p:cNvPicPr>
          <p:nvPr/>
        </p:nvPicPr>
        <p:blipFill>
          <a:blip r:embed="rId14"/>
          <a:srcRect l="0" r="0" t="-100" b="-100"/>
          <a:stretch/>
        </p:blipFill>
        <p:spPr>
          <a:xfrm>
            <a:off x="8328355" y="3278124"/>
            <a:ext cx="114300" cy="152705"/>
          </a:xfrm>
          <a:prstGeom prst="rect">
            <a:avLst/>
          </a:prstGeom>
        </p:spPr>
      </p:pic>
      <p:sp>
        <p:nvSpPr>
          <p:cNvPr id="45" name="Text 29"/>
          <p:cNvSpPr txBox="1"/>
          <p:nvPr/>
        </p:nvSpPr>
        <p:spPr>
          <a:xfrm>
            <a:off x="8594446" y="3506724"/>
            <a:ext cx="3020263" cy="428854"/>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小型モデル（3B-7B）が指示に従わず、タスク以外の雑談や幻覚を出力する。</a:t>
            </a:r>
            <a:endParaRPr lang="en-US" sz="1000" dirty="0"/>
          </a:p>
        </p:txBody>
      </p:sp>
      <p:sp>
        <p:nvSpPr>
          <p:cNvPr id="46" name="Text 30"/>
          <p:cNvSpPr txBox="1"/>
          <p:nvPr/>
        </p:nvSpPr>
        <p:spPr>
          <a:xfrm>
            <a:off x="8537753" y="4048049"/>
            <a:ext cx="3115361" cy="228600"/>
          </a:xfrm>
          <a:prstGeom prst="rect">
            <a:avLst/>
          </a:prstGeom>
          <a:noFill/>
          <a:ln/>
        </p:spPr>
        <p:txBody>
          <a:bodyPr wrap="square" lIns="0" tIns="0" rIns="0" bIns="0" rtlCol="0" anchor="ctr"/>
          <a:lstStyle/>
          <a:p>
            <a:pPr algn="l" indent="0" marL="0">
              <a:buNone/>
            </a:pPr>
            <a:r>
              <a:rPr lang="en-US" sz="1200" b="1" dirty="0">
                <a:solidFill>
                  <a:srgbClr val="15803D"/>
                </a:solidFill>
                <a:latin typeface="Noto Sans JP" pitchFamily="34" charset="0"/>
                <a:ea typeface="Noto Sans JP" pitchFamily="34" charset="-122"/>
                <a:cs typeface="Noto Sans JP" pitchFamily="34" charset="-120"/>
              </a:rPr>
              <a:t> 回避策（Design）</a:t>
            </a:r>
            <a:endParaRPr lang="en-US" sz="1200" dirty="0"/>
          </a:p>
        </p:txBody>
      </p:sp>
      <p:pic>
        <p:nvPicPr>
          <p:cNvPr id="47" name="Image 14" descr="preencoded.png">    </p:cNvPr>
          <p:cNvPicPr>
            <a:picLocks noChangeAspect="1"/>
          </p:cNvPicPr>
          <p:nvPr/>
        </p:nvPicPr>
        <p:blipFill>
          <a:blip r:embed="rId15"/>
          <a:srcRect l="0" r="0" t="-43" b="-43"/>
          <a:stretch/>
        </p:blipFill>
        <p:spPr>
          <a:xfrm>
            <a:off x="8328355" y="4086454"/>
            <a:ext cx="133502" cy="152705"/>
          </a:xfrm>
          <a:prstGeom prst="rect">
            <a:avLst/>
          </a:prstGeom>
        </p:spPr>
      </p:pic>
      <p:sp>
        <p:nvSpPr>
          <p:cNvPr id="48" name="Text 31"/>
          <p:cNvSpPr txBox="1"/>
          <p:nvPr/>
        </p:nvSpPr>
        <p:spPr>
          <a:xfrm>
            <a:off x="8594446" y="4315054"/>
            <a:ext cx="3020263" cy="857707"/>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 1. </a:t>
            </a:r>
            <a:pPr algn="l" indent="0" marL="0">
              <a:buNone/>
            </a:pPr>
            <a:r>
              <a:rPr lang="en-US" sz="1000" b="1" dirty="0">
                <a:solidFill>
                  <a:srgbClr val="4B5563"/>
                </a:solidFill>
                <a:latin typeface="Noto Sans JP" pitchFamily="34" charset="0"/>
                <a:ea typeface="Noto Sans JP" pitchFamily="34" charset="-122"/>
                <a:cs typeface="Noto Sans JP" pitchFamily="34" charset="-120"/>
              </a:rPr>
              <a:t>テンプレ固定：</a:t>
            </a:r>
            <a:pPr algn="l" indent="0" marL="0">
              <a:buNone/>
            </a:pPr>
            <a:r>
              <a:rPr lang="en-US" sz="1000" dirty="0">
                <a:solidFill>
                  <a:srgbClr val="4B5563"/>
                </a:solidFill>
                <a:latin typeface="Noto Sans JP" pitchFamily="34" charset="0"/>
                <a:ea typeface="Noto Sans JP" pitchFamily="34" charset="-122"/>
                <a:cs typeface="Noto Sans JP" pitchFamily="34" charset="-120"/>
              </a:rPr>
              <a:t>自由生成を禁止し、抽出テンプレート（JSON Schema等）を強制。</a:t>
            </a:r>
            <a:pPr algn="l" indent="0" marL="0">
              <a:buNone/>
            </a:pPr>
            <a:endParaRPr lang="en-US" sz="1000" dirty="0"/>
          </a:p>
          <a:p>
            <a:pPr algn="l" indent="0" marL="0">
              <a:buNone/>
            </a:pPr>
            <a:r>
              <a:rPr lang="en-US" sz="1000" dirty="0">
                <a:solidFill>
                  <a:srgbClr val="4B5563"/>
                </a:solidFill>
                <a:latin typeface="Noto Sans JP" pitchFamily="34" charset="0"/>
                <a:ea typeface="Noto Sans JP" pitchFamily="34" charset="-122"/>
                <a:cs typeface="Noto Sans JP" pitchFamily="34" charset="-120"/>
              </a:rPr>
              <a:t> 2. </a:t>
            </a:r>
            <a:pPr algn="l" indent="0" marL="0">
              <a:buNone/>
            </a:pPr>
            <a:r>
              <a:rPr lang="en-US" sz="1000" b="1" dirty="0">
                <a:solidFill>
                  <a:srgbClr val="4B5563"/>
                </a:solidFill>
                <a:latin typeface="Noto Sans JP" pitchFamily="34" charset="0"/>
                <a:ea typeface="Noto Sans JP" pitchFamily="34" charset="-122"/>
                <a:cs typeface="Noto Sans JP" pitchFamily="34" charset="-120"/>
              </a:rPr>
              <a:t>Few-shot提示：</a:t>
            </a:r>
            <a:pPr algn="l" indent="0" marL="0">
              <a:buNone/>
            </a:pPr>
            <a:r>
              <a:rPr lang="en-US" sz="1000" dirty="0">
                <a:solidFill>
                  <a:srgbClr val="4B5563"/>
                </a:solidFill>
                <a:latin typeface="Noto Sans JP" pitchFamily="34" charset="0"/>
                <a:ea typeface="Noto Sans JP" pitchFamily="34" charset="-122"/>
                <a:cs typeface="Noto Sans JP" pitchFamily="34" charset="-120"/>
              </a:rPr>
              <a:t>プロンプトに抽出成功例を含める。 </a:t>
            </a:r>
            <a:endParaRPr lang="en-US" sz="1000" dirty="0"/>
          </a:p>
        </p:txBody>
      </p:sp>
      <p:pic>
        <p:nvPicPr>
          <p:cNvPr id="49" name="Image 15" descr="preencoded.png">    </p:cNvPr>
          <p:cNvPicPr>
            <a:picLocks noChangeAspect="1"/>
          </p:cNvPicPr>
          <p:nvPr/>
        </p:nvPicPr>
        <p:blipFill>
          <a:blip r:embed="rId16"/>
          <a:stretch>
            <a:fillRect/>
          </a:stretch>
        </p:blipFill>
        <p:spPr>
          <a:xfrm>
            <a:off x="8328355" y="5359298"/>
            <a:ext cx="923544" cy="209398"/>
          </a:xfrm>
          <a:prstGeom prst="rect">
            <a:avLst/>
          </a:prstGeom>
        </p:spPr>
      </p:pic>
      <p:sp>
        <p:nvSpPr>
          <p:cNvPr id="50" name="Text 32"/>
          <p:cNvSpPr/>
          <p:nvPr/>
        </p:nvSpPr>
        <p:spPr>
          <a:xfrm>
            <a:off x="8328355" y="5359298"/>
            <a:ext cx="924458"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374151"/>
                </a:solidFill>
                <a:latin typeface="Noto Sans JP" pitchFamily="34" charset="0"/>
                <a:ea typeface="Noto Sans JP" pitchFamily="34" charset="-122"/>
                <a:cs typeface="Noto Sans JP" pitchFamily="34" charset="-120"/>
              </a:rPr>
              <a:t>JSON Schema</a:t>
            </a:r>
            <a:endParaRPr lang="en-US" sz="900" dirty="0"/>
          </a:p>
        </p:txBody>
      </p:sp>
      <p:pic>
        <p:nvPicPr>
          <p:cNvPr id="51" name="Image 16" descr="preencoded.png">    </p:cNvPr>
          <p:cNvPicPr>
            <a:picLocks noChangeAspect="1"/>
          </p:cNvPicPr>
          <p:nvPr/>
        </p:nvPicPr>
        <p:blipFill>
          <a:blip r:embed="rId17"/>
          <a:stretch>
            <a:fillRect/>
          </a:stretch>
        </p:blipFill>
        <p:spPr>
          <a:xfrm>
            <a:off x="9246413" y="5359298"/>
            <a:ext cx="657454" cy="209398"/>
          </a:xfrm>
          <a:prstGeom prst="rect">
            <a:avLst/>
          </a:prstGeom>
        </p:spPr>
      </p:pic>
      <p:sp>
        <p:nvSpPr>
          <p:cNvPr id="52" name="Text 33"/>
          <p:cNvSpPr/>
          <p:nvPr/>
        </p:nvSpPr>
        <p:spPr>
          <a:xfrm>
            <a:off x="9246413" y="5359298"/>
            <a:ext cx="657454"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374151"/>
                </a:solidFill>
                <a:latin typeface="Noto Sans JP" pitchFamily="34" charset="0"/>
                <a:ea typeface="Noto Sans JP" pitchFamily="34" charset="-122"/>
                <a:cs typeface="Noto Sans JP" pitchFamily="34" charset="-120"/>
              </a:rPr>
              <a:t>Few-shot</a:t>
            </a:r>
            <a:endParaRPr lang="en-US" sz="900" dirty="0"/>
          </a:p>
        </p:txBody>
      </p:sp>
      <p:sp>
        <p:nvSpPr>
          <p:cNvPr id="53" name="Shape 34"/>
          <p:cNvSpPr/>
          <p:nvPr/>
        </p:nvSpPr>
        <p:spPr>
          <a:xfrm>
            <a:off x="457200" y="5997550"/>
            <a:ext cx="11277295" cy="961949"/>
          </a:xfrm>
          <a:prstGeom prst="roundRect">
            <a:avLst>
              <a:gd name="adj" fmla="val 7529"/>
            </a:avLst>
          </a:prstGeom>
          <a:solidFill>
            <a:srgbClr val="EFF6FF"/>
          </a:solidFill>
          <a:ln w="12700">
            <a:solidFill>
              <a:srgbClr val="DBEAFE"/>
            </a:solidFill>
            <a:prstDash val="solid"/>
          </a:ln>
        </p:spPr>
      </p:sp>
      <p:pic>
        <p:nvPicPr>
          <p:cNvPr id="54" name="Image 17" descr="preencoded.png">    </p:cNvPr>
          <p:cNvPicPr>
            <a:picLocks noChangeAspect="1"/>
          </p:cNvPicPr>
          <p:nvPr/>
        </p:nvPicPr>
        <p:blipFill>
          <a:blip r:embed="rId18"/>
          <a:srcRect l="-1064" r="-1064" t="0" b="0"/>
          <a:stretch/>
        </p:blipFill>
        <p:spPr>
          <a:xfrm>
            <a:off x="619049" y="6178601"/>
            <a:ext cx="219456" cy="171907"/>
          </a:xfrm>
          <a:prstGeom prst="rect">
            <a:avLst/>
          </a:prstGeom>
        </p:spPr>
      </p:pic>
      <p:sp>
        <p:nvSpPr>
          <p:cNvPr id="55" name="Text 35"/>
          <p:cNvSpPr txBox="1"/>
          <p:nvPr/>
        </p:nvSpPr>
        <p:spPr>
          <a:xfrm>
            <a:off x="952805" y="6159398"/>
            <a:ext cx="10810951" cy="200254"/>
          </a:xfrm>
          <a:prstGeom prst="rect">
            <a:avLst/>
          </a:prstGeom>
          <a:noFill/>
          <a:ln/>
        </p:spPr>
        <p:txBody>
          <a:bodyPr wrap="square" lIns="0" tIns="0" rIns="0" bIns="0" rtlCol="0" anchor="ctr"/>
          <a:lstStyle/>
          <a:p>
            <a:pPr algn="l" indent="0" marL="0">
              <a:buNone/>
            </a:pPr>
            <a:r>
              <a:rPr lang="en-US" sz="1000" b="1" dirty="0">
                <a:solidFill>
                  <a:srgbClr val="1E3A8A"/>
                </a:solidFill>
                <a:latin typeface="Noto Sans JP" pitchFamily="34" charset="0"/>
                <a:ea typeface="Noto Sans JP" pitchFamily="34" charset="-122"/>
                <a:cs typeface="Noto Sans JP" pitchFamily="34" charset="-120"/>
              </a:rPr>
              <a:t>システム連携のポイント</a:t>
            </a:r>
            <a:endParaRPr lang="en-US" sz="1000" dirty="0"/>
          </a:p>
        </p:txBody>
      </p:sp>
      <p:sp>
        <p:nvSpPr>
          <p:cNvPr id="56" name="Text 36"/>
          <p:cNvSpPr txBox="1"/>
          <p:nvPr/>
        </p:nvSpPr>
        <p:spPr>
          <a:xfrm>
            <a:off x="952805" y="6397142"/>
            <a:ext cx="10696651" cy="400507"/>
          </a:xfrm>
          <a:prstGeom prst="rect">
            <a:avLst/>
          </a:prstGeom>
          <a:noFill/>
          <a:ln/>
        </p:spPr>
        <p:txBody>
          <a:bodyPr wrap="square" lIns="0" tIns="0" rIns="0" bIns="0" rtlCol="0" anchor="t"/>
          <a:lstStyle/>
          <a:p>
            <a:pPr algn="l" indent="0" marL="0">
              <a:buNone/>
            </a:pPr>
            <a:r>
              <a:rPr lang="en-US" sz="1000" dirty="0">
                <a:solidFill>
                  <a:srgbClr val="1E3A8A"/>
                </a:solidFill>
                <a:latin typeface="Noto Sans JP" pitchFamily="34" charset="0"/>
                <a:ea typeface="Noto Sans JP" pitchFamily="34" charset="-122"/>
                <a:cs typeface="Noto Sans JP" pitchFamily="34" charset="-120"/>
              </a:rPr>
              <a:t>Ollama/LM StudioのOpenAI互換APIを活用して業務アプリと接続する場合、受け取ったJSON出力の型チェック（バリデーション）をクライアント側で厳格に行うことで、モデルの不安定さを吸収できます。</a:t>
            </a:r>
            <a:endParaRPr lang="en-US" sz="1000" dirty="0"/>
          </a:p>
        </p:txBody>
      </p:sp>
      <p:sp>
        <p:nvSpPr>
          <p:cNvPr id="57" name="Shape 37"/>
          <p:cNvSpPr/>
          <p:nvPr/>
        </p:nvSpPr>
        <p:spPr>
          <a:xfrm>
            <a:off x="0" y="7263994"/>
            <a:ext cx="12191695" cy="181051"/>
          </a:xfrm>
          <a:prstGeom prst="rect">
            <a:avLst/>
          </a:prstGeom>
          <a:solidFill>
            <a:srgbClr val="FFFFFF"/>
          </a:solidFill>
          <a:ln/>
        </p:spPr>
      </p:sp>
      <p:sp>
        <p:nvSpPr>
          <p:cNvPr id="58" name="Shape 38"/>
          <p:cNvSpPr/>
          <p:nvPr/>
        </p:nvSpPr>
        <p:spPr>
          <a:xfrm>
            <a:off x="0" y="7263994"/>
            <a:ext cx="12191695" cy="9144"/>
          </a:xfrm>
          <a:prstGeom prst="rect">
            <a:avLst/>
          </a:prstGeom>
          <a:solidFill>
            <a:srgbClr val="E5E5E5"/>
          </a:solidFill>
          <a:ln w="12700">
            <a:solidFill>
              <a:srgbClr val="E5E5E5">
                <a:alpha val="0"/>
              </a:srgbClr>
            </a:solidFill>
            <a:prstDash val="solid"/>
          </a:ln>
        </p:spPr>
      </p:sp>
      <p:sp>
        <p:nvSpPr>
          <p:cNvPr id="59" name="Text 39"/>
          <p:cNvSpPr txBox="1"/>
          <p:nvPr/>
        </p:nvSpPr>
        <p:spPr>
          <a:xfrm>
            <a:off x="457200" y="7273138"/>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60" name="Text 40"/>
          <p:cNvSpPr txBox="1"/>
          <p:nvPr/>
        </p:nvSpPr>
        <p:spPr>
          <a:xfrm>
            <a:off x="11385194" y="7273138"/>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60 / 80</a:t>
            </a:r>
            <a:endParaRPr lang="en-US" sz="9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857707"/>
          </a:xfrm>
          <a:prstGeom prst="rect">
            <a:avLst/>
          </a:prstGeom>
          <a:solidFill>
            <a:srgbClr val="F5F5F7"/>
          </a:solidFill>
          <a:ln/>
        </p:spPr>
      </p:sp>
      <p:sp>
        <p:nvSpPr>
          <p:cNvPr id="5" name="Shape 3"/>
          <p:cNvSpPr/>
          <p:nvPr/>
        </p:nvSpPr>
        <p:spPr>
          <a:xfrm>
            <a:off x="0" y="848563"/>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50" r="-50" t="0" b="0"/>
          <a:stretch/>
        </p:blipFill>
        <p:spPr>
          <a:xfrm>
            <a:off x="457200" y="271577"/>
            <a:ext cx="228600" cy="304495"/>
          </a:xfrm>
          <a:prstGeom prst="rect">
            <a:avLst/>
          </a:prstGeom>
        </p:spPr>
      </p:pic>
      <p:sp>
        <p:nvSpPr>
          <p:cNvPr id="7" name="Text 4"/>
          <p:cNvSpPr txBox="1"/>
          <p:nvPr/>
        </p:nvSpPr>
        <p:spPr>
          <a:xfrm>
            <a:off x="838505" y="204826"/>
            <a:ext cx="8382305" cy="438912"/>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ユースケース：会議議事録（話者分離＋要約＋アクション）</a:t>
            </a:r>
            <a:endParaRPr lang="en-US" sz="2400" dirty="0"/>
          </a:p>
        </p:txBody>
      </p:sp>
      <p:sp>
        <p:nvSpPr>
          <p:cNvPr id="8" name="Text 5"/>
          <p:cNvSpPr txBox="1"/>
          <p:nvPr/>
        </p:nvSpPr>
        <p:spPr>
          <a:xfrm>
            <a:off x="9430207" y="299923"/>
            <a:ext cx="2489911" cy="247802"/>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推奨スタック3構成（Tier別）</a:t>
            </a:r>
            <a:endParaRPr lang="en-US" sz="1300" dirty="0"/>
          </a:p>
        </p:txBody>
      </p:sp>
      <p:sp>
        <p:nvSpPr>
          <p:cNvPr id="9" name="Shape 6"/>
          <p:cNvSpPr/>
          <p:nvPr/>
        </p:nvSpPr>
        <p:spPr>
          <a:xfrm>
            <a:off x="457200" y="1086307"/>
            <a:ext cx="11277295" cy="694944"/>
          </a:xfrm>
          <a:prstGeom prst="roundRect">
            <a:avLst>
              <a:gd name="adj" fmla="val 7210"/>
            </a:avLst>
          </a:prstGeom>
          <a:solidFill>
            <a:srgbClr val="F0F7FF"/>
          </a:solidFill>
          <a:ln/>
        </p:spPr>
      </p:sp>
      <p:sp>
        <p:nvSpPr>
          <p:cNvPr id="10" name="Shape 7"/>
          <p:cNvSpPr/>
          <p:nvPr/>
        </p:nvSpPr>
        <p:spPr>
          <a:xfrm>
            <a:off x="457200" y="1086307"/>
            <a:ext cx="57607" cy="694944"/>
          </a:xfrm>
          <a:prstGeom prst="roundRect">
            <a:avLst>
              <a:gd name="adj" fmla="val 86976"/>
            </a:avLst>
          </a:prstGeom>
          <a:solidFill>
            <a:srgbClr val="007AFF"/>
          </a:solidFill>
          <a:ln w="12700">
            <a:solidFill>
              <a:srgbClr val="007AFF">
                <a:alpha val="0"/>
              </a:srgbClr>
            </a:solidFill>
            <a:prstDash val="solid"/>
          </a:ln>
        </p:spPr>
      </p:sp>
      <p:sp>
        <p:nvSpPr>
          <p:cNvPr id="11" name="Text 8"/>
          <p:cNvSpPr txBox="1"/>
          <p:nvPr/>
        </p:nvSpPr>
        <p:spPr>
          <a:xfrm>
            <a:off x="743407" y="1200607"/>
            <a:ext cx="10840212" cy="467258"/>
          </a:xfrm>
          <a:prstGeom prst="rect">
            <a:avLst/>
          </a:prstGeom>
          <a:noFill/>
          <a:ln/>
        </p:spPr>
        <p:txBody>
          <a:bodyPr wrap="square" lIns="0" tIns="0" rIns="0" bIns="0" rtlCol="0" anchor="t"/>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 結論：規模と要件に応じて3構成を選択。無音除去（VAD）と発話ターン統合ルールが品質下限を決定します。</a:t>
            </a:r>
            <a:pPr algn="l" indent="0" marL="0">
              <a:buNone/>
            </a:pPr>
            <a:endParaRPr lang="en-US" sz="1300" dirty="0"/>
          </a:p>
          <a:p>
            <a:pPr algn="l" indent="0" marL="0">
              <a:buNone/>
            </a:pPr>
            <a:r>
              <a:rPr lang="en-US" sz="1000" b="1" dirty="0">
                <a:solidFill>
                  <a:srgbClr val="424245"/>
                </a:solidFill>
                <a:latin typeface="Noto Sans JP" pitchFamily="34" charset="0"/>
                <a:ea typeface="Noto Sans JP" pitchFamily="34" charset="-122"/>
                <a:cs typeface="Noto Sans JP" pitchFamily="34" charset="-120"/>
              </a:rPr>
              <a:t>※評価はp50/p95、RTF、意味改変率で監視することを推奨します。</a:t>
            </a:r>
            <a:endParaRPr lang="en-US" sz="1300" dirty="0"/>
          </a:p>
        </p:txBody>
      </p:sp>
      <p:sp>
        <p:nvSpPr>
          <p:cNvPr id="12" name="Shape 9"/>
          <p:cNvSpPr/>
          <p:nvPr/>
        </p:nvSpPr>
        <p:spPr>
          <a:xfrm>
            <a:off x="457200" y="2008022"/>
            <a:ext cx="3638398" cy="4610405"/>
          </a:xfrm>
          <a:prstGeom prst="roundRect">
            <a:avLst>
              <a:gd name="adj" fmla="val 789"/>
            </a:avLst>
          </a:prstGeom>
          <a:solidFill>
            <a:srgbClr val="FFFFFF"/>
          </a:solidFill>
          <a:ln w="12700">
            <a:solidFill>
              <a:srgbClr val="E5E5E5"/>
            </a:solidFill>
            <a:prstDash val="solid"/>
          </a:ln>
        </p:spPr>
      </p:sp>
      <p:sp>
        <p:nvSpPr>
          <p:cNvPr id="13" name="Shape 10"/>
          <p:cNvSpPr/>
          <p:nvPr/>
        </p:nvSpPr>
        <p:spPr>
          <a:xfrm>
            <a:off x="466344" y="2017166"/>
            <a:ext cx="3619195" cy="533095"/>
          </a:xfrm>
          <a:prstGeom prst="roundRect">
            <a:avLst>
              <a:gd name="adj" fmla="val 36756"/>
            </a:avLst>
          </a:prstGeom>
          <a:solidFill>
            <a:srgbClr val="34C759"/>
          </a:solidFill>
          <a:ln w="12700">
            <a:solidFill>
              <a:srgbClr val="FFFFFF">
                <a:alpha val="0"/>
              </a:srgbClr>
            </a:solidFill>
            <a:prstDash val="solid"/>
          </a:ln>
        </p:spPr>
      </p:sp>
      <p:sp>
        <p:nvSpPr>
          <p:cNvPr id="14" name="Shape 11"/>
          <p:cNvSpPr/>
          <p:nvPr/>
        </p:nvSpPr>
        <p:spPr>
          <a:xfrm>
            <a:off x="1578254" y="2150669"/>
            <a:ext cx="267005" cy="267005"/>
          </a:xfrm>
          <a:prstGeom prst="ellipse">
            <a:avLst/>
          </a:prstGeom>
          <a:solidFill>
            <a:srgbClr val="FFFFFF">
              <a:alpha val="20000"/>
            </a:srgbClr>
          </a:solidFill>
          <a:ln w="12700">
            <a:solidFill>
              <a:srgbClr val="FFFFFF">
                <a:alpha val="0"/>
              </a:srgbClr>
            </a:solidFill>
            <a:prstDash val="solid"/>
          </a:ln>
        </p:spPr>
      </p:sp>
      <p:pic>
        <p:nvPicPr>
          <p:cNvPr id="15" name="Image 1" descr="preencoded.png">    </p:cNvPr>
          <p:cNvPicPr>
            <a:picLocks noChangeAspect="1"/>
          </p:cNvPicPr>
          <p:nvPr/>
        </p:nvPicPr>
        <p:blipFill>
          <a:blip r:embed="rId2"/>
          <a:srcRect l="0" r="0" t="0" b="0"/>
          <a:stretch/>
        </p:blipFill>
        <p:spPr>
          <a:xfrm>
            <a:off x="1645006" y="2217420"/>
            <a:ext cx="133502" cy="133502"/>
          </a:xfrm>
          <a:prstGeom prst="rect">
            <a:avLst/>
          </a:prstGeom>
        </p:spPr>
      </p:pic>
      <p:sp>
        <p:nvSpPr>
          <p:cNvPr id="16" name="Text 12"/>
          <p:cNvSpPr txBox="1"/>
          <p:nvPr/>
        </p:nvSpPr>
        <p:spPr>
          <a:xfrm>
            <a:off x="1939442" y="2159813"/>
            <a:ext cx="1110996" cy="247802"/>
          </a:xfrm>
          <a:prstGeom prst="rect">
            <a:avLst/>
          </a:prstGeom>
          <a:noFill/>
          <a:ln/>
        </p:spPr>
        <p:txBody>
          <a:bodyPr wrap="square" lIns="0" tIns="0" rIns="0" bIns="0" rtlCol="0" anchor="ctr"/>
          <a:lstStyle/>
          <a:p>
            <a:pPr algn="l" indent="0" marL="0">
              <a:buNone/>
            </a:pPr>
            <a:r>
              <a:rPr lang="en-US" sz="1300" b="1" dirty="0">
                <a:solidFill>
                  <a:srgbClr val="FFFFFF"/>
                </a:solidFill>
                <a:latin typeface="Noto Sans JP" pitchFamily="34" charset="0"/>
                <a:ea typeface="Noto Sans JP" pitchFamily="34" charset="-122"/>
                <a:cs typeface="Noto Sans JP" pitchFamily="34" charset="-120"/>
              </a:rPr>
              <a:t>低コスト構成</a:t>
            </a:r>
            <a:endParaRPr lang="en-US" sz="1300" dirty="0"/>
          </a:p>
        </p:txBody>
      </p:sp>
      <p:sp>
        <p:nvSpPr>
          <p:cNvPr id="17" name="Shape 13"/>
          <p:cNvSpPr/>
          <p:nvPr/>
        </p:nvSpPr>
        <p:spPr>
          <a:xfrm>
            <a:off x="619049" y="4322369"/>
            <a:ext cx="3314700" cy="9144"/>
          </a:xfrm>
          <a:prstGeom prst="rect">
            <a:avLst/>
          </a:prstGeom>
          <a:solidFill>
            <a:srgbClr val="EEEEEE"/>
          </a:solidFill>
          <a:ln w="12700">
            <a:solidFill>
              <a:srgbClr val="EEEEEE">
                <a:alpha val="0"/>
              </a:srgbClr>
            </a:solidFill>
            <a:prstDash val="solid"/>
          </a:ln>
        </p:spPr>
      </p:sp>
      <p:sp>
        <p:nvSpPr>
          <p:cNvPr id="18" name="Text 14"/>
          <p:cNvSpPr txBox="1"/>
          <p:nvPr/>
        </p:nvSpPr>
        <p:spPr>
          <a:xfrm>
            <a:off x="800100" y="2702966"/>
            <a:ext cx="3247949"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前処理 (VAD)</a:t>
            </a:r>
            <a:endParaRPr lang="en-US" sz="900" dirty="0"/>
          </a:p>
        </p:txBody>
      </p:sp>
      <p:pic>
        <p:nvPicPr>
          <p:cNvPr id="19" name="Image 2" descr="preencoded.png">    </p:cNvPr>
          <p:cNvPicPr>
            <a:picLocks noChangeAspect="1"/>
          </p:cNvPicPr>
          <p:nvPr/>
        </p:nvPicPr>
        <p:blipFill>
          <a:blip r:embed="rId3"/>
          <a:srcRect l="-4000" r="-4000" t="0" b="0"/>
          <a:stretch/>
        </p:blipFill>
        <p:spPr>
          <a:xfrm>
            <a:off x="619049" y="2726741"/>
            <a:ext cx="123444" cy="114300"/>
          </a:xfrm>
          <a:prstGeom prst="rect">
            <a:avLst/>
          </a:prstGeom>
        </p:spPr>
      </p:pic>
      <p:pic>
        <p:nvPicPr>
          <p:cNvPr id="20" name="Image 3" descr="preencoded.png">    </p:cNvPr>
          <p:cNvPicPr>
            <a:picLocks noChangeAspect="1"/>
          </p:cNvPicPr>
          <p:nvPr/>
        </p:nvPicPr>
        <p:blipFill>
          <a:blip r:embed="rId4"/>
          <a:stretch>
            <a:fillRect/>
          </a:stretch>
        </p:blipFill>
        <p:spPr>
          <a:xfrm>
            <a:off x="619049" y="2894076"/>
            <a:ext cx="3314700" cy="504749"/>
          </a:xfrm>
          <a:prstGeom prst="rect">
            <a:avLst/>
          </a:prstGeom>
        </p:spPr>
      </p:pic>
      <p:sp>
        <p:nvSpPr>
          <p:cNvPr id="21" name="Text 15"/>
          <p:cNvSpPr/>
          <p:nvPr/>
        </p:nvSpPr>
        <p:spPr>
          <a:xfrm>
            <a:off x="619049" y="2894076"/>
            <a:ext cx="3314700" cy="5056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Silero VAD [82] 無音区間を確実に除去</a:t>
            </a:r>
            <a:endParaRPr lang="en-US" sz="1000" dirty="0"/>
          </a:p>
        </p:txBody>
      </p:sp>
      <p:sp>
        <p:nvSpPr>
          <p:cNvPr id="22" name="Text 16"/>
          <p:cNvSpPr txBox="1"/>
          <p:nvPr/>
        </p:nvSpPr>
        <p:spPr>
          <a:xfrm>
            <a:off x="1425550" y="2941625"/>
            <a:ext cx="257861" cy="143561"/>
          </a:xfrm>
          <a:prstGeom prst="rect">
            <a:avLst/>
          </a:prstGeom>
          <a:noFill/>
          <a:ln/>
        </p:spPr>
        <p:txBody>
          <a:bodyPr wrap="square" lIns="0" tIns="0" rIns="0" bIns="0" rtlCol="0" anchor="ctr"/>
          <a:lstStyle/>
          <a:p>
            <a:pPr algn="l" indent="0" marL="0">
              <a:buNone/>
            </a:pPr>
            <a:r>
              <a:rPr lang="en-US" sz="800" dirty="0">
                <a:solidFill>
                  <a:srgbClr val="888888"/>
                </a:solidFill>
                <a:latin typeface="Noto Sans JP" pitchFamily="34" charset="0"/>
                <a:ea typeface="Noto Sans JP" pitchFamily="34" charset="-122"/>
                <a:cs typeface="Noto Sans JP" pitchFamily="34" charset="-120"/>
              </a:rPr>
              <a:t>[82]</a:t>
            </a:r>
            <a:endParaRPr lang="en-US" sz="800" dirty="0"/>
          </a:p>
        </p:txBody>
      </p:sp>
      <p:sp>
        <p:nvSpPr>
          <p:cNvPr id="23" name="Text 17"/>
          <p:cNvSpPr txBox="1"/>
          <p:nvPr/>
        </p:nvSpPr>
        <p:spPr>
          <a:xfrm>
            <a:off x="800100" y="3472891"/>
            <a:ext cx="3247949"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ASR (音声認識)</a:t>
            </a:r>
            <a:endParaRPr lang="en-US" sz="900" dirty="0"/>
          </a:p>
        </p:txBody>
      </p:sp>
      <p:pic>
        <p:nvPicPr>
          <p:cNvPr id="24" name="Image 4" descr="preencoded.png">    </p:cNvPr>
          <p:cNvPicPr>
            <a:picLocks noChangeAspect="1"/>
          </p:cNvPicPr>
          <p:nvPr/>
        </p:nvPicPr>
        <p:blipFill>
          <a:blip r:embed="rId5"/>
          <a:srcRect l="-4000" r="-4000" t="0" b="0"/>
          <a:stretch/>
        </p:blipFill>
        <p:spPr>
          <a:xfrm>
            <a:off x="619049" y="3496666"/>
            <a:ext cx="123444" cy="114300"/>
          </a:xfrm>
          <a:prstGeom prst="rect">
            <a:avLst/>
          </a:prstGeom>
        </p:spPr>
      </p:pic>
      <p:pic>
        <p:nvPicPr>
          <p:cNvPr id="25" name="Image 5" descr="preencoded.png">    </p:cNvPr>
          <p:cNvPicPr>
            <a:picLocks noChangeAspect="1"/>
          </p:cNvPicPr>
          <p:nvPr/>
        </p:nvPicPr>
        <p:blipFill>
          <a:blip r:embed="rId6"/>
          <a:stretch>
            <a:fillRect/>
          </a:stretch>
        </p:blipFill>
        <p:spPr>
          <a:xfrm>
            <a:off x="619049" y="3664001"/>
            <a:ext cx="3314700" cy="504749"/>
          </a:xfrm>
          <a:prstGeom prst="rect">
            <a:avLst/>
          </a:prstGeom>
        </p:spPr>
      </p:pic>
      <p:sp>
        <p:nvSpPr>
          <p:cNvPr id="26" name="Text 18"/>
          <p:cNvSpPr/>
          <p:nvPr/>
        </p:nvSpPr>
        <p:spPr>
          <a:xfrm>
            <a:off x="619049" y="3664001"/>
            <a:ext cx="3314700" cy="5056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faster-whisper [50] (CPU / INT8量子化)</a:t>
            </a:r>
            <a:endParaRPr lang="en-US" sz="1000" dirty="0"/>
          </a:p>
        </p:txBody>
      </p:sp>
      <p:sp>
        <p:nvSpPr>
          <p:cNvPr id="27" name="Text 19"/>
          <p:cNvSpPr txBox="1"/>
          <p:nvPr/>
        </p:nvSpPr>
        <p:spPr>
          <a:xfrm>
            <a:off x="1700784" y="3711550"/>
            <a:ext cx="257861" cy="143561"/>
          </a:xfrm>
          <a:prstGeom prst="rect">
            <a:avLst/>
          </a:prstGeom>
          <a:noFill/>
          <a:ln/>
        </p:spPr>
        <p:txBody>
          <a:bodyPr wrap="square" lIns="0" tIns="0" rIns="0" bIns="0" rtlCol="0" anchor="ctr"/>
          <a:lstStyle/>
          <a:p>
            <a:pPr algn="l" indent="0" marL="0">
              <a:buNone/>
            </a:pPr>
            <a:r>
              <a:rPr lang="en-US" sz="800" dirty="0">
                <a:solidFill>
                  <a:srgbClr val="888888"/>
                </a:solidFill>
                <a:latin typeface="Noto Sans JP" pitchFamily="34" charset="0"/>
                <a:ea typeface="Noto Sans JP" pitchFamily="34" charset="-122"/>
                <a:cs typeface="Noto Sans JP" pitchFamily="34" charset="-120"/>
              </a:rPr>
              <a:t>[50]</a:t>
            </a:r>
            <a:endParaRPr lang="en-US" sz="800" dirty="0"/>
          </a:p>
        </p:txBody>
      </p:sp>
      <p:sp>
        <p:nvSpPr>
          <p:cNvPr id="28" name="Shape 20"/>
          <p:cNvSpPr/>
          <p:nvPr/>
        </p:nvSpPr>
        <p:spPr>
          <a:xfrm>
            <a:off x="619049" y="6091733"/>
            <a:ext cx="3314700" cy="9144"/>
          </a:xfrm>
          <a:prstGeom prst="rect">
            <a:avLst/>
          </a:prstGeom>
          <a:solidFill>
            <a:srgbClr val="EEEEEE"/>
          </a:solidFill>
          <a:ln w="12700">
            <a:solidFill>
              <a:srgbClr val="EEEEEE">
                <a:alpha val="0"/>
              </a:srgbClr>
            </a:solidFill>
            <a:prstDash val="solid"/>
          </a:ln>
        </p:spPr>
      </p:sp>
      <p:sp>
        <p:nvSpPr>
          <p:cNvPr id="29" name="Text 21"/>
          <p:cNvSpPr txBox="1"/>
          <p:nvPr/>
        </p:nvSpPr>
        <p:spPr>
          <a:xfrm>
            <a:off x="828446" y="4481474"/>
            <a:ext cx="3219602"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話者分離 (Diarization)</a:t>
            </a:r>
            <a:endParaRPr lang="en-US" sz="900" dirty="0"/>
          </a:p>
        </p:txBody>
      </p:sp>
      <p:pic>
        <p:nvPicPr>
          <p:cNvPr id="30" name="Image 6" descr="preencoded.png">    </p:cNvPr>
          <p:cNvPicPr>
            <a:picLocks noChangeAspect="1"/>
          </p:cNvPicPr>
          <p:nvPr/>
        </p:nvPicPr>
        <p:blipFill>
          <a:blip r:embed="rId7"/>
          <a:srcRect l="-3440" r="-3440" t="0" b="0"/>
          <a:stretch/>
        </p:blipFill>
        <p:spPr>
          <a:xfrm>
            <a:off x="619049" y="4505249"/>
            <a:ext cx="152705" cy="114300"/>
          </a:xfrm>
          <a:prstGeom prst="rect">
            <a:avLst/>
          </a:prstGeom>
        </p:spPr>
      </p:pic>
      <p:pic>
        <p:nvPicPr>
          <p:cNvPr id="31" name="Image 7" descr="preencoded.png">    </p:cNvPr>
          <p:cNvPicPr>
            <a:picLocks noChangeAspect="1"/>
          </p:cNvPicPr>
          <p:nvPr/>
        </p:nvPicPr>
        <p:blipFill>
          <a:blip r:embed="rId8"/>
          <a:stretch>
            <a:fillRect/>
          </a:stretch>
        </p:blipFill>
        <p:spPr>
          <a:xfrm>
            <a:off x="619049" y="4671670"/>
            <a:ext cx="3314700" cy="504749"/>
          </a:xfrm>
          <a:prstGeom prst="rect">
            <a:avLst/>
          </a:prstGeom>
        </p:spPr>
      </p:pic>
      <p:sp>
        <p:nvSpPr>
          <p:cNvPr id="32" name="Text 22"/>
          <p:cNvSpPr/>
          <p:nvPr/>
        </p:nvSpPr>
        <p:spPr>
          <a:xfrm>
            <a:off x="619049" y="4671670"/>
            <a:ext cx="3314700" cy="5056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pyannote.audio [84] (必要時のみ適用、負荷高)</a:t>
            </a:r>
            <a:endParaRPr lang="en-US" sz="1000" dirty="0"/>
          </a:p>
        </p:txBody>
      </p:sp>
      <p:sp>
        <p:nvSpPr>
          <p:cNvPr id="33" name="Text 23"/>
          <p:cNvSpPr txBox="1"/>
          <p:nvPr/>
        </p:nvSpPr>
        <p:spPr>
          <a:xfrm>
            <a:off x="1785823" y="4719218"/>
            <a:ext cx="257861" cy="143561"/>
          </a:xfrm>
          <a:prstGeom prst="rect">
            <a:avLst/>
          </a:prstGeom>
          <a:noFill/>
          <a:ln/>
        </p:spPr>
        <p:txBody>
          <a:bodyPr wrap="square" lIns="0" tIns="0" rIns="0" bIns="0" rtlCol="0" anchor="ctr"/>
          <a:lstStyle/>
          <a:p>
            <a:pPr algn="l" indent="0" marL="0">
              <a:buNone/>
            </a:pPr>
            <a:r>
              <a:rPr lang="en-US" sz="800" dirty="0">
                <a:solidFill>
                  <a:srgbClr val="888888"/>
                </a:solidFill>
                <a:latin typeface="Noto Sans JP" pitchFamily="34" charset="0"/>
                <a:ea typeface="Noto Sans JP" pitchFamily="34" charset="-122"/>
                <a:cs typeface="Noto Sans JP" pitchFamily="34" charset="-120"/>
              </a:rPr>
              <a:t>[84]</a:t>
            </a:r>
            <a:endParaRPr lang="en-US" sz="800" dirty="0"/>
          </a:p>
        </p:txBody>
      </p:sp>
      <p:sp>
        <p:nvSpPr>
          <p:cNvPr id="34" name="Text 24"/>
          <p:cNvSpPr txBox="1"/>
          <p:nvPr/>
        </p:nvSpPr>
        <p:spPr>
          <a:xfrm>
            <a:off x="800100" y="5251399"/>
            <a:ext cx="3247949"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LLM (要約・抽出)</a:t>
            </a:r>
            <a:endParaRPr lang="en-US" sz="900" dirty="0"/>
          </a:p>
        </p:txBody>
      </p:sp>
      <p:pic>
        <p:nvPicPr>
          <p:cNvPr id="35" name="Image 8" descr="preencoded.png">    </p:cNvPr>
          <p:cNvPicPr>
            <a:picLocks noChangeAspect="1"/>
          </p:cNvPicPr>
          <p:nvPr/>
        </p:nvPicPr>
        <p:blipFill>
          <a:blip r:embed="rId9"/>
          <a:srcRect l="-4000" r="-4000" t="0" b="0"/>
          <a:stretch/>
        </p:blipFill>
        <p:spPr>
          <a:xfrm>
            <a:off x="619049" y="5275174"/>
            <a:ext cx="123444" cy="114300"/>
          </a:xfrm>
          <a:prstGeom prst="rect">
            <a:avLst/>
          </a:prstGeom>
        </p:spPr>
      </p:pic>
      <p:pic>
        <p:nvPicPr>
          <p:cNvPr id="36" name="Image 9" descr="preencoded.png">    </p:cNvPr>
          <p:cNvPicPr>
            <a:picLocks noChangeAspect="1"/>
          </p:cNvPicPr>
          <p:nvPr/>
        </p:nvPicPr>
        <p:blipFill>
          <a:blip r:embed="rId10"/>
          <a:stretch>
            <a:fillRect/>
          </a:stretch>
        </p:blipFill>
        <p:spPr>
          <a:xfrm>
            <a:off x="619049" y="5441594"/>
            <a:ext cx="3314700" cy="495605"/>
          </a:xfrm>
          <a:prstGeom prst="rect">
            <a:avLst/>
          </a:prstGeom>
        </p:spPr>
      </p:pic>
      <p:sp>
        <p:nvSpPr>
          <p:cNvPr id="37" name="Text 25"/>
          <p:cNvSpPr/>
          <p:nvPr/>
        </p:nvSpPr>
        <p:spPr>
          <a:xfrm>
            <a:off x="619049" y="5441594"/>
            <a:ext cx="3314700" cy="4956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7B級 (Qwen2.5等) 要約・論点・ToDo抽出</a:t>
            </a:r>
            <a:endParaRPr lang="en-US" sz="1000" dirty="0"/>
          </a:p>
        </p:txBody>
      </p:sp>
      <p:pic>
        <p:nvPicPr>
          <p:cNvPr id="38" name="Image 10" descr="preencoded.png">    </p:cNvPr>
          <p:cNvPicPr>
            <a:picLocks noChangeAspect="1"/>
          </p:cNvPicPr>
          <p:nvPr/>
        </p:nvPicPr>
        <p:blipFill>
          <a:blip r:embed="rId11"/>
          <a:stretch>
            <a:fillRect/>
          </a:stretch>
        </p:blipFill>
        <p:spPr>
          <a:xfrm>
            <a:off x="619049" y="6243523"/>
            <a:ext cx="1295705" cy="209398"/>
          </a:xfrm>
          <a:prstGeom prst="rect">
            <a:avLst/>
          </a:prstGeom>
        </p:spPr>
      </p:pic>
      <p:sp>
        <p:nvSpPr>
          <p:cNvPr id="39" name="Text 26"/>
          <p:cNvSpPr/>
          <p:nvPr/>
        </p:nvSpPr>
        <p:spPr>
          <a:xfrm>
            <a:off x="790956" y="6243523"/>
            <a:ext cx="1123798"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66666"/>
                </a:solidFill>
                <a:latin typeface="Noto Sans JP" pitchFamily="34" charset="0"/>
                <a:ea typeface="Noto Sans JP" pitchFamily="34" charset="-122"/>
                <a:cs typeface="Noto Sans JP" pitchFamily="34" charset="-120"/>
              </a:rPr>
              <a:t>個人利用 / 小規模MTG</a:t>
            </a:r>
            <a:endParaRPr lang="en-US" sz="800" dirty="0"/>
          </a:p>
        </p:txBody>
      </p:sp>
      <p:pic>
        <p:nvPicPr>
          <p:cNvPr id="40" name="Image 11" descr="preencoded.png">    </p:cNvPr>
          <p:cNvPicPr>
            <a:picLocks noChangeAspect="1"/>
          </p:cNvPicPr>
          <p:nvPr/>
        </p:nvPicPr>
        <p:blipFill>
          <a:blip r:embed="rId12"/>
          <a:srcRect l="-1677" r="-1677" t="0" b="0"/>
          <a:stretch/>
        </p:blipFill>
        <p:spPr>
          <a:xfrm>
            <a:off x="694944" y="6304788"/>
            <a:ext cx="95098" cy="105156"/>
          </a:xfrm>
          <a:prstGeom prst="rect">
            <a:avLst/>
          </a:prstGeom>
        </p:spPr>
      </p:pic>
      <p:sp>
        <p:nvSpPr>
          <p:cNvPr id="41" name="Shape 27"/>
          <p:cNvSpPr/>
          <p:nvPr/>
        </p:nvSpPr>
        <p:spPr>
          <a:xfrm>
            <a:off x="4280306" y="2008022"/>
            <a:ext cx="3638398" cy="4610405"/>
          </a:xfrm>
          <a:prstGeom prst="roundRect">
            <a:avLst>
              <a:gd name="adj" fmla="val 789"/>
            </a:avLst>
          </a:prstGeom>
          <a:solidFill>
            <a:srgbClr val="FFFFFF"/>
          </a:solidFill>
          <a:ln w="12700">
            <a:solidFill>
              <a:srgbClr val="E5E5E5"/>
            </a:solidFill>
            <a:prstDash val="solid"/>
          </a:ln>
        </p:spPr>
      </p:sp>
      <p:sp>
        <p:nvSpPr>
          <p:cNvPr id="42" name="Shape 28"/>
          <p:cNvSpPr/>
          <p:nvPr/>
        </p:nvSpPr>
        <p:spPr>
          <a:xfrm>
            <a:off x="4289450" y="2017166"/>
            <a:ext cx="3619195" cy="533095"/>
          </a:xfrm>
          <a:prstGeom prst="roundRect">
            <a:avLst>
              <a:gd name="adj" fmla="val 36756"/>
            </a:avLst>
          </a:prstGeom>
          <a:solidFill>
            <a:srgbClr val="007AFF"/>
          </a:solidFill>
          <a:ln w="12700">
            <a:solidFill>
              <a:srgbClr val="FFFFFF">
                <a:alpha val="0"/>
              </a:srgbClr>
            </a:solidFill>
            <a:prstDash val="solid"/>
          </a:ln>
        </p:spPr>
      </p:sp>
      <p:sp>
        <p:nvSpPr>
          <p:cNvPr id="43" name="Shape 29"/>
          <p:cNvSpPr/>
          <p:nvPr/>
        </p:nvSpPr>
        <p:spPr>
          <a:xfrm>
            <a:off x="5486400" y="2150669"/>
            <a:ext cx="267005" cy="267005"/>
          </a:xfrm>
          <a:prstGeom prst="ellipse">
            <a:avLst/>
          </a:prstGeom>
          <a:solidFill>
            <a:srgbClr val="FFFFFF">
              <a:alpha val="20000"/>
            </a:srgbClr>
          </a:solidFill>
          <a:ln w="12700">
            <a:solidFill>
              <a:srgbClr val="FFFFFF">
                <a:alpha val="0"/>
              </a:srgbClr>
            </a:solidFill>
            <a:prstDash val="solid"/>
          </a:ln>
        </p:spPr>
      </p:sp>
      <p:pic>
        <p:nvPicPr>
          <p:cNvPr id="44" name="Image 12" descr="preencoded.png">    </p:cNvPr>
          <p:cNvPicPr>
            <a:picLocks noChangeAspect="1"/>
          </p:cNvPicPr>
          <p:nvPr/>
        </p:nvPicPr>
        <p:blipFill>
          <a:blip r:embed="rId13"/>
          <a:srcRect l="0" r="0" t="0" b="0"/>
          <a:stretch/>
        </p:blipFill>
        <p:spPr>
          <a:xfrm>
            <a:off x="5553151" y="2217420"/>
            <a:ext cx="133502" cy="133502"/>
          </a:xfrm>
          <a:prstGeom prst="rect">
            <a:avLst/>
          </a:prstGeom>
        </p:spPr>
      </p:pic>
      <p:sp>
        <p:nvSpPr>
          <p:cNvPr id="45" name="Text 30"/>
          <p:cNvSpPr txBox="1"/>
          <p:nvPr/>
        </p:nvSpPr>
        <p:spPr>
          <a:xfrm>
            <a:off x="5848502" y="2159813"/>
            <a:ext cx="933602" cy="247802"/>
          </a:xfrm>
          <a:prstGeom prst="rect">
            <a:avLst/>
          </a:prstGeom>
          <a:noFill/>
          <a:ln/>
        </p:spPr>
        <p:txBody>
          <a:bodyPr wrap="square" lIns="0" tIns="0" rIns="0" bIns="0" rtlCol="0" anchor="ctr"/>
          <a:lstStyle/>
          <a:p>
            <a:pPr algn="l" indent="0" marL="0">
              <a:buNone/>
            </a:pPr>
            <a:r>
              <a:rPr lang="en-US" sz="1300" b="1" dirty="0">
                <a:solidFill>
                  <a:srgbClr val="FFFFFF"/>
                </a:solidFill>
                <a:latin typeface="Noto Sans JP" pitchFamily="34" charset="0"/>
                <a:ea typeface="Noto Sans JP" pitchFamily="34" charset="-122"/>
                <a:cs typeface="Noto Sans JP" pitchFamily="34" charset="-120"/>
              </a:rPr>
              <a:t>高品質構成</a:t>
            </a:r>
            <a:endParaRPr lang="en-US" sz="1300" dirty="0"/>
          </a:p>
        </p:txBody>
      </p:sp>
      <p:sp>
        <p:nvSpPr>
          <p:cNvPr id="46" name="Shape 31"/>
          <p:cNvSpPr/>
          <p:nvPr/>
        </p:nvSpPr>
        <p:spPr>
          <a:xfrm>
            <a:off x="4442155" y="4313225"/>
            <a:ext cx="3314700" cy="9144"/>
          </a:xfrm>
          <a:prstGeom prst="rect">
            <a:avLst/>
          </a:prstGeom>
          <a:solidFill>
            <a:srgbClr val="EEEEEE"/>
          </a:solidFill>
          <a:ln w="12700">
            <a:solidFill>
              <a:srgbClr val="EEEEEE">
                <a:alpha val="0"/>
              </a:srgbClr>
            </a:solidFill>
            <a:prstDash val="solid"/>
          </a:ln>
        </p:spPr>
      </p:sp>
      <p:sp>
        <p:nvSpPr>
          <p:cNvPr id="47" name="Text 32"/>
          <p:cNvSpPr txBox="1"/>
          <p:nvPr/>
        </p:nvSpPr>
        <p:spPr>
          <a:xfrm>
            <a:off x="4623206" y="2702966"/>
            <a:ext cx="3247949"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ASR (GPU加速)</a:t>
            </a:r>
            <a:endParaRPr lang="en-US" sz="900" dirty="0"/>
          </a:p>
        </p:txBody>
      </p:sp>
      <p:pic>
        <p:nvPicPr>
          <p:cNvPr id="48" name="Image 13" descr="preencoded.png">    </p:cNvPr>
          <p:cNvPicPr>
            <a:picLocks noChangeAspect="1"/>
          </p:cNvPicPr>
          <p:nvPr/>
        </p:nvPicPr>
        <p:blipFill>
          <a:blip r:embed="rId14"/>
          <a:srcRect l="-4000" r="-4000" t="0" b="0"/>
          <a:stretch/>
        </p:blipFill>
        <p:spPr>
          <a:xfrm>
            <a:off x="4442155" y="2726741"/>
            <a:ext cx="123444" cy="114300"/>
          </a:xfrm>
          <a:prstGeom prst="rect">
            <a:avLst/>
          </a:prstGeom>
        </p:spPr>
      </p:pic>
      <p:pic>
        <p:nvPicPr>
          <p:cNvPr id="49" name="Image 14" descr="preencoded.png">    </p:cNvPr>
          <p:cNvPicPr>
            <a:picLocks noChangeAspect="1"/>
          </p:cNvPicPr>
          <p:nvPr/>
        </p:nvPicPr>
        <p:blipFill>
          <a:blip r:embed="rId15"/>
          <a:stretch>
            <a:fillRect/>
          </a:stretch>
        </p:blipFill>
        <p:spPr>
          <a:xfrm>
            <a:off x="4442155" y="2894076"/>
            <a:ext cx="3314700" cy="504749"/>
          </a:xfrm>
          <a:prstGeom prst="rect">
            <a:avLst/>
          </a:prstGeom>
        </p:spPr>
      </p:pic>
      <p:sp>
        <p:nvSpPr>
          <p:cNvPr id="50" name="Text 33"/>
          <p:cNvSpPr/>
          <p:nvPr/>
        </p:nvSpPr>
        <p:spPr>
          <a:xfrm>
            <a:off x="4442155" y="2894076"/>
            <a:ext cx="3314700" cy="5056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faster-whisper (GPU) 大型Whisperも視野 [48,50]</a:t>
            </a:r>
            <a:endParaRPr lang="en-US" sz="1000" dirty="0"/>
          </a:p>
        </p:txBody>
      </p:sp>
      <p:sp>
        <p:nvSpPr>
          <p:cNvPr id="51" name="Text 34"/>
          <p:cNvSpPr txBox="1"/>
          <p:nvPr/>
        </p:nvSpPr>
        <p:spPr>
          <a:xfrm>
            <a:off x="5760720" y="3128162"/>
            <a:ext cx="391363" cy="143561"/>
          </a:xfrm>
          <a:prstGeom prst="rect">
            <a:avLst/>
          </a:prstGeom>
          <a:noFill/>
          <a:ln/>
        </p:spPr>
        <p:txBody>
          <a:bodyPr wrap="square" lIns="0" tIns="0" rIns="0" bIns="0" rtlCol="0" anchor="ctr"/>
          <a:lstStyle/>
          <a:p>
            <a:pPr algn="l" indent="0" marL="0">
              <a:buNone/>
            </a:pPr>
            <a:r>
              <a:rPr lang="en-US" sz="800" dirty="0">
                <a:solidFill>
                  <a:srgbClr val="888888"/>
                </a:solidFill>
                <a:latin typeface="Noto Sans JP" pitchFamily="34" charset="0"/>
                <a:ea typeface="Noto Sans JP" pitchFamily="34" charset="-122"/>
                <a:cs typeface="Noto Sans JP" pitchFamily="34" charset="-120"/>
              </a:rPr>
              <a:t>[48,50]</a:t>
            </a:r>
            <a:endParaRPr lang="en-US" sz="800" dirty="0"/>
          </a:p>
        </p:txBody>
      </p:sp>
      <p:sp>
        <p:nvSpPr>
          <p:cNvPr id="52" name="Text 35"/>
          <p:cNvSpPr txBox="1"/>
          <p:nvPr/>
        </p:nvSpPr>
        <p:spPr>
          <a:xfrm>
            <a:off x="4623206" y="3472891"/>
            <a:ext cx="3324758"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タイムスタンプ</a:t>
            </a:r>
            <a:endParaRPr lang="en-US" sz="900" dirty="0"/>
          </a:p>
        </p:txBody>
      </p:sp>
      <p:pic>
        <p:nvPicPr>
          <p:cNvPr id="53" name="Image 15" descr="preencoded.png">    </p:cNvPr>
          <p:cNvPicPr>
            <a:picLocks noChangeAspect="1"/>
          </p:cNvPicPr>
          <p:nvPr/>
        </p:nvPicPr>
        <p:blipFill>
          <a:blip r:embed="rId16"/>
          <a:srcRect l="-4000" r="-4000" t="0" b="0"/>
          <a:stretch/>
        </p:blipFill>
        <p:spPr>
          <a:xfrm>
            <a:off x="4442155" y="3496666"/>
            <a:ext cx="123444" cy="114300"/>
          </a:xfrm>
          <a:prstGeom prst="rect">
            <a:avLst/>
          </a:prstGeom>
        </p:spPr>
      </p:pic>
      <p:pic>
        <p:nvPicPr>
          <p:cNvPr id="54" name="Image 16" descr="preencoded.png">    </p:cNvPr>
          <p:cNvPicPr>
            <a:picLocks noChangeAspect="1"/>
          </p:cNvPicPr>
          <p:nvPr/>
        </p:nvPicPr>
        <p:blipFill>
          <a:blip r:embed="rId17"/>
          <a:stretch>
            <a:fillRect/>
          </a:stretch>
        </p:blipFill>
        <p:spPr>
          <a:xfrm>
            <a:off x="4442155" y="3664001"/>
            <a:ext cx="3314700" cy="495605"/>
          </a:xfrm>
          <a:prstGeom prst="rect">
            <a:avLst/>
          </a:prstGeom>
        </p:spPr>
      </p:pic>
      <p:sp>
        <p:nvSpPr>
          <p:cNvPr id="55" name="Text 36"/>
          <p:cNvSpPr/>
          <p:nvPr/>
        </p:nvSpPr>
        <p:spPr>
          <a:xfrm>
            <a:off x="4442155" y="3664001"/>
            <a:ext cx="3314700" cy="4956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ASRタイムスタンプ活用 各要点に元発話時刻を付与</a:t>
            </a:r>
            <a:endParaRPr lang="en-US" sz="1000" dirty="0"/>
          </a:p>
        </p:txBody>
      </p:sp>
      <p:sp>
        <p:nvSpPr>
          <p:cNvPr id="56" name="Shape 37"/>
          <p:cNvSpPr/>
          <p:nvPr/>
        </p:nvSpPr>
        <p:spPr>
          <a:xfrm>
            <a:off x="4442155" y="6076188"/>
            <a:ext cx="3314700" cy="9144"/>
          </a:xfrm>
          <a:prstGeom prst="rect">
            <a:avLst/>
          </a:prstGeom>
          <a:solidFill>
            <a:srgbClr val="EEEEEE"/>
          </a:solidFill>
          <a:ln w="12700">
            <a:solidFill>
              <a:srgbClr val="EEEEEE">
                <a:alpha val="0"/>
              </a:srgbClr>
            </a:solidFill>
            <a:prstDash val="solid"/>
          </a:ln>
        </p:spPr>
      </p:sp>
      <p:sp>
        <p:nvSpPr>
          <p:cNvPr id="57" name="Text 38"/>
          <p:cNvSpPr txBox="1"/>
          <p:nvPr/>
        </p:nvSpPr>
        <p:spPr>
          <a:xfrm>
            <a:off x="4623206" y="4465930"/>
            <a:ext cx="3247949"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LLM (高度な分析)</a:t>
            </a:r>
            <a:endParaRPr lang="en-US" sz="900" dirty="0"/>
          </a:p>
        </p:txBody>
      </p:sp>
      <p:pic>
        <p:nvPicPr>
          <p:cNvPr id="58" name="Image 17" descr="preencoded.png">    </p:cNvPr>
          <p:cNvPicPr>
            <a:picLocks noChangeAspect="1"/>
          </p:cNvPicPr>
          <p:nvPr/>
        </p:nvPicPr>
        <p:blipFill>
          <a:blip r:embed="rId18"/>
          <a:srcRect l="-4000" r="-4000" t="0" b="0"/>
          <a:stretch/>
        </p:blipFill>
        <p:spPr>
          <a:xfrm>
            <a:off x="4442155" y="4489704"/>
            <a:ext cx="123444" cy="114300"/>
          </a:xfrm>
          <a:prstGeom prst="rect">
            <a:avLst/>
          </a:prstGeom>
        </p:spPr>
      </p:pic>
      <p:pic>
        <p:nvPicPr>
          <p:cNvPr id="59" name="Image 18" descr="preencoded.png">    </p:cNvPr>
          <p:cNvPicPr>
            <a:picLocks noChangeAspect="1"/>
          </p:cNvPicPr>
          <p:nvPr/>
        </p:nvPicPr>
        <p:blipFill>
          <a:blip r:embed="rId19"/>
          <a:stretch>
            <a:fillRect/>
          </a:stretch>
        </p:blipFill>
        <p:spPr>
          <a:xfrm>
            <a:off x="4442155" y="4656125"/>
            <a:ext cx="3314700" cy="504749"/>
          </a:xfrm>
          <a:prstGeom prst="rect">
            <a:avLst/>
          </a:prstGeom>
        </p:spPr>
      </p:pic>
      <p:sp>
        <p:nvSpPr>
          <p:cNvPr id="60" name="Text 39"/>
          <p:cNvSpPr/>
          <p:nvPr/>
        </p:nvSpPr>
        <p:spPr>
          <a:xfrm>
            <a:off x="4442155" y="4656125"/>
            <a:ext cx="3314700" cy="5056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32B〜70B級 KV最適化 (FP8 KV等) [5–7]</a:t>
            </a:r>
            <a:endParaRPr lang="en-US" sz="1000" dirty="0"/>
          </a:p>
        </p:txBody>
      </p:sp>
      <p:sp>
        <p:nvSpPr>
          <p:cNvPr id="61" name="Text 40"/>
          <p:cNvSpPr txBox="1"/>
          <p:nvPr/>
        </p:nvSpPr>
        <p:spPr>
          <a:xfrm>
            <a:off x="5832043" y="4890211"/>
            <a:ext cx="305410" cy="143561"/>
          </a:xfrm>
          <a:prstGeom prst="rect">
            <a:avLst/>
          </a:prstGeom>
          <a:noFill/>
          <a:ln/>
        </p:spPr>
        <p:txBody>
          <a:bodyPr wrap="square" lIns="0" tIns="0" rIns="0" bIns="0" rtlCol="0" anchor="ctr"/>
          <a:lstStyle/>
          <a:p>
            <a:pPr algn="l" indent="0" marL="0">
              <a:buNone/>
            </a:pPr>
            <a:r>
              <a:rPr lang="en-US" sz="800" dirty="0">
                <a:solidFill>
                  <a:srgbClr val="888888"/>
                </a:solidFill>
                <a:latin typeface="Noto Sans JP" pitchFamily="34" charset="0"/>
                <a:ea typeface="Noto Sans JP" pitchFamily="34" charset="-122"/>
                <a:cs typeface="Noto Sans JP" pitchFamily="34" charset="-120"/>
              </a:rPr>
              <a:t>[5–7]</a:t>
            </a:r>
            <a:endParaRPr lang="en-US" sz="800" dirty="0"/>
          </a:p>
        </p:txBody>
      </p:sp>
      <p:sp>
        <p:nvSpPr>
          <p:cNvPr id="62" name="Text 41"/>
          <p:cNvSpPr txBox="1"/>
          <p:nvPr/>
        </p:nvSpPr>
        <p:spPr>
          <a:xfrm>
            <a:off x="4623206" y="5235854"/>
            <a:ext cx="3324758"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検証・品質</a:t>
            </a:r>
            <a:endParaRPr lang="en-US" sz="900" dirty="0"/>
          </a:p>
        </p:txBody>
      </p:sp>
      <p:pic>
        <p:nvPicPr>
          <p:cNvPr id="63" name="Image 19" descr="preencoded.png">    </p:cNvPr>
          <p:cNvPicPr>
            <a:picLocks noChangeAspect="1"/>
          </p:cNvPicPr>
          <p:nvPr/>
        </p:nvPicPr>
        <p:blipFill>
          <a:blip r:embed="rId20"/>
          <a:srcRect l="-4000" r="-4000" t="0" b="0"/>
          <a:stretch/>
        </p:blipFill>
        <p:spPr>
          <a:xfrm>
            <a:off x="4442155" y="5259629"/>
            <a:ext cx="123444" cy="114300"/>
          </a:xfrm>
          <a:prstGeom prst="rect">
            <a:avLst/>
          </a:prstGeom>
        </p:spPr>
      </p:pic>
      <p:pic>
        <p:nvPicPr>
          <p:cNvPr id="64" name="Image 20" descr="preencoded.png">    </p:cNvPr>
          <p:cNvPicPr>
            <a:picLocks noChangeAspect="1"/>
          </p:cNvPicPr>
          <p:nvPr/>
        </p:nvPicPr>
        <p:blipFill>
          <a:blip r:embed="rId21"/>
          <a:stretch>
            <a:fillRect/>
          </a:stretch>
        </p:blipFill>
        <p:spPr>
          <a:xfrm>
            <a:off x="4442155" y="5426050"/>
            <a:ext cx="3314700" cy="495605"/>
          </a:xfrm>
          <a:prstGeom prst="rect">
            <a:avLst/>
          </a:prstGeom>
        </p:spPr>
      </p:pic>
      <p:sp>
        <p:nvSpPr>
          <p:cNvPr id="65" name="Text 42"/>
          <p:cNvSpPr/>
          <p:nvPr/>
        </p:nvSpPr>
        <p:spPr>
          <a:xfrm>
            <a:off x="4442155" y="5426050"/>
            <a:ext cx="3314700" cy="4956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発話と要約の突合検証 文脈保持とアクション紐付け</a:t>
            </a:r>
            <a:endParaRPr lang="en-US" sz="1000" dirty="0"/>
          </a:p>
        </p:txBody>
      </p:sp>
      <p:pic>
        <p:nvPicPr>
          <p:cNvPr id="66" name="Image 21" descr="preencoded.png">    </p:cNvPr>
          <p:cNvPicPr>
            <a:picLocks noChangeAspect="1"/>
          </p:cNvPicPr>
          <p:nvPr/>
        </p:nvPicPr>
        <p:blipFill>
          <a:blip r:embed="rId22"/>
          <a:stretch>
            <a:fillRect/>
          </a:stretch>
        </p:blipFill>
        <p:spPr>
          <a:xfrm>
            <a:off x="4442155" y="6243523"/>
            <a:ext cx="1285646" cy="209398"/>
          </a:xfrm>
          <a:prstGeom prst="rect">
            <a:avLst/>
          </a:prstGeom>
        </p:spPr>
      </p:pic>
      <p:sp>
        <p:nvSpPr>
          <p:cNvPr id="67" name="Text 43"/>
          <p:cNvSpPr/>
          <p:nvPr/>
        </p:nvSpPr>
        <p:spPr>
          <a:xfrm>
            <a:off x="4614062" y="6243523"/>
            <a:ext cx="1114654"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66666"/>
                </a:solidFill>
                <a:latin typeface="Noto Sans JP" pitchFamily="34" charset="0"/>
                <a:ea typeface="Noto Sans JP" pitchFamily="34" charset="-122"/>
                <a:cs typeface="Noto Sans JP" pitchFamily="34" charset="-120"/>
              </a:rPr>
              <a:t>公式議事録 / 業務記録</a:t>
            </a:r>
            <a:endParaRPr lang="en-US" sz="800" dirty="0"/>
          </a:p>
        </p:txBody>
      </p:sp>
      <p:pic>
        <p:nvPicPr>
          <p:cNvPr id="68" name="Image 22" descr="preencoded.png">    </p:cNvPr>
          <p:cNvPicPr>
            <a:picLocks noChangeAspect="1"/>
          </p:cNvPicPr>
          <p:nvPr/>
        </p:nvPicPr>
        <p:blipFill>
          <a:blip r:embed="rId23"/>
          <a:srcRect l="-1677" r="-1677" t="0" b="0"/>
          <a:stretch/>
        </p:blipFill>
        <p:spPr>
          <a:xfrm>
            <a:off x="4518050" y="6304788"/>
            <a:ext cx="95098" cy="105156"/>
          </a:xfrm>
          <a:prstGeom prst="rect">
            <a:avLst/>
          </a:prstGeom>
        </p:spPr>
      </p:pic>
      <p:sp>
        <p:nvSpPr>
          <p:cNvPr id="69" name="Shape 44"/>
          <p:cNvSpPr/>
          <p:nvPr/>
        </p:nvSpPr>
        <p:spPr>
          <a:xfrm>
            <a:off x="8102498" y="2008022"/>
            <a:ext cx="3638398" cy="4610405"/>
          </a:xfrm>
          <a:prstGeom prst="roundRect">
            <a:avLst>
              <a:gd name="adj" fmla="val 789"/>
            </a:avLst>
          </a:prstGeom>
          <a:solidFill>
            <a:srgbClr val="FFFFFF"/>
          </a:solidFill>
          <a:ln w="12700">
            <a:solidFill>
              <a:srgbClr val="E5E5E5"/>
            </a:solidFill>
            <a:prstDash val="solid"/>
          </a:ln>
        </p:spPr>
      </p:sp>
      <p:sp>
        <p:nvSpPr>
          <p:cNvPr id="70" name="Shape 45"/>
          <p:cNvSpPr/>
          <p:nvPr/>
        </p:nvSpPr>
        <p:spPr>
          <a:xfrm>
            <a:off x="8112557" y="2017166"/>
            <a:ext cx="3619195" cy="533095"/>
          </a:xfrm>
          <a:prstGeom prst="roundRect">
            <a:avLst>
              <a:gd name="adj" fmla="val 36756"/>
            </a:avLst>
          </a:prstGeom>
          <a:solidFill>
            <a:srgbClr val="FF9500"/>
          </a:solidFill>
          <a:ln w="12700">
            <a:solidFill>
              <a:srgbClr val="FFFFFF">
                <a:alpha val="0"/>
              </a:srgbClr>
            </a:solidFill>
            <a:prstDash val="solid"/>
          </a:ln>
        </p:spPr>
      </p:sp>
      <p:sp>
        <p:nvSpPr>
          <p:cNvPr id="71" name="Shape 46"/>
          <p:cNvSpPr/>
          <p:nvPr/>
        </p:nvSpPr>
        <p:spPr>
          <a:xfrm>
            <a:off x="9137599" y="2150669"/>
            <a:ext cx="267005" cy="267005"/>
          </a:xfrm>
          <a:prstGeom prst="ellipse">
            <a:avLst/>
          </a:prstGeom>
          <a:solidFill>
            <a:srgbClr val="FFFFFF">
              <a:alpha val="20000"/>
            </a:srgbClr>
          </a:solidFill>
          <a:ln w="12700">
            <a:solidFill>
              <a:srgbClr val="FFFFFF">
                <a:alpha val="0"/>
              </a:srgbClr>
            </a:solidFill>
            <a:prstDash val="solid"/>
          </a:ln>
        </p:spPr>
      </p:sp>
      <p:pic>
        <p:nvPicPr>
          <p:cNvPr id="72" name="Image 23" descr="preencoded.png">    </p:cNvPr>
          <p:cNvPicPr>
            <a:picLocks noChangeAspect="1"/>
          </p:cNvPicPr>
          <p:nvPr/>
        </p:nvPicPr>
        <p:blipFill>
          <a:blip r:embed="rId24"/>
          <a:srcRect l="0" r="0" t="0" b="0"/>
          <a:stretch/>
        </p:blipFill>
        <p:spPr>
          <a:xfrm>
            <a:off x="9204350" y="2217420"/>
            <a:ext cx="133502" cy="133502"/>
          </a:xfrm>
          <a:prstGeom prst="rect">
            <a:avLst/>
          </a:prstGeom>
        </p:spPr>
      </p:pic>
      <p:sp>
        <p:nvSpPr>
          <p:cNvPr id="73" name="Text 47"/>
          <p:cNvSpPr txBox="1"/>
          <p:nvPr/>
        </p:nvSpPr>
        <p:spPr>
          <a:xfrm>
            <a:off x="9499702" y="2159813"/>
            <a:ext cx="1296619" cy="247802"/>
          </a:xfrm>
          <a:prstGeom prst="rect">
            <a:avLst/>
          </a:prstGeom>
          <a:noFill/>
          <a:ln/>
        </p:spPr>
        <p:txBody>
          <a:bodyPr wrap="square" lIns="0" tIns="0" rIns="0" bIns="0" rtlCol="0" anchor="ctr"/>
          <a:lstStyle/>
          <a:p>
            <a:pPr algn="l" indent="0" marL="0">
              <a:buNone/>
            </a:pPr>
            <a:r>
              <a:rPr lang="en-US" sz="1300" b="1" dirty="0">
                <a:solidFill>
                  <a:srgbClr val="FFFFFF"/>
                </a:solidFill>
                <a:latin typeface="Noto Sans JP" pitchFamily="34" charset="0"/>
                <a:ea typeface="Noto Sans JP" pitchFamily="34" charset="-122"/>
                <a:cs typeface="Noto Sans JP" pitchFamily="34" charset="-120"/>
              </a:rPr>
              <a:t>ハード制約構成</a:t>
            </a:r>
            <a:endParaRPr lang="en-US" sz="1300" dirty="0"/>
          </a:p>
        </p:txBody>
      </p:sp>
      <p:sp>
        <p:nvSpPr>
          <p:cNvPr id="74" name="Shape 48"/>
          <p:cNvSpPr/>
          <p:nvPr/>
        </p:nvSpPr>
        <p:spPr>
          <a:xfrm>
            <a:off x="8264347" y="4294022"/>
            <a:ext cx="3314700" cy="9144"/>
          </a:xfrm>
          <a:prstGeom prst="rect">
            <a:avLst/>
          </a:prstGeom>
          <a:solidFill>
            <a:srgbClr val="EEEEEE"/>
          </a:solidFill>
          <a:ln w="12700">
            <a:solidFill>
              <a:srgbClr val="EEEEEE">
                <a:alpha val="0"/>
              </a:srgbClr>
            </a:solidFill>
            <a:prstDash val="solid"/>
          </a:ln>
        </p:spPr>
      </p:sp>
      <p:sp>
        <p:nvSpPr>
          <p:cNvPr id="75" name="Text 49"/>
          <p:cNvSpPr txBox="1"/>
          <p:nvPr/>
        </p:nvSpPr>
        <p:spPr>
          <a:xfrm>
            <a:off x="8445398" y="2702966"/>
            <a:ext cx="3324758"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機能縮退</a:t>
            </a:r>
            <a:endParaRPr lang="en-US" sz="900" dirty="0"/>
          </a:p>
        </p:txBody>
      </p:sp>
      <p:pic>
        <p:nvPicPr>
          <p:cNvPr id="76" name="Image 24" descr="preencoded.png">    </p:cNvPr>
          <p:cNvPicPr>
            <a:picLocks noChangeAspect="1"/>
          </p:cNvPicPr>
          <p:nvPr/>
        </p:nvPicPr>
        <p:blipFill>
          <a:blip r:embed="rId25"/>
          <a:srcRect l="-4000" r="-4000" t="0" b="0"/>
          <a:stretch/>
        </p:blipFill>
        <p:spPr>
          <a:xfrm>
            <a:off x="8264347" y="2726741"/>
            <a:ext cx="123444" cy="114300"/>
          </a:xfrm>
          <a:prstGeom prst="rect">
            <a:avLst/>
          </a:prstGeom>
        </p:spPr>
      </p:pic>
      <p:pic>
        <p:nvPicPr>
          <p:cNvPr id="77" name="Image 25" descr="preencoded.png">    </p:cNvPr>
          <p:cNvPicPr>
            <a:picLocks noChangeAspect="1"/>
          </p:cNvPicPr>
          <p:nvPr/>
        </p:nvPicPr>
        <p:blipFill>
          <a:blip r:embed="rId26"/>
          <a:stretch>
            <a:fillRect/>
          </a:stretch>
        </p:blipFill>
        <p:spPr>
          <a:xfrm>
            <a:off x="8264347" y="2894076"/>
            <a:ext cx="3314700" cy="495605"/>
          </a:xfrm>
          <a:prstGeom prst="rect">
            <a:avLst/>
          </a:prstGeom>
        </p:spPr>
      </p:pic>
      <p:sp>
        <p:nvSpPr>
          <p:cNvPr id="78" name="Text 50"/>
          <p:cNvSpPr/>
          <p:nvPr/>
        </p:nvSpPr>
        <p:spPr>
          <a:xfrm>
            <a:off x="8264347" y="2894076"/>
            <a:ext cx="3314700" cy="4956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話者分離を省略 「話者なし要約→タスク」へ縮退</a:t>
            </a:r>
            <a:endParaRPr lang="en-US" sz="1000" dirty="0"/>
          </a:p>
        </p:txBody>
      </p:sp>
      <p:sp>
        <p:nvSpPr>
          <p:cNvPr id="79" name="Text 51"/>
          <p:cNvSpPr txBox="1"/>
          <p:nvPr/>
        </p:nvSpPr>
        <p:spPr>
          <a:xfrm>
            <a:off x="8417052" y="3457346"/>
            <a:ext cx="3353105"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処理タイミング</a:t>
            </a:r>
            <a:endParaRPr lang="en-US" sz="900" dirty="0"/>
          </a:p>
        </p:txBody>
      </p:sp>
      <p:pic>
        <p:nvPicPr>
          <p:cNvPr id="80" name="Image 26" descr="preencoded.png">    </p:cNvPr>
          <p:cNvPicPr>
            <a:picLocks noChangeAspect="1"/>
          </p:cNvPicPr>
          <p:nvPr/>
        </p:nvPicPr>
        <p:blipFill>
          <a:blip r:embed="rId27"/>
          <a:srcRect l="-5467" r="-5467" t="0" b="0"/>
          <a:stretch/>
        </p:blipFill>
        <p:spPr>
          <a:xfrm>
            <a:off x="8264347" y="3481121"/>
            <a:ext cx="95098" cy="114300"/>
          </a:xfrm>
          <a:prstGeom prst="rect">
            <a:avLst/>
          </a:prstGeom>
        </p:spPr>
      </p:pic>
      <p:pic>
        <p:nvPicPr>
          <p:cNvPr id="81" name="Image 27" descr="preencoded.png">    </p:cNvPr>
          <p:cNvPicPr>
            <a:picLocks noChangeAspect="1"/>
          </p:cNvPicPr>
          <p:nvPr/>
        </p:nvPicPr>
        <p:blipFill>
          <a:blip r:embed="rId28"/>
          <a:stretch>
            <a:fillRect/>
          </a:stretch>
        </p:blipFill>
        <p:spPr>
          <a:xfrm>
            <a:off x="8264347" y="3647542"/>
            <a:ext cx="3314700" cy="495605"/>
          </a:xfrm>
          <a:prstGeom prst="rect">
            <a:avLst/>
          </a:prstGeom>
        </p:spPr>
      </p:pic>
      <p:sp>
        <p:nvSpPr>
          <p:cNvPr id="82" name="Text 52"/>
          <p:cNvSpPr/>
          <p:nvPr/>
        </p:nvSpPr>
        <p:spPr>
          <a:xfrm>
            <a:off x="8264347" y="3647542"/>
            <a:ext cx="3314700" cy="4956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夜間バッチ処理 長時間の音声ファイルは非同期</a:t>
            </a:r>
            <a:endParaRPr lang="en-US" sz="1000" dirty="0"/>
          </a:p>
        </p:txBody>
      </p:sp>
      <p:sp>
        <p:nvSpPr>
          <p:cNvPr id="83" name="Shape 53"/>
          <p:cNvSpPr/>
          <p:nvPr/>
        </p:nvSpPr>
        <p:spPr>
          <a:xfrm>
            <a:off x="8264347" y="6040526"/>
            <a:ext cx="3314700" cy="9144"/>
          </a:xfrm>
          <a:prstGeom prst="rect">
            <a:avLst/>
          </a:prstGeom>
          <a:solidFill>
            <a:srgbClr val="EEEEEE"/>
          </a:solidFill>
          <a:ln w="12700">
            <a:solidFill>
              <a:srgbClr val="EEEEEE">
                <a:alpha val="0"/>
              </a:srgbClr>
            </a:solidFill>
            <a:prstDash val="solid"/>
          </a:ln>
        </p:spPr>
      </p:sp>
      <p:sp>
        <p:nvSpPr>
          <p:cNvPr id="84" name="Text 54"/>
          <p:cNvSpPr txBox="1"/>
          <p:nvPr/>
        </p:nvSpPr>
        <p:spPr>
          <a:xfrm>
            <a:off x="8445398" y="4449470"/>
            <a:ext cx="3324758"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軽量モデル</a:t>
            </a:r>
            <a:endParaRPr lang="en-US" sz="900" dirty="0"/>
          </a:p>
        </p:txBody>
      </p:sp>
      <p:pic>
        <p:nvPicPr>
          <p:cNvPr id="85" name="Image 28" descr="preencoded.png">    </p:cNvPr>
          <p:cNvPicPr>
            <a:picLocks noChangeAspect="1"/>
          </p:cNvPicPr>
          <p:nvPr/>
        </p:nvPicPr>
        <p:blipFill>
          <a:blip r:embed="rId29"/>
          <a:srcRect l="-4000" r="-4000" t="0" b="0"/>
          <a:stretch/>
        </p:blipFill>
        <p:spPr>
          <a:xfrm>
            <a:off x="8264347" y="4473245"/>
            <a:ext cx="123444" cy="114300"/>
          </a:xfrm>
          <a:prstGeom prst="rect">
            <a:avLst/>
          </a:prstGeom>
        </p:spPr>
      </p:pic>
      <p:pic>
        <p:nvPicPr>
          <p:cNvPr id="86" name="Image 29" descr="preencoded.png">    </p:cNvPr>
          <p:cNvPicPr>
            <a:picLocks noChangeAspect="1"/>
          </p:cNvPicPr>
          <p:nvPr/>
        </p:nvPicPr>
        <p:blipFill>
          <a:blip r:embed="rId30"/>
          <a:stretch>
            <a:fillRect/>
          </a:stretch>
        </p:blipFill>
        <p:spPr>
          <a:xfrm>
            <a:off x="8264347" y="4640580"/>
            <a:ext cx="3314700" cy="495605"/>
          </a:xfrm>
          <a:prstGeom prst="rect">
            <a:avLst/>
          </a:prstGeom>
        </p:spPr>
      </p:pic>
      <p:sp>
        <p:nvSpPr>
          <p:cNvPr id="87" name="Text 55"/>
          <p:cNvSpPr/>
          <p:nvPr/>
        </p:nvSpPr>
        <p:spPr>
          <a:xfrm>
            <a:off x="8264347" y="4640580"/>
            <a:ext cx="3314700" cy="4956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Whisper tiny/base + 3B級 LLM (Phi-3 mini等)</a:t>
            </a:r>
            <a:endParaRPr lang="en-US" sz="1000" dirty="0"/>
          </a:p>
        </p:txBody>
      </p:sp>
      <p:sp>
        <p:nvSpPr>
          <p:cNvPr id="88" name="Text 56"/>
          <p:cNvSpPr txBox="1"/>
          <p:nvPr/>
        </p:nvSpPr>
        <p:spPr>
          <a:xfrm>
            <a:off x="8445398" y="5203850"/>
            <a:ext cx="3324758" cy="162763"/>
          </a:xfrm>
          <a:prstGeom prst="rect">
            <a:avLst/>
          </a:prstGeom>
          <a:noFill/>
          <a:ln/>
        </p:spPr>
        <p:txBody>
          <a:bodyPr wrap="square" lIns="0" tIns="0" rIns="0" bIns="0" rtlCol="0" anchor="ctr"/>
          <a:lstStyle/>
          <a:p>
            <a:pPr algn="l" indent="0" marL="0">
              <a:buNone/>
            </a:pPr>
            <a:r>
              <a:rPr lang="en-US" sz="900" b="1" spc="38" kern="0" dirty="0">
                <a:solidFill>
                  <a:srgbClr val="86868B"/>
                </a:solidFill>
                <a:latin typeface="Noto Sans JP" pitchFamily="34" charset="0"/>
                <a:ea typeface="Noto Sans JP" pitchFamily="34" charset="-122"/>
                <a:cs typeface="Noto Sans JP" pitchFamily="34" charset="-120"/>
              </a:rPr>
              <a:t> 目的限定</a:t>
            </a:r>
            <a:endParaRPr lang="en-US" sz="900" dirty="0"/>
          </a:p>
        </p:txBody>
      </p:sp>
      <p:pic>
        <p:nvPicPr>
          <p:cNvPr id="89" name="Image 30" descr="preencoded.png">    </p:cNvPr>
          <p:cNvPicPr>
            <a:picLocks noChangeAspect="1"/>
          </p:cNvPicPr>
          <p:nvPr/>
        </p:nvPicPr>
        <p:blipFill>
          <a:blip r:embed="rId31"/>
          <a:srcRect l="-4000" r="-4000" t="0" b="0"/>
          <a:stretch/>
        </p:blipFill>
        <p:spPr>
          <a:xfrm>
            <a:off x="8264347" y="5227625"/>
            <a:ext cx="123444" cy="114300"/>
          </a:xfrm>
          <a:prstGeom prst="rect">
            <a:avLst/>
          </a:prstGeom>
        </p:spPr>
      </p:pic>
      <p:pic>
        <p:nvPicPr>
          <p:cNvPr id="90" name="Image 31" descr="preencoded.png">    </p:cNvPr>
          <p:cNvPicPr>
            <a:picLocks noChangeAspect="1"/>
          </p:cNvPicPr>
          <p:nvPr/>
        </p:nvPicPr>
        <p:blipFill>
          <a:blip r:embed="rId32"/>
          <a:stretch>
            <a:fillRect/>
          </a:stretch>
        </p:blipFill>
        <p:spPr>
          <a:xfrm>
            <a:off x="8264347" y="5394960"/>
            <a:ext cx="3314700" cy="495605"/>
          </a:xfrm>
          <a:prstGeom prst="rect">
            <a:avLst/>
          </a:prstGeom>
        </p:spPr>
      </p:pic>
      <p:sp>
        <p:nvSpPr>
          <p:cNvPr id="91" name="Text 57"/>
          <p:cNvSpPr/>
          <p:nvPr/>
        </p:nvSpPr>
        <p:spPr>
          <a:xfrm>
            <a:off x="8264347" y="5394960"/>
            <a:ext cx="3314700" cy="4956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dirty="0">
                <a:solidFill>
                  <a:srgbClr val="1D1D1F"/>
                </a:solidFill>
                <a:latin typeface="Noto Sans JP" pitchFamily="34" charset="0"/>
                <a:ea typeface="Noto Sans JP" pitchFamily="34" charset="-122"/>
                <a:cs typeface="Noto Sans JP" pitchFamily="34" charset="-120"/>
              </a:rPr>
              <a:t>「決定事項のみ」抽出に特化 全文書き起こしは放棄</a:t>
            </a:r>
            <a:endParaRPr lang="en-US" sz="1000" dirty="0"/>
          </a:p>
        </p:txBody>
      </p:sp>
      <p:pic>
        <p:nvPicPr>
          <p:cNvPr id="92" name="Image 32" descr="preencoded.png">    </p:cNvPr>
          <p:cNvPicPr>
            <a:picLocks noChangeAspect="1"/>
          </p:cNvPicPr>
          <p:nvPr/>
        </p:nvPicPr>
        <p:blipFill>
          <a:blip r:embed="rId33"/>
          <a:stretch>
            <a:fillRect/>
          </a:stretch>
        </p:blipFill>
        <p:spPr>
          <a:xfrm>
            <a:off x="8264347" y="6243523"/>
            <a:ext cx="1485900" cy="209398"/>
          </a:xfrm>
          <a:prstGeom prst="rect">
            <a:avLst/>
          </a:prstGeom>
        </p:spPr>
      </p:pic>
      <p:sp>
        <p:nvSpPr>
          <p:cNvPr id="93" name="Text 58"/>
          <p:cNvSpPr/>
          <p:nvPr/>
        </p:nvSpPr>
        <p:spPr>
          <a:xfrm>
            <a:off x="8436254" y="6243523"/>
            <a:ext cx="1313993"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66666"/>
                </a:solidFill>
                <a:latin typeface="Noto Sans JP" pitchFamily="34" charset="0"/>
                <a:ea typeface="Noto Sans JP" pitchFamily="34" charset="-122"/>
                <a:cs typeface="Noto Sans JP" pitchFamily="34" charset="-120"/>
              </a:rPr>
              <a:t>リソース極小 / バッチ処理</a:t>
            </a:r>
            <a:endParaRPr lang="en-US" sz="800" dirty="0"/>
          </a:p>
        </p:txBody>
      </p:sp>
      <p:pic>
        <p:nvPicPr>
          <p:cNvPr id="94" name="Image 33" descr="preencoded.png">    </p:cNvPr>
          <p:cNvPicPr>
            <a:picLocks noChangeAspect="1"/>
          </p:cNvPicPr>
          <p:nvPr/>
        </p:nvPicPr>
        <p:blipFill>
          <a:blip r:embed="rId34"/>
          <a:srcRect l="-1677" r="-1677" t="0" b="0"/>
          <a:stretch/>
        </p:blipFill>
        <p:spPr>
          <a:xfrm>
            <a:off x="8341157" y="6304788"/>
            <a:ext cx="95098" cy="105156"/>
          </a:xfrm>
          <a:prstGeom prst="rect">
            <a:avLst/>
          </a:prstGeom>
        </p:spPr>
      </p:pic>
      <p:sp>
        <p:nvSpPr>
          <p:cNvPr id="95" name="Shape 59"/>
          <p:cNvSpPr/>
          <p:nvPr/>
        </p:nvSpPr>
        <p:spPr>
          <a:xfrm>
            <a:off x="0" y="6476695"/>
            <a:ext cx="12191695" cy="381305"/>
          </a:xfrm>
          <a:prstGeom prst="rect">
            <a:avLst/>
          </a:prstGeom>
          <a:solidFill>
            <a:srgbClr val="FFFFFF"/>
          </a:solidFill>
          <a:ln/>
        </p:spPr>
      </p:sp>
      <p:sp>
        <p:nvSpPr>
          <p:cNvPr id="96" name="Shape 60"/>
          <p:cNvSpPr/>
          <p:nvPr/>
        </p:nvSpPr>
        <p:spPr>
          <a:xfrm>
            <a:off x="0" y="6476695"/>
            <a:ext cx="12191695" cy="9144"/>
          </a:xfrm>
          <a:prstGeom prst="rect">
            <a:avLst/>
          </a:prstGeom>
          <a:solidFill>
            <a:srgbClr val="E5E5E5"/>
          </a:solidFill>
          <a:ln w="12700">
            <a:solidFill>
              <a:srgbClr val="E5E5E5">
                <a:alpha val="0"/>
              </a:srgbClr>
            </a:solidFill>
            <a:prstDash val="solid"/>
          </a:ln>
        </p:spPr>
      </p:sp>
      <p:sp>
        <p:nvSpPr>
          <p:cNvPr id="97" name="Text 61"/>
          <p:cNvSpPr txBox="1"/>
          <p:nvPr/>
        </p:nvSpPr>
        <p:spPr>
          <a:xfrm>
            <a:off x="457200" y="6590995"/>
            <a:ext cx="2392070"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98" name="Text 62"/>
          <p:cNvSpPr txBox="1"/>
          <p:nvPr/>
        </p:nvSpPr>
        <p:spPr>
          <a:xfrm>
            <a:off x="11385194" y="6590995"/>
            <a:ext cx="428854"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61 / 80</a:t>
            </a:r>
            <a:endParaRPr lang="en-US" sz="9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90" r="-90" t="0" b="0"/>
          <a:stretch/>
        </p:blipFill>
        <p:spPr>
          <a:xfrm>
            <a:off x="457200" y="304495"/>
            <a:ext cx="381305" cy="304495"/>
          </a:xfrm>
          <a:prstGeom prst="rect">
            <a:avLst/>
          </a:prstGeom>
        </p:spPr>
      </p:pic>
      <p:sp>
        <p:nvSpPr>
          <p:cNvPr id="7" name="Text 4"/>
          <p:cNvSpPr txBox="1"/>
          <p:nvPr/>
        </p:nvSpPr>
        <p:spPr>
          <a:xfrm>
            <a:off x="990295" y="228600"/>
            <a:ext cx="4772254"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会議議事録：失敗モードと回避策</a:t>
            </a:r>
            <a:endParaRPr lang="en-US" sz="2400" dirty="0"/>
          </a:p>
        </p:txBody>
      </p:sp>
      <p:sp>
        <p:nvSpPr>
          <p:cNvPr id="8" name="Text 5"/>
          <p:cNvSpPr txBox="1"/>
          <p:nvPr/>
        </p:nvSpPr>
        <p:spPr>
          <a:xfrm>
            <a:off x="10037369" y="328270"/>
            <a:ext cx="1841602"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ユースケース詳細分析</a:t>
            </a:r>
            <a:endParaRPr lang="en-US" sz="1300" dirty="0"/>
          </a:p>
        </p:txBody>
      </p:sp>
      <p:pic>
        <p:nvPicPr>
          <p:cNvPr id="9" name="Image 1" descr="preencoded.png">    </p:cNvPr>
          <p:cNvPicPr>
            <a:picLocks noChangeAspect="1"/>
          </p:cNvPicPr>
          <p:nvPr/>
        </p:nvPicPr>
        <p:blipFill>
          <a:blip r:embed="rId2"/>
          <a:srcRect l="0" r="0" t="-4" b="-4"/>
          <a:stretch/>
        </p:blipFill>
        <p:spPr>
          <a:xfrm>
            <a:off x="457200" y="1304849"/>
            <a:ext cx="11277295" cy="1005840"/>
          </a:xfrm>
          <a:prstGeom prst="rect">
            <a:avLst/>
          </a:prstGeom>
        </p:spPr>
      </p:pic>
      <p:sp>
        <p:nvSpPr>
          <p:cNvPr id="10" name="Text 6"/>
          <p:cNvSpPr txBox="1"/>
          <p:nvPr/>
        </p:nvSpPr>
        <p:spPr>
          <a:xfrm>
            <a:off x="743407" y="1495044"/>
            <a:ext cx="10849356" cy="629107"/>
          </a:xfrm>
          <a:prstGeom prst="rect">
            <a:avLst/>
          </a:prstGeom>
          <a:noFill/>
          <a:ln/>
        </p:spPr>
        <p:txBody>
          <a:bodyPr wrap="square" lIns="0" tIns="0" rIns="0" bIns="0" rtlCol="0" anchor="t"/>
          <a:lstStyle/>
          <a:p>
            <a:pPr algn="l" indent="0" marL="0">
              <a:buNone/>
            </a:pPr>
            <a:r>
              <a:rPr lang="en-US" sz="1800" b="1" dirty="0">
                <a:solidFill>
                  <a:srgbClr val="881337"/>
                </a:solidFill>
                <a:latin typeface="Noto Sans JP" pitchFamily="34" charset="0"/>
                <a:ea typeface="Noto Sans JP" pitchFamily="34" charset="-122"/>
                <a:cs typeface="Noto Sans JP" pitchFamily="34" charset="-120"/>
              </a:rPr>
              <a:t> 結論：話者誤割当・ASR幻覚・長時間処理の負荷を設計で抑止。</a:t>
            </a:r>
            <a:pPr algn="l" indent="0" marL="0">
              <a:buNone/>
            </a:pPr>
            <a:endParaRPr lang="en-US" sz="1800" dirty="0"/>
          </a:p>
          <a:p>
            <a:pPr algn="l" indent="0" marL="0">
              <a:buNone/>
            </a:pPr>
            <a:r>
              <a:rPr lang="en-US" sz="1200" b="1" dirty="0">
                <a:solidFill>
                  <a:srgbClr val="374151"/>
                </a:solidFill>
                <a:latin typeface="Noto Sans JP" pitchFamily="34" charset="0"/>
                <a:ea typeface="Noto Sans JP" pitchFamily="34" charset="-122"/>
                <a:cs typeface="Noto Sans JP" pitchFamily="34" charset="-120"/>
              </a:rPr>
              <a:t>VAD（無音除去）の厳格化とタイムスタンプベースの検証が品質の防波堤となります。</a:t>
            </a:r>
            <a:endParaRPr lang="en-US" sz="1800" dirty="0"/>
          </a:p>
        </p:txBody>
      </p:sp>
      <p:sp>
        <p:nvSpPr>
          <p:cNvPr id="11" name="Shape 7"/>
          <p:cNvSpPr/>
          <p:nvPr/>
        </p:nvSpPr>
        <p:spPr>
          <a:xfrm>
            <a:off x="457200" y="2539289"/>
            <a:ext cx="5524805" cy="3524098"/>
          </a:xfrm>
          <a:prstGeom prst="roundRect">
            <a:avLst>
              <a:gd name="adj" fmla="val 842"/>
            </a:avLst>
          </a:prstGeom>
          <a:solidFill>
            <a:srgbClr val="FFFFFF"/>
          </a:solidFill>
          <a:ln w="12700">
            <a:solidFill>
              <a:srgbClr val="E5E5E5"/>
            </a:solidFill>
            <a:prstDash val="solid"/>
          </a:ln>
        </p:spPr>
      </p:sp>
      <p:sp>
        <p:nvSpPr>
          <p:cNvPr id="12" name="Shape 8"/>
          <p:cNvSpPr/>
          <p:nvPr/>
        </p:nvSpPr>
        <p:spPr>
          <a:xfrm>
            <a:off x="694944" y="3176626"/>
            <a:ext cx="5048402"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0" b="0"/>
          <a:stretch/>
        </p:blipFill>
        <p:spPr>
          <a:xfrm>
            <a:off x="694944" y="2825496"/>
            <a:ext cx="190195" cy="190195"/>
          </a:xfrm>
          <a:prstGeom prst="rect">
            <a:avLst/>
          </a:prstGeom>
        </p:spPr>
      </p:pic>
      <p:sp>
        <p:nvSpPr>
          <p:cNvPr id="14" name="Text 9"/>
          <p:cNvSpPr txBox="1"/>
          <p:nvPr/>
        </p:nvSpPr>
        <p:spPr>
          <a:xfrm>
            <a:off x="1000354" y="2777033"/>
            <a:ext cx="3096158"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主な失敗モード（Failure Modes）</a:t>
            </a:r>
            <a:endParaRPr lang="en-US" sz="1500" dirty="0"/>
          </a:p>
        </p:txBody>
      </p:sp>
      <p:pic>
        <p:nvPicPr>
          <p:cNvPr id="15" name="Image 3" descr="preencoded.png">    </p:cNvPr>
          <p:cNvPicPr>
            <a:picLocks noChangeAspect="1"/>
          </p:cNvPicPr>
          <p:nvPr/>
        </p:nvPicPr>
        <p:blipFill>
          <a:blip r:embed="rId4"/>
          <a:srcRect l="0" r="0" t="-100" b="-100"/>
          <a:stretch/>
        </p:blipFill>
        <p:spPr>
          <a:xfrm>
            <a:off x="713232" y="3434486"/>
            <a:ext cx="114300" cy="152705"/>
          </a:xfrm>
          <a:prstGeom prst="rect">
            <a:avLst/>
          </a:prstGeom>
        </p:spPr>
      </p:pic>
      <p:sp>
        <p:nvSpPr>
          <p:cNvPr id="16" name="Text 10"/>
          <p:cNvSpPr txBox="1"/>
          <p:nvPr/>
        </p:nvSpPr>
        <p:spPr>
          <a:xfrm>
            <a:off x="961034" y="3348533"/>
            <a:ext cx="4905756" cy="257861"/>
          </a:xfrm>
          <a:prstGeom prst="rect">
            <a:avLst/>
          </a:prstGeom>
          <a:noFill/>
          <a:ln/>
        </p:spPr>
        <p:txBody>
          <a:bodyPr wrap="square" lIns="0" tIns="0" rIns="0" bIns="0" rtlCol="0" anchor="ctr"/>
          <a:lstStyle/>
          <a:p>
            <a:pPr algn="l" indent="0" marL="0">
              <a:buNone/>
            </a:pPr>
            <a:r>
              <a:rPr lang="en-US" sz="1300" b="1" dirty="0">
                <a:solidFill>
                  <a:srgbClr val="1F2937"/>
                </a:solidFill>
                <a:latin typeface="Noto Sans JP" pitchFamily="34" charset="0"/>
                <a:ea typeface="Noto Sans JP" pitchFamily="34" charset="-122"/>
                <a:cs typeface="Noto Sans JP" pitchFamily="34" charset="-120"/>
              </a:rPr>
              <a:t>話者誤割当（Diarization Error）</a:t>
            </a:r>
            <a:endParaRPr lang="en-US" sz="1300" dirty="0"/>
          </a:p>
        </p:txBody>
      </p:sp>
      <p:pic>
        <p:nvPicPr>
          <p:cNvPr id="17" name="Image 4" descr="preencoded.png">    </p:cNvPr>
          <p:cNvPicPr>
            <a:picLocks noChangeAspect="1"/>
          </p:cNvPicPr>
          <p:nvPr/>
        </p:nvPicPr>
        <p:blipFill>
          <a:blip r:embed="rId5"/>
          <a:stretch>
            <a:fillRect/>
          </a:stretch>
        </p:blipFill>
        <p:spPr>
          <a:xfrm>
            <a:off x="3609137" y="3396996"/>
            <a:ext cx="504749" cy="209398"/>
          </a:xfrm>
          <a:prstGeom prst="rect">
            <a:avLst/>
          </a:prstGeom>
        </p:spPr>
      </p:pic>
      <p:sp>
        <p:nvSpPr>
          <p:cNvPr id="18" name="Text 11"/>
          <p:cNvSpPr/>
          <p:nvPr/>
        </p:nvSpPr>
        <p:spPr>
          <a:xfrm>
            <a:off x="3609137" y="3396996"/>
            <a:ext cx="505663"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991B1B"/>
                </a:solidFill>
                <a:latin typeface="Noto Sans JP" pitchFamily="34" charset="0"/>
                <a:ea typeface="Noto Sans JP" pitchFamily="34" charset="-122"/>
                <a:cs typeface="Noto Sans JP" pitchFamily="34" charset="-120"/>
              </a:rPr>
              <a:t>高頻度</a:t>
            </a:r>
            <a:endParaRPr lang="en-US" sz="900" dirty="0"/>
          </a:p>
        </p:txBody>
      </p:sp>
      <p:sp>
        <p:nvSpPr>
          <p:cNvPr id="19" name="Text 12"/>
          <p:cNvSpPr txBox="1"/>
          <p:nvPr/>
        </p:nvSpPr>
        <p:spPr>
          <a:xfrm>
            <a:off x="961034" y="3643884"/>
            <a:ext cx="4867351" cy="428854"/>
          </a:xfrm>
          <a:prstGeom prst="rect">
            <a:avLst/>
          </a:prstGeom>
          <a:noFill/>
          <a:ln/>
        </p:spPr>
        <p:txBody>
          <a:bodyPr wrap="square" lIns="0" tIns="0" rIns="0" bIns="0" rtlCol="0" anchor="t"/>
          <a:lstStyle/>
          <a:p>
            <a:pPr algn="l" indent="0" marL="0">
              <a:buNone/>
            </a:pPr>
            <a:r>
              <a:rPr lang="en-US" sz="1100" dirty="0">
                <a:solidFill>
                  <a:srgbClr val="4B5563"/>
                </a:solidFill>
                <a:latin typeface="Noto Sans JP" pitchFamily="34" charset="0"/>
                <a:ea typeface="Noto Sans JP" pitchFamily="34" charset="-122"/>
                <a:cs typeface="Noto Sans JP" pitchFamily="34" charset="-120"/>
              </a:rPr>
              <a:t>発話の切れ目が不明確で、Aさんの発言がBさんとして記録される。特に割り込み発話で多発。</a:t>
            </a:r>
            <a:endParaRPr lang="en-US" sz="1100" dirty="0"/>
          </a:p>
        </p:txBody>
      </p:sp>
      <p:pic>
        <p:nvPicPr>
          <p:cNvPr id="20" name="Image 5" descr="preencoded.png">    </p:cNvPr>
          <p:cNvPicPr>
            <a:picLocks noChangeAspect="1"/>
          </p:cNvPicPr>
          <p:nvPr/>
        </p:nvPicPr>
        <p:blipFill>
          <a:blip r:embed="rId6"/>
          <a:srcRect l="0" r="0" t="-100" b="-100"/>
          <a:stretch/>
        </p:blipFill>
        <p:spPr>
          <a:xfrm>
            <a:off x="703174" y="4311396"/>
            <a:ext cx="114300" cy="152705"/>
          </a:xfrm>
          <a:prstGeom prst="rect">
            <a:avLst/>
          </a:prstGeom>
        </p:spPr>
      </p:pic>
      <p:sp>
        <p:nvSpPr>
          <p:cNvPr id="21" name="Text 13"/>
          <p:cNvSpPr txBox="1"/>
          <p:nvPr/>
        </p:nvSpPr>
        <p:spPr>
          <a:xfrm>
            <a:off x="939089" y="4225442"/>
            <a:ext cx="4924958" cy="257861"/>
          </a:xfrm>
          <a:prstGeom prst="rect">
            <a:avLst/>
          </a:prstGeom>
          <a:noFill/>
          <a:ln/>
        </p:spPr>
        <p:txBody>
          <a:bodyPr wrap="square" lIns="0" tIns="0" rIns="0" bIns="0" rtlCol="0" anchor="ctr"/>
          <a:lstStyle/>
          <a:p>
            <a:pPr algn="l" indent="0" marL="0">
              <a:buNone/>
            </a:pPr>
            <a:r>
              <a:rPr lang="en-US" sz="1300" b="1" dirty="0">
                <a:solidFill>
                  <a:srgbClr val="1F2937"/>
                </a:solidFill>
                <a:latin typeface="Noto Sans JP" pitchFamily="34" charset="0"/>
                <a:ea typeface="Noto Sans JP" pitchFamily="34" charset="-122"/>
                <a:cs typeface="Noto Sans JP" pitchFamily="34" charset="-120"/>
              </a:rPr>
              <a:t>ASR幻覚（Hallucination）</a:t>
            </a:r>
            <a:endParaRPr lang="en-US" sz="1300" dirty="0"/>
          </a:p>
        </p:txBody>
      </p:sp>
      <p:pic>
        <p:nvPicPr>
          <p:cNvPr id="22" name="Image 6" descr="preencoded.png">    </p:cNvPr>
          <p:cNvPicPr>
            <a:picLocks noChangeAspect="1"/>
          </p:cNvPicPr>
          <p:nvPr/>
        </p:nvPicPr>
        <p:blipFill>
          <a:blip r:embed="rId7"/>
          <a:stretch>
            <a:fillRect/>
          </a:stretch>
        </p:blipFill>
        <p:spPr>
          <a:xfrm>
            <a:off x="3151022" y="4272991"/>
            <a:ext cx="504749" cy="209398"/>
          </a:xfrm>
          <a:prstGeom prst="rect">
            <a:avLst/>
          </a:prstGeom>
        </p:spPr>
      </p:pic>
      <p:sp>
        <p:nvSpPr>
          <p:cNvPr id="23" name="Text 14"/>
          <p:cNvSpPr/>
          <p:nvPr/>
        </p:nvSpPr>
        <p:spPr>
          <a:xfrm>
            <a:off x="3151022" y="4272991"/>
            <a:ext cx="505663"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991B1B"/>
                </a:solidFill>
                <a:latin typeface="Noto Sans JP" pitchFamily="34" charset="0"/>
                <a:ea typeface="Noto Sans JP" pitchFamily="34" charset="-122"/>
                <a:cs typeface="Noto Sans JP" pitchFamily="34" charset="-120"/>
              </a:rPr>
              <a:t>致命的</a:t>
            </a:r>
            <a:endParaRPr lang="en-US" sz="900" dirty="0"/>
          </a:p>
        </p:txBody>
      </p:sp>
      <p:sp>
        <p:nvSpPr>
          <p:cNvPr id="24" name="Text 15"/>
          <p:cNvSpPr txBox="1"/>
          <p:nvPr/>
        </p:nvSpPr>
        <p:spPr>
          <a:xfrm>
            <a:off x="939089" y="4520794"/>
            <a:ext cx="4886554" cy="428854"/>
          </a:xfrm>
          <a:prstGeom prst="rect">
            <a:avLst/>
          </a:prstGeom>
          <a:noFill/>
          <a:ln/>
        </p:spPr>
        <p:txBody>
          <a:bodyPr wrap="square" lIns="0" tIns="0" rIns="0" bIns="0" rtlCol="0" anchor="t"/>
          <a:lstStyle/>
          <a:p>
            <a:pPr algn="l" indent="0" marL="0">
              <a:buNone/>
            </a:pPr>
            <a:r>
              <a:rPr lang="en-US" sz="1100" dirty="0">
                <a:solidFill>
                  <a:srgbClr val="4B5563"/>
                </a:solidFill>
                <a:latin typeface="Noto Sans JP" pitchFamily="34" charset="0"/>
                <a:ea typeface="Noto Sans JP" pitchFamily="34" charset="-122"/>
                <a:cs typeface="Noto Sans JP" pitchFamily="34" charset="-120"/>
              </a:rPr>
              <a:t>無音区間やノイズに対して、存在しない文章（「ご視聴ありがとうございました」等）を生成してしまう現象。</a:t>
            </a:r>
            <a:endParaRPr lang="en-US" sz="1100" dirty="0"/>
          </a:p>
        </p:txBody>
      </p:sp>
      <p:pic>
        <p:nvPicPr>
          <p:cNvPr id="25" name="Image 7" descr="preencoded.png">    </p:cNvPr>
          <p:cNvPicPr>
            <a:picLocks noChangeAspect="1"/>
          </p:cNvPicPr>
          <p:nvPr/>
        </p:nvPicPr>
        <p:blipFill>
          <a:blip r:embed="rId8"/>
          <a:srcRect l="0" r="0" t="-100" b="-100"/>
          <a:stretch/>
        </p:blipFill>
        <p:spPr>
          <a:xfrm>
            <a:off x="712318" y="5187391"/>
            <a:ext cx="114300" cy="152705"/>
          </a:xfrm>
          <a:prstGeom prst="rect">
            <a:avLst/>
          </a:prstGeom>
        </p:spPr>
      </p:pic>
      <p:sp>
        <p:nvSpPr>
          <p:cNvPr id="26" name="Text 16"/>
          <p:cNvSpPr txBox="1"/>
          <p:nvPr/>
        </p:nvSpPr>
        <p:spPr>
          <a:xfrm>
            <a:off x="958291" y="5101438"/>
            <a:ext cx="4981651" cy="257861"/>
          </a:xfrm>
          <a:prstGeom prst="rect">
            <a:avLst/>
          </a:prstGeom>
          <a:noFill/>
          <a:ln/>
        </p:spPr>
        <p:txBody>
          <a:bodyPr wrap="square" lIns="0" tIns="0" rIns="0" bIns="0" rtlCol="0" anchor="ctr"/>
          <a:lstStyle/>
          <a:p>
            <a:pPr algn="l" indent="0" marL="0">
              <a:buNone/>
            </a:pPr>
            <a:r>
              <a:rPr lang="en-US" sz="1300" b="1" dirty="0">
                <a:solidFill>
                  <a:srgbClr val="1F2937"/>
                </a:solidFill>
                <a:latin typeface="Noto Sans JP" pitchFamily="34" charset="0"/>
                <a:ea typeface="Noto Sans JP" pitchFamily="34" charset="-122"/>
                <a:cs typeface="Noto Sans JP" pitchFamily="34" charset="-120"/>
              </a:rPr>
              <a:t>長文による要点漏れ</a:t>
            </a:r>
            <a:endParaRPr lang="en-US" sz="1300" dirty="0"/>
          </a:p>
        </p:txBody>
      </p:sp>
      <p:sp>
        <p:nvSpPr>
          <p:cNvPr id="27" name="Text 17"/>
          <p:cNvSpPr txBox="1"/>
          <p:nvPr/>
        </p:nvSpPr>
        <p:spPr>
          <a:xfrm>
            <a:off x="958291" y="5396789"/>
            <a:ext cx="4867351" cy="428854"/>
          </a:xfrm>
          <a:prstGeom prst="rect">
            <a:avLst/>
          </a:prstGeom>
          <a:noFill/>
          <a:ln/>
        </p:spPr>
        <p:txBody>
          <a:bodyPr wrap="square" lIns="0" tIns="0" rIns="0" bIns="0" rtlCol="0" anchor="t"/>
          <a:lstStyle/>
          <a:p>
            <a:pPr algn="l" indent="0" marL="0">
              <a:buNone/>
            </a:pPr>
            <a:r>
              <a:rPr lang="en-US" sz="1100" dirty="0">
                <a:solidFill>
                  <a:srgbClr val="4B5563"/>
                </a:solidFill>
                <a:latin typeface="Noto Sans JP" pitchFamily="34" charset="0"/>
                <a:ea typeface="Noto Sans JP" pitchFamily="34" charset="-122"/>
                <a:cs typeface="Noto Sans JP" pitchFamily="34" charset="-120"/>
              </a:rPr>
              <a:t>コンテキスト長超過により、議論の後半や中間部分の重要決定事項がLLMの要約から欠落する。</a:t>
            </a:r>
            <a:endParaRPr lang="en-US" sz="1100" dirty="0"/>
          </a:p>
        </p:txBody>
      </p:sp>
      <p:sp>
        <p:nvSpPr>
          <p:cNvPr id="28" name="Shape 18"/>
          <p:cNvSpPr/>
          <p:nvPr/>
        </p:nvSpPr>
        <p:spPr>
          <a:xfrm>
            <a:off x="6210605" y="2539289"/>
            <a:ext cx="5524805" cy="3524098"/>
          </a:xfrm>
          <a:prstGeom prst="roundRect">
            <a:avLst>
              <a:gd name="adj" fmla="val 842"/>
            </a:avLst>
          </a:prstGeom>
          <a:solidFill>
            <a:srgbClr val="FFFFFF"/>
          </a:solidFill>
          <a:ln w="12700">
            <a:solidFill>
              <a:srgbClr val="E5E5E5"/>
            </a:solidFill>
            <a:prstDash val="solid"/>
          </a:ln>
        </p:spPr>
      </p:sp>
      <p:sp>
        <p:nvSpPr>
          <p:cNvPr id="29" name="Shape 19"/>
          <p:cNvSpPr/>
          <p:nvPr/>
        </p:nvSpPr>
        <p:spPr>
          <a:xfrm>
            <a:off x="6448349" y="3176626"/>
            <a:ext cx="5048402" cy="19202"/>
          </a:xfrm>
          <a:prstGeom prst="rect">
            <a:avLst/>
          </a:prstGeom>
          <a:solidFill>
            <a:srgbClr val="F5F5F7"/>
          </a:solidFill>
          <a:ln w="12700">
            <a:solidFill>
              <a:srgbClr val="F5F5F7">
                <a:alpha val="0"/>
              </a:srgbClr>
            </a:solidFill>
            <a:prstDash val="solid"/>
          </a:ln>
        </p:spPr>
      </p:sp>
      <p:pic>
        <p:nvPicPr>
          <p:cNvPr id="30" name="Image 8" descr="preencoded.png">    </p:cNvPr>
          <p:cNvPicPr>
            <a:picLocks noChangeAspect="1"/>
          </p:cNvPicPr>
          <p:nvPr/>
        </p:nvPicPr>
        <p:blipFill>
          <a:blip r:embed="rId9"/>
          <a:srcRect l="0" r="0" t="0" b="0"/>
          <a:stretch/>
        </p:blipFill>
        <p:spPr>
          <a:xfrm>
            <a:off x="6448349" y="2825496"/>
            <a:ext cx="190195" cy="190195"/>
          </a:xfrm>
          <a:prstGeom prst="rect">
            <a:avLst/>
          </a:prstGeom>
        </p:spPr>
      </p:pic>
      <p:sp>
        <p:nvSpPr>
          <p:cNvPr id="31" name="Text 20"/>
          <p:cNvSpPr txBox="1"/>
          <p:nvPr/>
        </p:nvSpPr>
        <p:spPr>
          <a:xfrm>
            <a:off x="6752844" y="2777033"/>
            <a:ext cx="2563063"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回避策と設計（Mitigation）</a:t>
            </a:r>
            <a:endParaRPr lang="en-US" sz="1500" dirty="0"/>
          </a:p>
        </p:txBody>
      </p:sp>
      <p:pic>
        <p:nvPicPr>
          <p:cNvPr id="32" name="Image 9" descr="preencoded.png">    </p:cNvPr>
          <p:cNvPicPr>
            <a:picLocks noChangeAspect="1"/>
          </p:cNvPicPr>
          <p:nvPr/>
        </p:nvPicPr>
        <p:blipFill>
          <a:blip r:embed="rId10"/>
          <a:srcRect l="0" r="0" t="-43" b="-43"/>
          <a:stretch/>
        </p:blipFill>
        <p:spPr>
          <a:xfrm>
            <a:off x="6455664" y="3434486"/>
            <a:ext cx="133502" cy="152705"/>
          </a:xfrm>
          <a:prstGeom prst="rect">
            <a:avLst/>
          </a:prstGeom>
        </p:spPr>
      </p:pic>
      <p:sp>
        <p:nvSpPr>
          <p:cNvPr id="33" name="Text 21"/>
          <p:cNvSpPr txBox="1"/>
          <p:nvPr/>
        </p:nvSpPr>
        <p:spPr>
          <a:xfrm>
            <a:off x="6710782" y="3348533"/>
            <a:ext cx="4981651" cy="257861"/>
          </a:xfrm>
          <a:prstGeom prst="rect">
            <a:avLst/>
          </a:prstGeom>
          <a:noFill/>
          <a:ln/>
        </p:spPr>
        <p:txBody>
          <a:bodyPr wrap="square" lIns="0" tIns="0" rIns="0" bIns="0" rtlCol="0" anchor="ctr"/>
          <a:lstStyle/>
          <a:p>
            <a:pPr algn="l" indent="0" marL="0">
              <a:buNone/>
            </a:pPr>
            <a:r>
              <a:rPr lang="en-US" sz="1300" b="1" dirty="0">
                <a:solidFill>
                  <a:srgbClr val="1F2937"/>
                </a:solidFill>
                <a:latin typeface="Noto Sans JP" pitchFamily="34" charset="0"/>
                <a:ea typeface="Noto Sans JP" pitchFamily="34" charset="-122"/>
                <a:cs typeface="Noto Sans JP" pitchFamily="34" charset="-120"/>
              </a:rPr>
              <a:t>短い切れ目のマージ＋手動マッピング</a:t>
            </a:r>
            <a:endParaRPr lang="en-US" sz="1300" dirty="0"/>
          </a:p>
        </p:txBody>
      </p:sp>
      <p:pic>
        <p:nvPicPr>
          <p:cNvPr id="34" name="Image 10" descr="preencoded.png">    </p:cNvPr>
          <p:cNvPicPr>
            <a:picLocks noChangeAspect="1"/>
          </p:cNvPicPr>
          <p:nvPr/>
        </p:nvPicPr>
        <p:blipFill>
          <a:blip r:embed="rId11"/>
          <a:stretch>
            <a:fillRect/>
          </a:stretch>
        </p:blipFill>
        <p:spPr>
          <a:xfrm>
            <a:off x="9698126" y="3396996"/>
            <a:ext cx="390449" cy="209398"/>
          </a:xfrm>
          <a:prstGeom prst="rect">
            <a:avLst/>
          </a:prstGeom>
        </p:spPr>
      </p:pic>
      <p:sp>
        <p:nvSpPr>
          <p:cNvPr id="35" name="Text 22"/>
          <p:cNvSpPr/>
          <p:nvPr/>
        </p:nvSpPr>
        <p:spPr>
          <a:xfrm>
            <a:off x="9698126" y="3396996"/>
            <a:ext cx="391363"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E40AF"/>
                </a:solidFill>
                <a:latin typeface="Noto Sans JP" pitchFamily="34" charset="0"/>
                <a:ea typeface="Noto Sans JP" pitchFamily="34" charset="-122"/>
                <a:cs typeface="Noto Sans JP" pitchFamily="34" charset="-120"/>
              </a:rPr>
              <a:t>設計</a:t>
            </a:r>
            <a:endParaRPr lang="en-US" sz="900" dirty="0"/>
          </a:p>
        </p:txBody>
      </p:sp>
      <p:sp>
        <p:nvSpPr>
          <p:cNvPr id="36" name="Text 23"/>
          <p:cNvSpPr txBox="1"/>
          <p:nvPr/>
        </p:nvSpPr>
        <p:spPr>
          <a:xfrm>
            <a:off x="6710782" y="3643884"/>
            <a:ext cx="4867351" cy="428854"/>
          </a:xfrm>
          <a:prstGeom prst="rect">
            <a:avLst/>
          </a:prstGeom>
          <a:noFill/>
          <a:ln/>
        </p:spPr>
        <p:txBody>
          <a:bodyPr wrap="square" lIns="0" tIns="0" rIns="0" bIns="0" rtlCol="0" anchor="t"/>
          <a:lstStyle/>
          <a:p>
            <a:pPr algn="l" indent="0" marL="0">
              <a:buNone/>
            </a:pPr>
            <a:r>
              <a:rPr lang="en-US" sz="1100" dirty="0">
                <a:solidFill>
                  <a:srgbClr val="4B5563"/>
                </a:solidFill>
                <a:latin typeface="Noto Sans JP" pitchFamily="34" charset="0"/>
                <a:ea typeface="Noto Sans JP" pitchFamily="34" charset="-122"/>
                <a:cs typeface="Noto Sans JP" pitchFamily="34" charset="-120"/>
              </a:rPr>
              <a:t>極端に短い発話区間を前後の発話者に統合するルールを適用。参加者名とIDの紐付けUIを用意。</a:t>
            </a:r>
            <a:endParaRPr lang="en-US" sz="1100" dirty="0"/>
          </a:p>
        </p:txBody>
      </p:sp>
      <p:pic>
        <p:nvPicPr>
          <p:cNvPr id="37" name="Image 11" descr="preencoded.png">    </p:cNvPr>
          <p:cNvPicPr>
            <a:picLocks noChangeAspect="1"/>
          </p:cNvPicPr>
          <p:nvPr/>
        </p:nvPicPr>
        <p:blipFill>
          <a:blip r:embed="rId12"/>
          <a:srcRect l="0" r="0" t="0" b="0"/>
          <a:stretch/>
        </p:blipFill>
        <p:spPr>
          <a:xfrm>
            <a:off x="6448349" y="4311396"/>
            <a:ext cx="152705" cy="152705"/>
          </a:xfrm>
          <a:prstGeom prst="rect">
            <a:avLst/>
          </a:prstGeom>
        </p:spPr>
      </p:pic>
      <p:sp>
        <p:nvSpPr>
          <p:cNvPr id="38" name="Text 24"/>
          <p:cNvSpPr txBox="1"/>
          <p:nvPr/>
        </p:nvSpPr>
        <p:spPr>
          <a:xfrm>
            <a:off x="6715354" y="4225442"/>
            <a:ext cx="4972507" cy="257861"/>
          </a:xfrm>
          <a:prstGeom prst="rect">
            <a:avLst/>
          </a:prstGeom>
          <a:noFill/>
          <a:ln/>
        </p:spPr>
        <p:txBody>
          <a:bodyPr wrap="square" lIns="0" tIns="0" rIns="0" bIns="0" rtlCol="0" anchor="ctr"/>
          <a:lstStyle/>
          <a:p>
            <a:pPr algn="l" indent="0" marL="0">
              <a:buNone/>
            </a:pPr>
            <a:r>
              <a:rPr lang="en-US" sz="1300" b="1" dirty="0">
                <a:solidFill>
                  <a:srgbClr val="1F2937"/>
                </a:solidFill>
                <a:latin typeface="Noto Sans JP" pitchFamily="34" charset="0"/>
                <a:ea typeface="Noto Sans JP" pitchFamily="34" charset="-122"/>
                <a:cs typeface="Noto Sans JP" pitchFamily="34" charset="-120"/>
              </a:rPr>
              <a:t>VAD厳格化＋無音区間破棄</a:t>
            </a:r>
            <a:endParaRPr lang="en-US" sz="1300" dirty="0"/>
          </a:p>
        </p:txBody>
      </p:sp>
      <p:pic>
        <p:nvPicPr>
          <p:cNvPr id="39" name="Image 12" descr="preencoded.png">    </p:cNvPr>
          <p:cNvPicPr>
            <a:picLocks noChangeAspect="1"/>
          </p:cNvPicPr>
          <p:nvPr/>
        </p:nvPicPr>
        <p:blipFill>
          <a:blip r:embed="rId13"/>
          <a:stretch>
            <a:fillRect/>
          </a:stretch>
        </p:blipFill>
        <p:spPr>
          <a:xfrm>
            <a:off x="8834933" y="4272991"/>
            <a:ext cx="504749" cy="209398"/>
          </a:xfrm>
          <a:prstGeom prst="rect">
            <a:avLst/>
          </a:prstGeom>
        </p:spPr>
      </p:pic>
      <p:sp>
        <p:nvSpPr>
          <p:cNvPr id="40" name="Text 25"/>
          <p:cNvSpPr/>
          <p:nvPr/>
        </p:nvSpPr>
        <p:spPr>
          <a:xfrm>
            <a:off x="8834933" y="4272991"/>
            <a:ext cx="505663"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E40AF"/>
                </a:solidFill>
                <a:latin typeface="Noto Sans JP" pitchFamily="34" charset="0"/>
                <a:ea typeface="Noto Sans JP" pitchFamily="34" charset="-122"/>
                <a:cs typeface="Noto Sans JP" pitchFamily="34" charset="-120"/>
              </a:rPr>
              <a:t>前処理</a:t>
            </a:r>
            <a:endParaRPr lang="en-US" sz="900" dirty="0"/>
          </a:p>
        </p:txBody>
      </p:sp>
      <p:sp>
        <p:nvSpPr>
          <p:cNvPr id="41" name="Text 26"/>
          <p:cNvSpPr txBox="1"/>
          <p:nvPr/>
        </p:nvSpPr>
        <p:spPr>
          <a:xfrm>
            <a:off x="6715354" y="4520794"/>
            <a:ext cx="4858207" cy="428854"/>
          </a:xfrm>
          <a:prstGeom prst="rect">
            <a:avLst/>
          </a:prstGeom>
          <a:noFill/>
          <a:ln/>
        </p:spPr>
        <p:txBody>
          <a:bodyPr wrap="square" lIns="0" tIns="0" rIns="0" bIns="0" rtlCol="0" anchor="t"/>
          <a:lstStyle/>
          <a:p>
            <a:pPr algn="l" indent="0" marL="0">
              <a:buNone/>
            </a:pPr>
            <a:r>
              <a:rPr lang="en-US" sz="1100" dirty="0">
                <a:solidFill>
                  <a:srgbClr val="4B5563"/>
                </a:solidFill>
                <a:latin typeface="Noto Sans JP" pitchFamily="34" charset="0"/>
                <a:ea typeface="Noto Sans JP" pitchFamily="34" charset="-122"/>
                <a:cs typeface="Noto Sans JP" pitchFamily="34" charset="-120"/>
              </a:rPr>
              <a:t>Silero VAD等の閾値を調整し、確実に音声がある区間のみASRへ渡す。「要審査フラグ」で怪しい出力をマーク。</a:t>
            </a:r>
            <a:endParaRPr lang="en-US" sz="1100" dirty="0"/>
          </a:p>
        </p:txBody>
      </p:sp>
      <p:pic>
        <p:nvPicPr>
          <p:cNvPr id="42" name="Image 13" descr="preencoded.png">    </p:cNvPr>
          <p:cNvPicPr>
            <a:picLocks noChangeAspect="1"/>
          </p:cNvPicPr>
          <p:nvPr/>
        </p:nvPicPr>
        <p:blipFill>
          <a:blip r:embed="rId14"/>
          <a:srcRect l="-33" r="-33" t="0" b="0"/>
          <a:stretch/>
        </p:blipFill>
        <p:spPr>
          <a:xfrm>
            <a:off x="6448349" y="5187391"/>
            <a:ext cx="171907" cy="152705"/>
          </a:xfrm>
          <a:prstGeom prst="rect">
            <a:avLst/>
          </a:prstGeom>
        </p:spPr>
      </p:pic>
      <p:sp>
        <p:nvSpPr>
          <p:cNvPr id="43" name="Text 27"/>
          <p:cNvSpPr txBox="1"/>
          <p:nvPr/>
        </p:nvSpPr>
        <p:spPr>
          <a:xfrm>
            <a:off x="6734556" y="5101438"/>
            <a:ext cx="4877410" cy="257861"/>
          </a:xfrm>
          <a:prstGeom prst="rect">
            <a:avLst/>
          </a:prstGeom>
          <a:noFill/>
          <a:ln/>
        </p:spPr>
        <p:txBody>
          <a:bodyPr wrap="square" lIns="0" tIns="0" rIns="0" bIns="0" rtlCol="0" anchor="ctr"/>
          <a:lstStyle/>
          <a:p>
            <a:pPr algn="l" indent="0" marL="0">
              <a:buNone/>
            </a:pPr>
            <a:r>
              <a:rPr lang="en-US" sz="1300" b="1" dirty="0">
                <a:solidFill>
                  <a:srgbClr val="1F2937"/>
                </a:solidFill>
                <a:latin typeface="Noto Sans JP" pitchFamily="34" charset="0"/>
                <a:ea typeface="Noto Sans JP" pitchFamily="34" charset="-122"/>
                <a:cs typeface="Noto Sans JP" pitchFamily="34" charset="-120"/>
              </a:rPr>
              <a:t>逐次要約（Rolling Summary）＋KV節約</a:t>
            </a:r>
            <a:endParaRPr lang="en-US" sz="1300" dirty="0"/>
          </a:p>
        </p:txBody>
      </p:sp>
      <p:pic>
        <p:nvPicPr>
          <p:cNvPr id="44" name="Image 14" descr="preencoded.png">    </p:cNvPr>
          <p:cNvPicPr>
            <a:picLocks noChangeAspect="1"/>
          </p:cNvPicPr>
          <p:nvPr/>
        </p:nvPicPr>
        <p:blipFill>
          <a:blip r:embed="rId15"/>
          <a:stretch>
            <a:fillRect/>
          </a:stretch>
        </p:blipFill>
        <p:spPr>
          <a:xfrm>
            <a:off x="10001707" y="5148986"/>
            <a:ext cx="724205" cy="209398"/>
          </a:xfrm>
          <a:prstGeom prst="rect">
            <a:avLst/>
          </a:prstGeom>
        </p:spPr>
      </p:pic>
      <p:sp>
        <p:nvSpPr>
          <p:cNvPr id="45" name="Text 28"/>
          <p:cNvSpPr/>
          <p:nvPr/>
        </p:nvSpPr>
        <p:spPr>
          <a:xfrm>
            <a:off x="10001707" y="5148986"/>
            <a:ext cx="724205"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E40AF"/>
                </a:solidFill>
                <a:latin typeface="Noto Sans JP" pitchFamily="34" charset="0"/>
                <a:ea typeface="Noto Sans JP" pitchFamily="34" charset="-122"/>
                <a:cs typeface="Noto Sans JP" pitchFamily="34" charset="-120"/>
              </a:rPr>
              <a:t>LLM最適化</a:t>
            </a:r>
            <a:endParaRPr lang="en-US" sz="900" dirty="0"/>
          </a:p>
        </p:txBody>
      </p:sp>
      <p:sp>
        <p:nvSpPr>
          <p:cNvPr id="46" name="Text 29"/>
          <p:cNvSpPr txBox="1"/>
          <p:nvPr/>
        </p:nvSpPr>
        <p:spPr>
          <a:xfrm>
            <a:off x="6734556" y="5396789"/>
            <a:ext cx="4839005" cy="428854"/>
          </a:xfrm>
          <a:prstGeom prst="rect">
            <a:avLst/>
          </a:prstGeom>
          <a:noFill/>
          <a:ln/>
        </p:spPr>
        <p:txBody>
          <a:bodyPr wrap="square" lIns="0" tIns="0" rIns="0" bIns="0" rtlCol="0" anchor="t"/>
          <a:lstStyle/>
          <a:p>
            <a:pPr algn="l" indent="0" marL="0">
              <a:buNone/>
            </a:pPr>
            <a:r>
              <a:rPr lang="en-US" sz="1100" dirty="0">
                <a:solidFill>
                  <a:srgbClr val="4B5563"/>
                </a:solidFill>
                <a:latin typeface="Noto Sans JP" pitchFamily="34" charset="0"/>
                <a:ea typeface="Noto Sans JP" pitchFamily="34" charset="-122"/>
                <a:cs typeface="Noto Sans JP" pitchFamily="34" charset="-120"/>
              </a:rPr>
              <a:t>議論を短めのチャンクに分割して逐次要約し、最終的に統合。KV量子化やコンテキスト分割でメモリ節約。</a:t>
            </a:r>
            <a:endParaRPr lang="en-US" sz="1100" dirty="0"/>
          </a:p>
        </p:txBody>
      </p:sp>
      <p:sp>
        <p:nvSpPr>
          <p:cNvPr id="47" name="Shape 30"/>
          <p:cNvSpPr/>
          <p:nvPr/>
        </p:nvSpPr>
        <p:spPr>
          <a:xfrm>
            <a:off x="457200" y="6291986"/>
            <a:ext cx="11277295" cy="761695"/>
          </a:xfrm>
          <a:prstGeom prst="roundRect">
            <a:avLst>
              <a:gd name="adj" fmla="val 12005"/>
            </a:avLst>
          </a:prstGeom>
          <a:solidFill>
            <a:srgbClr val="F0FDF4"/>
          </a:solidFill>
          <a:ln w="12700">
            <a:solidFill>
              <a:srgbClr val="DCFCE7"/>
            </a:solidFill>
            <a:prstDash val="solid"/>
          </a:ln>
        </p:spPr>
      </p:sp>
      <p:pic>
        <p:nvPicPr>
          <p:cNvPr id="48" name="Image 15" descr="preencoded.png">    </p:cNvPr>
          <p:cNvPicPr>
            <a:picLocks noChangeAspect="1"/>
          </p:cNvPicPr>
          <p:nvPr/>
        </p:nvPicPr>
        <p:blipFill>
          <a:blip r:embed="rId16"/>
          <a:srcRect l="0" r="0" t="0" b="0"/>
          <a:stretch/>
        </p:blipFill>
        <p:spPr>
          <a:xfrm>
            <a:off x="619049" y="6473038"/>
            <a:ext cx="171907" cy="171907"/>
          </a:xfrm>
          <a:prstGeom prst="rect">
            <a:avLst/>
          </a:prstGeom>
        </p:spPr>
      </p:pic>
      <p:sp>
        <p:nvSpPr>
          <p:cNvPr id="49" name="Text 31"/>
          <p:cNvSpPr txBox="1"/>
          <p:nvPr/>
        </p:nvSpPr>
        <p:spPr>
          <a:xfrm>
            <a:off x="905256" y="6453835"/>
            <a:ext cx="8735263" cy="200254"/>
          </a:xfrm>
          <a:prstGeom prst="rect">
            <a:avLst/>
          </a:prstGeom>
          <a:noFill/>
          <a:ln/>
        </p:spPr>
        <p:txBody>
          <a:bodyPr wrap="square" lIns="0" tIns="0" rIns="0" bIns="0" rtlCol="0" anchor="ctr"/>
          <a:lstStyle/>
          <a:p>
            <a:pPr algn="l" indent="0" marL="0">
              <a:buNone/>
            </a:pPr>
            <a:r>
              <a:rPr lang="en-US" sz="1000" b="1" dirty="0">
                <a:solidFill>
                  <a:srgbClr val="14532D"/>
                </a:solidFill>
                <a:latin typeface="Noto Sans JP" pitchFamily="34" charset="0"/>
                <a:ea typeface="Noto Sans JP" pitchFamily="34" charset="-122"/>
                <a:cs typeface="Noto Sans JP" pitchFamily="34" charset="-120"/>
              </a:rPr>
              <a:t>評価指標（Monitoring Metrics）</a:t>
            </a:r>
            <a:endParaRPr lang="en-US" sz="1000" dirty="0"/>
          </a:p>
        </p:txBody>
      </p:sp>
      <p:sp>
        <p:nvSpPr>
          <p:cNvPr id="50" name="Text 32"/>
          <p:cNvSpPr txBox="1"/>
          <p:nvPr/>
        </p:nvSpPr>
        <p:spPr>
          <a:xfrm>
            <a:off x="905256" y="6692494"/>
            <a:ext cx="8943746" cy="200254"/>
          </a:xfrm>
          <a:prstGeom prst="rect">
            <a:avLst/>
          </a:prstGeom>
          <a:noFill/>
          <a:ln/>
        </p:spPr>
        <p:txBody>
          <a:bodyPr wrap="square" lIns="0" tIns="0" rIns="0" bIns="0" rtlCol="0" anchor="ctr"/>
          <a:lstStyle/>
          <a:p>
            <a:pPr algn="l" indent="0" marL="0">
              <a:buNone/>
            </a:pPr>
            <a:r>
              <a:rPr lang="en-US" sz="1000" dirty="0">
                <a:solidFill>
                  <a:srgbClr val="14532D"/>
                </a:solidFill>
                <a:latin typeface="Noto Sans JP" pitchFamily="34" charset="0"/>
                <a:ea typeface="Noto Sans JP" pitchFamily="34" charset="-122"/>
                <a:cs typeface="Noto Sans JP" pitchFamily="34" charset="-120"/>
              </a:rPr>
              <a:t> 運用時は</a:t>
            </a:r>
            <a:pPr algn="l" indent="0" marL="0">
              <a:buNone/>
            </a:pPr>
            <a:r>
              <a:rPr lang="en-US" sz="1000" b="1" dirty="0">
                <a:solidFill>
                  <a:srgbClr val="14532D"/>
                </a:solidFill>
                <a:latin typeface="Noto Sans JP" pitchFamily="34" charset="0"/>
                <a:ea typeface="Noto Sans JP" pitchFamily="34" charset="-122"/>
                <a:cs typeface="Noto Sans JP" pitchFamily="34" charset="-120"/>
              </a:rPr>
              <a:t>p50/p95レイテンシ</a:t>
            </a:r>
            <a:pPr algn="l" indent="0" marL="0">
              <a:buNone/>
            </a:pPr>
            <a:r>
              <a:rPr lang="en-US" sz="1000" dirty="0">
                <a:solidFill>
                  <a:srgbClr val="14532D"/>
                </a:solidFill>
                <a:latin typeface="Noto Sans JP" pitchFamily="34" charset="0"/>
                <a:ea typeface="Noto Sans JP" pitchFamily="34" charset="-122"/>
                <a:cs typeface="Noto Sans JP" pitchFamily="34" charset="-120"/>
              </a:rPr>
              <a:t>に加え、</a:t>
            </a:r>
            <a:pPr algn="l" indent="0" marL="0">
              <a:buNone/>
            </a:pPr>
            <a:r>
              <a:rPr lang="en-US" sz="1000" b="1" dirty="0">
                <a:solidFill>
                  <a:srgbClr val="14532D"/>
                </a:solidFill>
                <a:latin typeface="Noto Sans JP" pitchFamily="34" charset="0"/>
                <a:ea typeface="Noto Sans JP" pitchFamily="34" charset="-122"/>
                <a:cs typeface="Noto Sans JP" pitchFamily="34" charset="-120"/>
              </a:rPr>
              <a:t>RTF（Real-Time Factor）</a:t>
            </a:r>
            <a:pPr algn="l" indent="0" marL="0">
              <a:buNone/>
            </a:pPr>
            <a:r>
              <a:rPr lang="en-US" sz="1000" dirty="0">
                <a:solidFill>
                  <a:srgbClr val="14532D"/>
                </a:solidFill>
                <a:latin typeface="Noto Sans JP" pitchFamily="34" charset="0"/>
                <a:ea typeface="Noto Sans JP" pitchFamily="34" charset="-122"/>
                <a:cs typeface="Noto Sans JP" pitchFamily="34" charset="-120"/>
              </a:rPr>
              <a:t>と</a:t>
            </a:r>
            <a:pPr algn="l" indent="0" marL="0">
              <a:buNone/>
            </a:pPr>
            <a:r>
              <a:rPr lang="en-US" sz="1000" b="1" dirty="0">
                <a:solidFill>
                  <a:srgbClr val="14532D"/>
                </a:solidFill>
                <a:latin typeface="Noto Sans JP" pitchFamily="34" charset="0"/>
                <a:ea typeface="Noto Sans JP" pitchFamily="34" charset="-122"/>
                <a:cs typeface="Noto Sans JP" pitchFamily="34" charset="-120"/>
              </a:rPr>
              <a:t>意味改変率</a:t>
            </a:r>
            <a:pPr algn="l" indent="0" marL="0">
              <a:buNone/>
            </a:pPr>
            <a:r>
              <a:rPr lang="en-US" sz="1000" dirty="0">
                <a:solidFill>
                  <a:srgbClr val="14532D"/>
                </a:solidFill>
                <a:latin typeface="Noto Sans JP" pitchFamily="34" charset="0"/>
                <a:ea typeface="Noto Sans JP" pitchFamily="34" charset="-122"/>
                <a:cs typeface="Noto Sans JP" pitchFamily="34" charset="-120"/>
              </a:rPr>
              <a:t>を監視し、品質劣化の兆候を早期検知します（ベンチ設計参照）。 </a:t>
            </a:r>
            <a:endParaRPr lang="en-US" sz="1000" dirty="0"/>
          </a:p>
        </p:txBody>
      </p:sp>
      <p:sp>
        <p:nvSpPr>
          <p:cNvPr id="51" name="Shape 33"/>
          <p:cNvSpPr/>
          <p:nvPr/>
        </p:nvSpPr>
        <p:spPr>
          <a:xfrm>
            <a:off x="0" y="7434986"/>
            <a:ext cx="12191695" cy="181051"/>
          </a:xfrm>
          <a:prstGeom prst="rect">
            <a:avLst/>
          </a:prstGeom>
          <a:solidFill>
            <a:srgbClr val="FFFFFF"/>
          </a:solidFill>
          <a:ln/>
        </p:spPr>
      </p:sp>
      <p:sp>
        <p:nvSpPr>
          <p:cNvPr id="52" name="Shape 34"/>
          <p:cNvSpPr/>
          <p:nvPr/>
        </p:nvSpPr>
        <p:spPr>
          <a:xfrm>
            <a:off x="0" y="7434986"/>
            <a:ext cx="12191695" cy="9144"/>
          </a:xfrm>
          <a:prstGeom prst="rect">
            <a:avLst/>
          </a:prstGeom>
          <a:solidFill>
            <a:srgbClr val="E5E5E5"/>
          </a:solidFill>
          <a:ln w="12700">
            <a:solidFill>
              <a:srgbClr val="E5E5E5">
                <a:alpha val="0"/>
              </a:srgbClr>
            </a:solidFill>
            <a:prstDash val="solid"/>
          </a:ln>
        </p:spPr>
      </p:sp>
      <p:sp>
        <p:nvSpPr>
          <p:cNvPr id="53" name="Text 35"/>
          <p:cNvSpPr txBox="1"/>
          <p:nvPr/>
        </p:nvSpPr>
        <p:spPr>
          <a:xfrm>
            <a:off x="457200" y="7445045"/>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54" name="Text 36"/>
          <p:cNvSpPr txBox="1"/>
          <p:nvPr/>
        </p:nvSpPr>
        <p:spPr>
          <a:xfrm>
            <a:off x="11385194" y="7445045"/>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62 / 80</a:t>
            </a:r>
            <a:endParaRPr lang="en-US" sz="9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847649"/>
          </a:xfrm>
          <a:prstGeom prst="rect">
            <a:avLst/>
          </a:prstGeom>
          <a:solidFill>
            <a:srgbClr val="F5F5F7"/>
          </a:solidFill>
          <a:ln/>
        </p:spPr>
      </p:sp>
      <p:sp>
        <p:nvSpPr>
          <p:cNvPr id="5" name="Shape 3"/>
          <p:cNvSpPr/>
          <p:nvPr/>
        </p:nvSpPr>
        <p:spPr>
          <a:xfrm>
            <a:off x="0" y="838505"/>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67005"/>
            <a:ext cx="304495" cy="304495"/>
          </a:xfrm>
          <a:prstGeom prst="rect">
            <a:avLst/>
          </a:prstGeom>
        </p:spPr>
      </p:pic>
      <p:sp>
        <p:nvSpPr>
          <p:cNvPr id="7" name="Text 4"/>
          <p:cNvSpPr txBox="1"/>
          <p:nvPr/>
        </p:nvSpPr>
        <p:spPr>
          <a:xfrm>
            <a:off x="914400" y="190195"/>
            <a:ext cx="3525012"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ユースケース：文書RAG</a:t>
            </a:r>
            <a:endParaRPr lang="en-US" sz="2400" dirty="0"/>
          </a:p>
        </p:txBody>
      </p:sp>
      <p:sp>
        <p:nvSpPr>
          <p:cNvPr id="8" name="Text 5"/>
          <p:cNvSpPr txBox="1"/>
          <p:nvPr/>
        </p:nvSpPr>
        <p:spPr>
          <a:xfrm>
            <a:off x="8883396" y="290779"/>
            <a:ext cx="3076956"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PDF/スキャン → OCR → 検索 → 回答</a:t>
            </a:r>
            <a:endParaRPr lang="en-US" sz="1300" dirty="0"/>
          </a:p>
        </p:txBody>
      </p:sp>
      <p:sp>
        <p:nvSpPr>
          <p:cNvPr id="9" name="Shape 6"/>
          <p:cNvSpPr/>
          <p:nvPr/>
        </p:nvSpPr>
        <p:spPr>
          <a:xfrm>
            <a:off x="457200" y="1133856"/>
            <a:ext cx="11277295" cy="875995"/>
          </a:xfrm>
          <a:prstGeom prst="roundRect">
            <a:avLst>
              <a:gd name="adj" fmla="val 4538"/>
            </a:avLst>
          </a:prstGeom>
          <a:solidFill>
            <a:srgbClr val="F0F7FF"/>
          </a:solidFill>
          <a:ln/>
        </p:spPr>
      </p:sp>
      <p:sp>
        <p:nvSpPr>
          <p:cNvPr id="10" name="Shape 7"/>
          <p:cNvSpPr/>
          <p:nvPr/>
        </p:nvSpPr>
        <p:spPr>
          <a:xfrm>
            <a:off x="457200" y="1133856"/>
            <a:ext cx="57607" cy="875995"/>
          </a:xfrm>
          <a:prstGeom prst="roundRect">
            <a:avLst>
              <a:gd name="adj" fmla="val 69013"/>
            </a:avLst>
          </a:prstGeom>
          <a:solidFill>
            <a:srgbClr val="007AFF"/>
          </a:solidFill>
          <a:ln w="12700">
            <a:solidFill>
              <a:srgbClr val="007AFF">
                <a:alpha val="0"/>
              </a:srgbClr>
            </a:solidFill>
            <a:prstDash val="solid"/>
          </a:ln>
        </p:spPr>
      </p:sp>
      <p:sp>
        <p:nvSpPr>
          <p:cNvPr id="11" name="Text 8"/>
          <p:cNvSpPr txBox="1"/>
          <p:nvPr/>
        </p:nvSpPr>
        <p:spPr>
          <a:xfrm>
            <a:off x="743407" y="1285646"/>
            <a:ext cx="10840212" cy="571500"/>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結論：RAG品質はEmbeddingで上限が決まるため、「Embeddingでrecall確保→Rerankerでprecision向上」の二段構えが基本戦略です。</a:t>
            </a:r>
            <a:endParaRPr lang="en-US" sz="1500" dirty="0"/>
          </a:p>
        </p:txBody>
      </p:sp>
      <p:sp>
        <p:nvSpPr>
          <p:cNvPr id="12" name="Shape 9"/>
          <p:cNvSpPr/>
          <p:nvPr/>
        </p:nvSpPr>
        <p:spPr>
          <a:xfrm>
            <a:off x="457200" y="2295144"/>
            <a:ext cx="3638398" cy="4209898"/>
          </a:xfrm>
          <a:prstGeom prst="roundRect">
            <a:avLst>
              <a:gd name="adj" fmla="val 789"/>
            </a:avLst>
          </a:prstGeom>
          <a:noFill/>
          <a:ln w="12700">
            <a:solidFill>
              <a:srgbClr val="E5E5E5"/>
            </a:solidFill>
            <a:prstDash val="solid"/>
          </a:ln>
        </p:spPr>
      </p:sp>
      <p:sp>
        <p:nvSpPr>
          <p:cNvPr id="13" name="Shape 10"/>
          <p:cNvSpPr/>
          <p:nvPr/>
        </p:nvSpPr>
        <p:spPr>
          <a:xfrm>
            <a:off x="466344" y="2305202"/>
            <a:ext cx="3619195" cy="609905"/>
          </a:xfrm>
          <a:prstGeom prst="roundRect">
            <a:avLst>
              <a:gd name="adj" fmla="val 28111"/>
            </a:avLst>
          </a:prstGeom>
          <a:solidFill>
            <a:srgbClr val="34C759"/>
          </a:solidFill>
          <a:ln w="12700">
            <a:solidFill>
              <a:srgbClr val="FFFFFF">
                <a:alpha val="0"/>
              </a:srgbClr>
            </a:solidFill>
            <a:prstDash val="solid"/>
          </a:ln>
        </p:spPr>
      </p:sp>
      <p:sp>
        <p:nvSpPr>
          <p:cNvPr id="14" name="Shape 11"/>
          <p:cNvSpPr/>
          <p:nvPr/>
        </p:nvSpPr>
        <p:spPr>
          <a:xfrm>
            <a:off x="1501445" y="2457907"/>
            <a:ext cx="304495" cy="304495"/>
          </a:xfrm>
          <a:prstGeom prst="ellipse">
            <a:avLst/>
          </a:prstGeom>
          <a:solidFill>
            <a:srgbClr val="FFFFFF">
              <a:alpha val="20000"/>
            </a:srgbClr>
          </a:solidFill>
          <a:ln w="12700">
            <a:solidFill>
              <a:srgbClr val="FFFFFF">
                <a:alpha val="0"/>
              </a:srgbClr>
            </a:solidFill>
            <a:prstDash val="solid"/>
          </a:ln>
        </p:spPr>
      </p:sp>
      <p:pic>
        <p:nvPicPr>
          <p:cNvPr id="15" name="Image 1" descr="preencoded.png">    </p:cNvPr>
          <p:cNvPicPr>
            <a:picLocks noChangeAspect="1"/>
          </p:cNvPicPr>
          <p:nvPr/>
        </p:nvPicPr>
        <p:blipFill>
          <a:blip r:embed="rId2"/>
          <a:srcRect l="-1282" r="-1282" t="0" b="0"/>
          <a:stretch/>
        </p:blipFill>
        <p:spPr>
          <a:xfrm>
            <a:off x="1544422" y="2514600"/>
            <a:ext cx="219456" cy="190195"/>
          </a:xfrm>
          <a:prstGeom prst="rect">
            <a:avLst/>
          </a:prstGeom>
        </p:spPr>
      </p:pic>
      <p:sp>
        <p:nvSpPr>
          <p:cNvPr id="16" name="Text 12"/>
          <p:cNvSpPr txBox="1"/>
          <p:nvPr/>
        </p:nvSpPr>
        <p:spPr>
          <a:xfrm>
            <a:off x="1901952" y="2467051"/>
            <a:ext cx="123444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低コスト構成</a:t>
            </a:r>
            <a:endParaRPr lang="en-US" sz="1500" dirty="0"/>
          </a:p>
        </p:txBody>
      </p:sp>
      <p:sp>
        <p:nvSpPr>
          <p:cNvPr id="17" name="Shape 13"/>
          <p:cNvSpPr/>
          <p:nvPr/>
        </p:nvSpPr>
        <p:spPr>
          <a:xfrm>
            <a:off x="466344" y="2915107"/>
            <a:ext cx="3619195" cy="3581705"/>
          </a:xfrm>
          <a:prstGeom prst="roundRect">
            <a:avLst>
              <a:gd name="adj" fmla="val 815"/>
            </a:avLst>
          </a:prstGeom>
          <a:solidFill>
            <a:srgbClr val="FFFFFF"/>
          </a:solidFill>
          <a:ln w="12700">
            <a:solidFill>
              <a:srgbClr val="FFFFFF">
                <a:alpha val="0"/>
              </a:srgbClr>
            </a:solidFill>
            <a:prstDash val="solid"/>
          </a:ln>
        </p:spPr>
      </p:sp>
      <p:sp>
        <p:nvSpPr>
          <p:cNvPr id="18" name="Text 14"/>
          <p:cNvSpPr txBox="1"/>
          <p:nvPr/>
        </p:nvSpPr>
        <p:spPr>
          <a:xfrm>
            <a:off x="657454"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OCR / Pre-process</a:t>
            </a:r>
            <a:endParaRPr lang="en-US" sz="900" dirty="0"/>
          </a:p>
        </p:txBody>
      </p:sp>
      <p:pic>
        <p:nvPicPr>
          <p:cNvPr id="19" name="Image 2" descr="preencoded.png">    </p:cNvPr>
          <p:cNvPicPr>
            <a:picLocks noChangeAspect="1"/>
          </p:cNvPicPr>
          <p:nvPr/>
        </p:nvPicPr>
        <p:blipFill>
          <a:blip r:embed="rId3"/>
          <a:stretch>
            <a:fillRect/>
          </a:stretch>
        </p:blipFill>
        <p:spPr>
          <a:xfrm>
            <a:off x="657454" y="3329330"/>
            <a:ext cx="3238805" cy="552298"/>
          </a:xfrm>
          <a:prstGeom prst="rect">
            <a:avLst/>
          </a:prstGeom>
        </p:spPr>
      </p:pic>
      <p:sp>
        <p:nvSpPr>
          <p:cNvPr id="20" name="Text 15"/>
          <p:cNvSpPr/>
          <p:nvPr/>
        </p:nvSpPr>
        <p:spPr>
          <a:xfrm>
            <a:off x="657454" y="3329330"/>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Tesseract OCR ※スキャン品質が高い場合</a:t>
            </a:r>
            <a:endParaRPr lang="en-US" sz="1100" dirty="0"/>
          </a:p>
        </p:txBody>
      </p:sp>
      <p:sp>
        <p:nvSpPr>
          <p:cNvPr id="21" name="Text 16"/>
          <p:cNvSpPr txBox="1"/>
          <p:nvPr/>
        </p:nvSpPr>
        <p:spPr>
          <a:xfrm>
            <a:off x="657454" y="3995928"/>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Embedding / Reranker</a:t>
            </a:r>
            <a:endParaRPr lang="en-US" sz="900" dirty="0"/>
          </a:p>
        </p:txBody>
      </p:sp>
      <p:pic>
        <p:nvPicPr>
          <p:cNvPr id="22" name="Image 3" descr="preencoded.png">    </p:cNvPr>
          <p:cNvPicPr>
            <a:picLocks noChangeAspect="1"/>
          </p:cNvPicPr>
          <p:nvPr/>
        </p:nvPicPr>
        <p:blipFill>
          <a:blip r:embed="rId4"/>
          <a:stretch>
            <a:fillRect/>
          </a:stretch>
        </p:blipFill>
        <p:spPr>
          <a:xfrm>
            <a:off x="657454" y="4219956"/>
            <a:ext cx="3238805" cy="552298"/>
          </a:xfrm>
          <a:prstGeom prst="rect">
            <a:avLst/>
          </a:prstGeom>
        </p:spPr>
      </p:pic>
      <p:sp>
        <p:nvSpPr>
          <p:cNvPr id="23" name="Text 17"/>
          <p:cNvSpPr/>
          <p:nvPr/>
        </p:nvSpPr>
        <p:spPr>
          <a:xfrm>
            <a:off x="657454" y="4219956"/>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BGE-M3 (多用途) bge-reranker-base (軽量)</a:t>
            </a:r>
            <a:endParaRPr lang="en-US" sz="1100" dirty="0"/>
          </a:p>
        </p:txBody>
      </p:sp>
      <p:sp>
        <p:nvSpPr>
          <p:cNvPr id="24" name="Text 18"/>
          <p:cNvSpPr txBox="1"/>
          <p:nvPr/>
        </p:nvSpPr>
        <p:spPr>
          <a:xfrm>
            <a:off x="657454" y="4886554"/>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LLM Runtime</a:t>
            </a:r>
            <a:endParaRPr lang="en-US" sz="900" dirty="0"/>
          </a:p>
        </p:txBody>
      </p:sp>
      <p:pic>
        <p:nvPicPr>
          <p:cNvPr id="25" name="Image 4" descr="preencoded.png">    </p:cNvPr>
          <p:cNvPicPr>
            <a:picLocks noChangeAspect="1"/>
          </p:cNvPicPr>
          <p:nvPr/>
        </p:nvPicPr>
        <p:blipFill>
          <a:blip r:embed="rId5"/>
          <a:stretch>
            <a:fillRect/>
          </a:stretch>
        </p:blipFill>
        <p:spPr>
          <a:xfrm>
            <a:off x="657454" y="5110582"/>
            <a:ext cx="3238805" cy="552298"/>
          </a:xfrm>
          <a:prstGeom prst="rect">
            <a:avLst/>
          </a:prstGeom>
        </p:spPr>
      </p:pic>
      <p:sp>
        <p:nvSpPr>
          <p:cNvPr id="26" name="Text 19"/>
          <p:cNvSpPr/>
          <p:nvPr/>
        </p:nvSpPr>
        <p:spPr>
          <a:xfrm>
            <a:off x="657454" y="5110582"/>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7B級 4bit (CPU) llama.cpp / Ollama</a:t>
            </a:r>
            <a:endParaRPr lang="en-US" sz="1100" dirty="0"/>
          </a:p>
        </p:txBody>
      </p:sp>
      <p:pic>
        <p:nvPicPr>
          <p:cNvPr id="27" name="Image 5" descr="preencoded.png">    </p:cNvPr>
          <p:cNvPicPr>
            <a:picLocks noChangeAspect="1"/>
          </p:cNvPicPr>
          <p:nvPr/>
        </p:nvPicPr>
        <p:blipFill>
          <a:blip r:embed="rId6"/>
          <a:stretch>
            <a:fillRect/>
          </a:stretch>
        </p:blipFill>
        <p:spPr>
          <a:xfrm>
            <a:off x="657454" y="6053328"/>
            <a:ext cx="1543507" cy="247802"/>
          </a:xfrm>
          <a:prstGeom prst="rect">
            <a:avLst/>
          </a:prstGeom>
        </p:spPr>
      </p:pic>
      <p:sp>
        <p:nvSpPr>
          <p:cNvPr id="28" name="Text 20"/>
          <p:cNvSpPr/>
          <p:nvPr/>
        </p:nvSpPr>
        <p:spPr>
          <a:xfrm>
            <a:off x="876910" y="6053328"/>
            <a:ext cx="1324051"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テキスト中心の標準PDF</a:t>
            </a:r>
            <a:endParaRPr lang="en-US" sz="900" dirty="0"/>
          </a:p>
        </p:txBody>
      </p:sp>
      <p:pic>
        <p:nvPicPr>
          <p:cNvPr id="29" name="Image 6" descr="preencoded.png">    </p:cNvPr>
          <p:cNvPicPr>
            <a:picLocks noChangeAspect="1"/>
          </p:cNvPicPr>
          <p:nvPr/>
        </p:nvPicPr>
        <p:blipFill>
          <a:blip r:embed="rId7"/>
          <a:srcRect l="-2571" r="-2571" t="0" b="0"/>
          <a:stretch/>
        </p:blipFill>
        <p:spPr>
          <a:xfrm>
            <a:off x="733349" y="6124651"/>
            <a:ext cx="105156" cy="114300"/>
          </a:xfrm>
          <a:prstGeom prst="rect">
            <a:avLst/>
          </a:prstGeom>
        </p:spPr>
      </p:pic>
      <p:sp>
        <p:nvSpPr>
          <p:cNvPr id="30" name="Shape 21"/>
          <p:cNvSpPr/>
          <p:nvPr/>
        </p:nvSpPr>
        <p:spPr>
          <a:xfrm>
            <a:off x="4280306" y="2295144"/>
            <a:ext cx="3638398" cy="4209898"/>
          </a:xfrm>
          <a:prstGeom prst="roundRect">
            <a:avLst>
              <a:gd name="adj" fmla="val 789"/>
            </a:avLst>
          </a:prstGeom>
          <a:noFill/>
          <a:ln w="12700">
            <a:solidFill>
              <a:srgbClr val="E5E5E5"/>
            </a:solidFill>
            <a:prstDash val="solid"/>
          </a:ln>
        </p:spPr>
      </p:sp>
      <p:sp>
        <p:nvSpPr>
          <p:cNvPr id="31" name="Shape 22"/>
          <p:cNvSpPr/>
          <p:nvPr/>
        </p:nvSpPr>
        <p:spPr>
          <a:xfrm>
            <a:off x="4289450" y="2305202"/>
            <a:ext cx="3619195" cy="609905"/>
          </a:xfrm>
          <a:prstGeom prst="roundRect">
            <a:avLst>
              <a:gd name="adj" fmla="val 28111"/>
            </a:avLst>
          </a:prstGeom>
          <a:solidFill>
            <a:srgbClr val="007AFF"/>
          </a:solidFill>
          <a:ln w="12700">
            <a:solidFill>
              <a:srgbClr val="FFFFFF">
                <a:alpha val="0"/>
              </a:srgbClr>
            </a:solidFill>
            <a:prstDash val="solid"/>
          </a:ln>
        </p:spPr>
      </p:sp>
      <p:sp>
        <p:nvSpPr>
          <p:cNvPr id="32" name="Shape 23"/>
          <p:cNvSpPr/>
          <p:nvPr/>
        </p:nvSpPr>
        <p:spPr>
          <a:xfrm>
            <a:off x="5419649" y="2457907"/>
            <a:ext cx="304495" cy="304495"/>
          </a:xfrm>
          <a:prstGeom prst="ellipse">
            <a:avLst/>
          </a:prstGeom>
          <a:solidFill>
            <a:srgbClr val="FFFFFF">
              <a:alpha val="20000"/>
            </a:srgbClr>
          </a:solidFill>
          <a:ln w="12700">
            <a:solidFill>
              <a:srgbClr val="FFFFFF">
                <a:alpha val="0"/>
              </a:srgbClr>
            </a:solidFill>
            <a:prstDash val="solid"/>
          </a:ln>
        </p:spPr>
      </p:sp>
      <p:pic>
        <p:nvPicPr>
          <p:cNvPr id="33" name="Image 7" descr="preencoded.png">    </p:cNvPr>
          <p:cNvPicPr>
            <a:picLocks noChangeAspect="1"/>
          </p:cNvPicPr>
          <p:nvPr/>
        </p:nvPicPr>
        <p:blipFill>
          <a:blip r:embed="rId8"/>
          <a:srcRect l="-1282" r="-1282" t="0" b="0"/>
          <a:stretch/>
        </p:blipFill>
        <p:spPr>
          <a:xfrm>
            <a:off x="5462626" y="2514600"/>
            <a:ext cx="219456" cy="190195"/>
          </a:xfrm>
          <a:prstGeom prst="rect">
            <a:avLst/>
          </a:prstGeom>
        </p:spPr>
      </p:pic>
      <p:sp>
        <p:nvSpPr>
          <p:cNvPr id="34" name="Text 24"/>
          <p:cNvSpPr txBox="1"/>
          <p:nvPr/>
        </p:nvSpPr>
        <p:spPr>
          <a:xfrm>
            <a:off x="5820156" y="2467051"/>
            <a:ext cx="102870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高品質構成</a:t>
            </a:r>
            <a:endParaRPr lang="en-US" sz="1500" dirty="0"/>
          </a:p>
        </p:txBody>
      </p:sp>
      <p:sp>
        <p:nvSpPr>
          <p:cNvPr id="35" name="Shape 25"/>
          <p:cNvSpPr/>
          <p:nvPr/>
        </p:nvSpPr>
        <p:spPr>
          <a:xfrm>
            <a:off x="4289450" y="2915107"/>
            <a:ext cx="3619195" cy="3581705"/>
          </a:xfrm>
          <a:prstGeom prst="roundRect">
            <a:avLst>
              <a:gd name="adj" fmla="val 815"/>
            </a:avLst>
          </a:prstGeom>
          <a:solidFill>
            <a:srgbClr val="FFFFFF"/>
          </a:solidFill>
          <a:ln w="12700">
            <a:solidFill>
              <a:srgbClr val="FFFFFF">
                <a:alpha val="0"/>
              </a:srgbClr>
            </a:solidFill>
            <a:prstDash val="solid"/>
          </a:ln>
        </p:spPr>
      </p:sp>
      <p:sp>
        <p:nvSpPr>
          <p:cNvPr id="36" name="Text 26"/>
          <p:cNvSpPr txBox="1"/>
          <p:nvPr/>
        </p:nvSpPr>
        <p:spPr>
          <a:xfrm>
            <a:off x="4479646"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OCR / DocAI</a:t>
            </a:r>
            <a:endParaRPr lang="en-US" sz="900" dirty="0"/>
          </a:p>
        </p:txBody>
      </p:sp>
      <p:pic>
        <p:nvPicPr>
          <p:cNvPr id="37" name="Image 8" descr="preencoded.png">    </p:cNvPr>
          <p:cNvPicPr>
            <a:picLocks noChangeAspect="1"/>
          </p:cNvPicPr>
          <p:nvPr/>
        </p:nvPicPr>
        <p:blipFill>
          <a:blip r:embed="rId9"/>
          <a:stretch>
            <a:fillRect/>
          </a:stretch>
        </p:blipFill>
        <p:spPr>
          <a:xfrm>
            <a:off x="4479646" y="3329330"/>
            <a:ext cx="3238805" cy="752551"/>
          </a:xfrm>
          <a:prstGeom prst="rect">
            <a:avLst/>
          </a:prstGeom>
        </p:spPr>
      </p:pic>
      <p:sp>
        <p:nvSpPr>
          <p:cNvPr id="38" name="Text 27"/>
          <p:cNvSpPr/>
          <p:nvPr/>
        </p:nvSpPr>
        <p:spPr>
          <a:xfrm>
            <a:off x="4479646" y="3329330"/>
            <a:ext cx="3238805" cy="75255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PaddleOCR (構造化) Donut (OCR-free情報抽出) LayoutLMv3 (レイアウト保持)</a:t>
            </a:r>
            <a:endParaRPr lang="en-US" sz="1100" dirty="0"/>
          </a:p>
        </p:txBody>
      </p:sp>
      <p:sp>
        <p:nvSpPr>
          <p:cNvPr id="39" name="Text 28"/>
          <p:cNvSpPr txBox="1"/>
          <p:nvPr/>
        </p:nvSpPr>
        <p:spPr>
          <a:xfrm>
            <a:off x="4479646" y="419618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Embedding / Reranker</a:t>
            </a:r>
            <a:endParaRPr lang="en-US" sz="900" dirty="0"/>
          </a:p>
        </p:txBody>
      </p:sp>
      <p:pic>
        <p:nvPicPr>
          <p:cNvPr id="40" name="Image 9" descr="preencoded.png">    </p:cNvPr>
          <p:cNvPicPr>
            <a:picLocks noChangeAspect="1"/>
          </p:cNvPicPr>
          <p:nvPr/>
        </p:nvPicPr>
        <p:blipFill>
          <a:blip r:embed="rId10"/>
          <a:stretch>
            <a:fillRect/>
          </a:stretch>
        </p:blipFill>
        <p:spPr>
          <a:xfrm>
            <a:off x="4479646" y="4419295"/>
            <a:ext cx="3238805" cy="552298"/>
          </a:xfrm>
          <a:prstGeom prst="rect">
            <a:avLst/>
          </a:prstGeom>
        </p:spPr>
      </p:pic>
      <p:sp>
        <p:nvSpPr>
          <p:cNvPr id="41" name="Text 29"/>
          <p:cNvSpPr/>
          <p:nvPr/>
        </p:nvSpPr>
        <p:spPr>
          <a:xfrm>
            <a:off x="4479646" y="4419295"/>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BGE-M3 + 大型reranker (GPU推論推奨)</a:t>
            </a:r>
            <a:endParaRPr lang="en-US" sz="1100" dirty="0"/>
          </a:p>
        </p:txBody>
      </p:sp>
      <p:sp>
        <p:nvSpPr>
          <p:cNvPr id="42" name="Text 30"/>
          <p:cNvSpPr txBox="1"/>
          <p:nvPr/>
        </p:nvSpPr>
        <p:spPr>
          <a:xfrm>
            <a:off x="4479646" y="5086807"/>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LLM Runtime</a:t>
            </a:r>
            <a:endParaRPr lang="en-US" sz="900" dirty="0"/>
          </a:p>
        </p:txBody>
      </p:sp>
      <p:pic>
        <p:nvPicPr>
          <p:cNvPr id="43" name="Image 10" descr="preencoded.png">    </p:cNvPr>
          <p:cNvPicPr>
            <a:picLocks noChangeAspect="1"/>
          </p:cNvPicPr>
          <p:nvPr/>
        </p:nvPicPr>
        <p:blipFill>
          <a:blip r:embed="rId11"/>
          <a:stretch>
            <a:fillRect/>
          </a:stretch>
        </p:blipFill>
        <p:spPr>
          <a:xfrm>
            <a:off x="4479646" y="5309921"/>
            <a:ext cx="3238805" cy="552298"/>
          </a:xfrm>
          <a:prstGeom prst="rect">
            <a:avLst/>
          </a:prstGeom>
        </p:spPr>
      </p:pic>
      <p:sp>
        <p:nvSpPr>
          <p:cNvPr id="44" name="Text 31"/>
          <p:cNvSpPr/>
          <p:nvPr/>
        </p:nvSpPr>
        <p:spPr>
          <a:xfrm>
            <a:off x="4479646" y="5309921"/>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14B〜32B級 (GPU) 図表・レイアウト情報を加味</a:t>
            </a:r>
            <a:endParaRPr lang="en-US" sz="1100" dirty="0"/>
          </a:p>
        </p:txBody>
      </p:sp>
      <p:pic>
        <p:nvPicPr>
          <p:cNvPr id="45" name="Image 11" descr="preencoded.png">    </p:cNvPr>
          <p:cNvPicPr>
            <a:picLocks noChangeAspect="1"/>
          </p:cNvPicPr>
          <p:nvPr/>
        </p:nvPicPr>
        <p:blipFill>
          <a:blip r:embed="rId12"/>
          <a:stretch>
            <a:fillRect/>
          </a:stretch>
        </p:blipFill>
        <p:spPr>
          <a:xfrm>
            <a:off x="4479646" y="6053328"/>
            <a:ext cx="1447495" cy="247802"/>
          </a:xfrm>
          <a:prstGeom prst="rect">
            <a:avLst/>
          </a:prstGeom>
        </p:spPr>
      </p:pic>
      <p:sp>
        <p:nvSpPr>
          <p:cNvPr id="46" name="Text 32"/>
          <p:cNvSpPr/>
          <p:nvPr/>
        </p:nvSpPr>
        <p:spPr>
          <a:xfrm>
            <a:off x="4699102" y="6053328"/>
            <a:ext cx="1228954"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図表・帳票を含む文書</a:t>
            </a:r>
            <a:endParaRPr lang="en-US" sz="900" dirty="0"/>
          </a:p>
        </p:txBody>
      </p:sp>
      <p:pic>
        <p:nvPicPr>
          <p:cNvPr id="47" name="Image 12" descr="preencoded.png">    </p:cNvPr>
          <p:cNvPicPr>
            <a:picLocks noChangeAspect="1"/>
          </p:cNvPicPr>
          <p:nvPr/>
        </p:nvPicPr>
        <p:blipFill>
          <a:blip r:embed="rId13"/>
          <a:srcRect l="-2571" r="-2571" t="0" b="0"/>
          <a:stretch/>
        </p:blipFill>
        <p:spPr>
          <a:xfrm>
            <a:off x="4556455" y="6124651"/>
            <a:ext cx="105156" cy="114300"/>
          </a:xfrm>
          <a:prstGeom prst="rect">
            <a:avLst/>
          </a:prstGeom>
        </p:spPr>
      </p:pic>
      <p:sp>
        <p:nvSpPr>
          <p:cNvPr id="48" name="Shape 33"/>
          <p:cNvSpPr/>
          <p:nvPr/>
        </p:nvSpPr>
        <p:spPr>
          <a:xfrm>
            <a:off x="8102498" y="2295144"/>
            <a:ext cx="3638398" cy="4209898"/>
          </a:xfrm>
          <a:prstGeom prst="roundRect">
            <a:avLst>
              <a:gd name="adj" fmla="val 789"/>
            </a:avLst>
          </a:prstGeom>
          <a:noFill/>
          <a:ln w="12700">
            <a:solidFill>
              <a:srgbClr val="E5E5E5"/>
            </a:solidFill>
            <a:prstDash val="solid"/>
          </a:ln>
        </p:spPr>
      </p:sp>
      <p:sp>
        <p:nvSpPr>
          <p:cNvPr id="49" name="Shape 34"/>
          <p:cNvSpPr/>
          <p:nvPr/>
        </p:nvSpPr>
        <p:spPr>
          <a:xfrm>
            <a:off x="8112557" y="2305202"/>
            <a:ext cx="3619195" cy="609905"/>
          </a:xfrm>
          <a:prstGeom prst="roundRect">
            <a:avLst>
              <a:gd name="adj" fmla="val 28111"/>
            </a:avLst>
          </a:prstGeom>
          <a:solidFill>
            <a:srgbClr val="FF9500"/>
          </a:solidFill>
          <a:ln w="12700">
            <a:solidFill>
              <a:srgbClr val="FFFFFF">
                <a:alpha val="0"/>
              </a:srgbClr>
            </a:solidFill>
            <a:prstDash val="solid"/>
          </a:ln>
        </p:spPr>
      </p:sp>
      <p:sp>
        <p:nvSpPr>
          <p:cNvPr id="50" name="Shape 35"/>
          <p:cNvSpPr/>
          <p:nvPr/>
        </p:nvSpPr>
        <p:spPr>
          <a:xfrm>
            <a:off x="9051646" y="2457907"/>
            <a:ext cx="304495" cy="304495"/>
          </a:xfrm>
          <a:prstGeom prst="ellipse">
            <a:avLst/>
          </a:prstGeom>
          <a:solidFill>
            <a:srgbClr val="FFFFFF">
              <a:alpha val="20000"/>
            </a:srgbClr>
          </a:solidFill>
          <a:ln w="12700">
            <a:solidFill>
              <a:srgbClr val="FFFFFF">
                <a:alpha val="0"/>
              </a:srgbClr>
            </a:solidFill>
            <a:prstDash val="solid"/>
          </a:ln>
        </p:spPr>
      </p:sp>
      <p:pic>
        <p:nvPicPr>
          <p:cNvPr id="51" name="Image 13" descr="preencoded.png">    </p:cNvPr>
          <p:cNvPicPr>
            <a:picLocks noChangeAspect="1"/>
          </p:cNvPicPr>
          <p:nvPr/>
        </p:nvPicPr>
        <p:blipFill>
          <a:blip r:embed="rId14"/>
          <a:srcRect l="0" r="0" t="0" b="0"/>
          <a:stretch/>
        </p:blipFill>
        <p:spPr>
          <a:xfrm>
            <a:off x="9109253" y="2514600"/>
            <a:ext cx="190195" cy="190195"/>
          </a:xfrm>
          <a:prstGeom prst="rect">
            <a:avLst/>
          </a:prstGeom>
        </p:spPr>
      </p:pic>
      <p:sp>
        <p:nvSpPr>
          <p:cNvPr id="52" name="Text 36"/>
          <p:cNvSpPr txBox="1"/>
          <p:nvPr/>
        </p:nvSpPr>
        <p:spPr>
          <a:xfrm>
            <a:off x="9452153" y="2467051"/>
            <a:ext cx="144018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ハード制約構成</a:t>
            </a:r>
            <a:endParaRPr lang="en-US" sz="1500" dirty="0"/>
          </a:p>
        </p:txBody>
      </p:sp>
      <p:sp>
        <p:nvSpPr>
          <p:cNvPr id="53" name="Shape 37"/>
          <p:cNvSpPr/>
          <p:nvPr/>
        </p:nvSpPr>
        <p:spPr>
          <a:xfrm>
            <a:off x="8112557" y="2915107"/>
            <a:ext cx="3619195" cy="3581705"/>
          </a:xfrm>
          <a:prstGeom prst="roundRect">
            <a:avLst>
              <a:gd name="adj" fmla="val 815"/>
            </a:avLst>
          </a:prstGeom>
          <a:solidFill>
            <a:srgbClr val="FFFFFF"/>
          </a:solidFill>
          <a:ln w="12700">
            <a:solidFill>
              <a:srgbClr val="FFFFFF">
                <a:alpha val="0"/>
              </a:srgbClr>
            </a:solidFill>
            <a:prstDash val="solid"/>
          </a:ln>
        </p:spPr>
      </p:sp>
      <p:sp>
        <p:nvSpPr>
          <p:cNvPr id="54" name="Text 38"/>
          <p:cNvSpPr txBox="1"/>
          <p:nvPr/>
        </p:nvSpPr>
        <p:spPr>
          <a:xfrm>
            <a:off x="8302752"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Processing Strategy</a:t>
            </a:r>
            <a:endParaRPr lang="en-US" sz="900" dirty="0"/>
          </a:p>
        </p:txBody>
      </p:sp>
      <p:pic>
        <p:nvPicPr>
          <p:cNvPr id="55" name="Image 14" descr="preencoded.png">    </p:cNvPr>
          <p:cNvPicPr>
            <a:picLocks noChangeAspect="1"/>
          </p:cNvPicPr>
          <p:nvPr/>
        </p:nvPicPr>
        <p:blipFill>
          <a:blip r:embed="rId15"/>
          <a:stretch>
            <a:fillRect/>
          </a:stretch>
        </p:blipFill>
        <p:spPr>
          <a:xfrm>
            <a:off x="8302752" y="3329330"/>
            <a:ext cx="3238805" cy="552298"/>
          </a:xfrm>
          <a:prstGeom prst="rect">
            <a:avLst/>
          </a:prstGeom>
        </p:spPr>
      </p:pic>
      <p:sp>
        <p:nvSpPr>
          <p:cNvPr id="56" name="Text 39"/>
          <p:cNvSpPr/>
          <p:nvPr/>
        </p:nvSpPr>
        <p:spPr>
          <a:xfrm>
            <a:off x="8302752" y="3329330"/>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夜間バッチ処理 OCR・Embeddingを夜間に生成</a:t>
            </a:r>
            <a:endParaRPr lang="en-US" sz="1100" dirty="0"/>
          </a:p>
        </p:txBody>
      </p:sp>
      <p:sp>
        <p:nvSpPr>
          <p:cNvPr id="57" name="Text 40"/>
          <p:cNvSpPr txBox="1"/>
          <p:nvPr/>
        </p:nvSpPr>
        <p:spPr>
          <a:xfrm>
            <a:off x="8302752" y="3995928"/>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Daytime Operation</a:t>
            </a:r>
            <a:endParaRPr lang="en-US" sz="900" dirty="0"/>
          </a:p>
        </p:txBody>
      </p:sp>
      <p:pic>
        <p:nvPicPr>
          <p:cNvPr id="58" name="Image 15" descr="preencoded.png">    </p:cNvPr>
          <p:cNvPicPr>
            <a:picLocks noChangeAspect="1"/>
          </p:cNvPicPr>
          <p:nvPr/>
        </p:nvPicPr>
        <p:blipFill>
          <a:blip r:embed="rId16"/>
          <a:stretch>
            <a:fillRect/>
          </a:stretch>
        </p:blipFill>
        <p:spPr>
          <a:xfrm>
            <a:off x="8302752" y="4219956"/>
            <a:ext cx="3238805" cy="552298"/>
          </a:xfrm>
          <a:prstGeom prst="rect">
            <a:avLst/>
          </a:prstGeom>
        </p:spPr>
      </p:pic>
      <p:sp>
        <p:nvSpPr>
          <p:cNvPr id="59" name="Text 41"/>
          <p:cNvSpPr/>
          <p:nvPr/>
        </p:nvSpPr>
        <p:spPr>
          <a:xfrm>
            <a:off x="8302752" y="4219956"/>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検索と短い回答のみ実行 LLM推論負荷を最小化</a:t>
            </a:r>
            <a:endParaRPr lang="en-US" sz="1100" dirty="0"/>
          </a:p>
        </p:txBody>
      </p:sp>
      <p:sp>
        <p:nvSpPr>
          <p:cNvPr id="60" name="Text 42"/>
          <p:cNvSpPr txBox="1"/>
          <p:nvPr/>
        </p:nvSpPr>
        <p:spPr>
          <a:xfrm>
            <a:off x="8302752" y="4886554"/>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LLM Runtime</a:t>
            </a:r>
            <a:endParaRPr lang="en-US" sz="900" dirty="0"/>
          </a:p>
        </p:txBody>
      </p:sp>
      <p:pic>
        <p:nvPicPr>
          <p:cNvPr id="61" name="Image 16" descr="preencoded.png">    </p:cNvPr>
          <p:cNvPicPr>
            <a:picLocks noChangeAspect="1"/>
          </p:cNvPicPr>
          <p:nvPr/>
        </p:nvPicPr>
        <p:blipFill>
          <a:blip r:embed="rId17"/>
          <a:stretch>
            <a:fillRect/>
          </a:stretch>
        </p:blipFill>
        <p:spPr>
          <a:xfrm>
            <a:off x="8302752" y="5110582"/>
            <a:ext cx="3238805" cy="552298"/>
          </a:xfrm>
          <a:prstGeom prst="rect">
            <a:avLst/>
          </a:prstGeom>
        </p:spPr>
      </p:pic>
      <p:sp>
        <p:nvSpPr>
          <p:cNvPr id="62" name="Text 43"/>
          <p:cNvSpPr/>
          <p:nvPr/>
        </p:nvSpPr>
        <p:spPr>
          <a:xfrm>
            <a:off x="8302752" y="5110582"/>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3B〜7B級 (4bit/INT8) コンテキスト長を制限</a:t>
            </a:r>
            <a:endParaRPr lang="en-US" sz="1100" dirty="0"/>
          </a:p>
        </p:txBody>
      </p:sp>
      <p:pic>
        <p:nvPicPr>
          <p:cNvPr id="63" name="Image 17" descr="preencoded.png">    </p:cNvPr>
          <p:cNvPicPr>
            <a:picLocks noChangeAspect="1"/>
          </p:cNvPicPr>
          <p:nvPr/>
        </p:nvPicPr>
        <p:blipFill>
          <a:blip r:embed="rId18"/>
          <a:stretch>
            <a:fillRect/>
          </a:stretch>
        </p:blipFill>
        <p:spPr>
          <a:xfrm>
            <a:off x="8302752" y="6053328"/>
            <a:ext cx="1209751" cy="247802"/>
          </a:xfrm>
          <a:prstGeom prst="rect">
            <a:avLst/>
          </a:prstGeom>
        </p:spPr>
      </p:pic>
      <p:sp>
        <p:nvSpPr>
          <p:cNvPr id="64" name="Text 44"/>
          <p:cNvSpPr/>
          <p:nvPr/>
        </p:nvSpPr>
        <p:spPr>
          <a:xfrm>
            <a:off x="8522208" y="6053328"/>
            <a:ext cx="990295"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リソース極小環境</a:t>
            </a:r>
            <a:endParaRPr lang="en-US" sz="900" dirty="0"/>
          </a:p>
        </p:txBody>
      </p:sp>
      <p:pic>
        <p:nvPicPr>
          <p:cNvPr id="65" name="Image 18" descr="preencoded.png">    </p:cNvPr>
          <p:cNvPicPr>
            <a:picLocks noChangeAspect="1"/>
          </p:cNvPicPr>
          <p:nvPr/>
        </p:nvPicPr>
        <p:blipFill>
          <a:blip r:embed="rId19"/>
          <a:srcRect l="-2571" r="-2571" t="0" b="0"/>
          <a:stretch/>
        </p:blipFill>
        <p:spPr>
          <a:xfrm>
            <a:off x="8378647" y="6124651"/>
            <a:ext cx="105156" cy="114300"/>
          </a:xfrm>
          <a:prstGeom prst="rect">
            <a:avLst/>
          </a:prstGeom>
        </p:spPr>
      </p:pic>
      <p:sp>
        <p:nvSpPr>
          <p:cNvPr id="66" name="Shape 45"/>
          <p:cNvSpPr/>
          <p:nvPr/>
        </p:nvSpPr>
        <p:spPr>
          <a:xfrm>
            <a:off x="0" y="6786677"/>
            <a:ext cx="12191695" cy="181051"/>
          </a:xfrm>
          <a:prstGeom prst="rect">
            <a:avLst/>
          </a:prstGeom>
          <a:solidFill>
            <a:srgbClr val="FFFFFF"/>
          </a:solidFill>
          <a:ln/>
        </p:spPr>
      </p:sp>
      <p:sp>
        <p:nvSpPr>
          <p:cNvPr id="67" name="Shape 46"/>
          <p:cNvSpPr/>
          <p:nvPr/>
        </p:nvSpPr>
        <p:spPr>
          <a:xfrm>
            <a:off x="0" y="6786677"/>
            <a:ext cx="12191695" cy="9144"/>
          </a:xfrm>
          <a:prstGeom prst="rect">
            <a:avLst/>
          </a:prstGeom>
          <a:solidFill>
            <a:srgbClr val="E5E5E5"/>
          </a:solidFill>
          <a:ln w="12700">
            <a:solidFill>
              <a:srgbClr val="E5E5E5">
                <a:alpha val="0"/>
              </a:srgbClr>
            </a:solidFill>
            <a:prstDash val="solid"/>
          </a:ln>
        </p:spPr>
      </p:sp>
      <p:sp>
        <p:nvSpPr>
          <p:cNvPr id="68" name="Text 47"/>
          <p:cNvSpPr txBox="1"/>
          <p:nvPr/>
        </p:nvSpPr>
        <p:spPr>
          <a:xfrm>
            <a:off x="457200" y="6795821"/>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69" name="Text 48"/>
          <p:cNvSpPr txBox="1"/>
          <p:nvPr/>
        </p:nvSpPr>
        <p:spPr>
          <a:xfrm>
            <a:off x="11385194" y="6795821"/>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63 / 80</a:t>
            </a:r>
            <a:endParaRPr lang="en-US" sz="9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304495"/>
            <a:ext cx="304495" cy="304495"/>
          </a:xfrm>
          <a:prstGeom prst="rect">
            <a:avLst/>
          </a:prstGeom>
        </p:spPr>
      </p:pic>
      <p:sp>
        <p:nvSpPr>
          <p:cNvPr id="7" name="Text 4"/>
          <p:cNvSpPr txBox="1"/>
          <p:nvPr/>
        </p:nvSpPr>
        <p:spPr>
          <a:xfrm>
            <a:off x="914400" y="228600"/>
            <a:ext cx="4467758"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文書RAG：失敗モードと回避策</a:t>
            </a:r>
            <a:endParaRPr lang="en-US" sz="2400" dirty="0"/>
          </a:p>
        </p:txBody>
      </p:sp>
      <p:sp>
        <p:nvSpPr>
          <p:cNvPr id="8" name="Text 5"/>
          <p:cNvSpPr txBox="1"/>
          <p:nvPr/>
        </p:nvSpPr>
        <p:spPr>
          <a:xfrm>
            <a:off x="8639251" y="328270"/>
            <a:ext cx="3296412"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OCR誤読・検索失敗・幻覚への対策設計</a:t>
            </a:r>
            <a:endParaRPr lang="en-US" sz="1300" dirty="0"/>
          </a:p>
        </p:txBody>
      </p:sp>
      <p:pic>
        <p:nvPicPr>
          <p:cNvPr id="9" name="Image 1" descr="preencoded.png">    </p:cNvPr>
          <p:cNvPicPr>
            <a:picLocks noChangeAspect="1"/>
          </p:cNvPicPr>
          <p:nvPr/>
        </p:nvPicPr>
        <p:blipFill>
          <a:blip r:embed="rId2"/>
          <a:srcRect l="-11" r="-11" t="0" b="0"/>
          <a:stretch/>
        </p:blipFill>
        <p:spPr>
          <a:xfrm>
            <a:off x="457200" y="1304849"/>
            <a:ext cx="11277295" cy="967435"/>
          </a:xfrm>
          <a:prstGeom prst="rect">
            <a:avLst/>
          </a:prstGeom>
        </p:spPr>
      </p:pic>
      <p:sp>
        <p:nvSpPr>
          <p:cNvPr id="10" name="Text 6"/>
          <p:cNvSpPr txBox="1"/>
          <p:nvPr/>
        </p:nvSpPr>
        <p:spPr>
          <a:xfrm>
            <a:off x="743407" y="1495044"/>
            <a:ext cx="10842041" cy="590702"/>
          </a:xfrm>
          <a:prstGeom prst="rect">
            <a:avLst/>
          </a:prstGeom>
          <a:noFill/>
          <a:ln/>
        </p:spPr>
        <p:txBody>
          <a:bodyPr wrap="square" lIns="0" tIns="0" rIns="0" bIns="0" rtlCol="0" anchor="t"/>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 結論：文書RAGの失敗は「OCR誤読」「検索精度不足」「幻覚引用」に大別され、 </a:t>
            </a:r>
            <a:pPr algn="l" indent="0" marL="0">
              <a:buNone/>
            </a:pPr>
            <a:endParaRPr lang="en-US" sz="1600" dirty="0"/>
          </a:p>
          <a:p>
            <a:pPr algn="l" indent="0" marL="0">
              <a:buNone/>
            </a:pPr>
            <a:r>
              <a:rPr lang="en-US" sz="1600" b="1" dirty="0">
                <a:solidFill>
                  <a:srgbClr val="DC2626"/>
                </a:solidFill>
                <a:latin typeface="Noto Sans JP" pitchFamily="34" charset="0"/>
                <a:ea typeface="Noto Sans JP" pitchFamily="34" charset="-122"/>
                <a:cs typeface="Noto Sans JP" pitchFamily="34" charset="-120"/>
              </a:rPr>
              <a:t>前処理の標準化</a:t>
            </a:r>
            <a:pPr algn="l" indent="0" marL="0">
              <a:buNone/>
            </a:pPr>
            <a:r>
              <a:rPr lang="en-US" sz="1600" b="1" dirty="0">
                <a:solidFill>
                  <a:srgbClr val="1D1D1F"/>
                </a:solidFill>
                <a:latin typeface="Noto Sans JP" pitchFamily="34" charset="0"/>
                <a:ea typeface="Noto Sans JP" pitchFamily="34" charset="-122"/>
                <a:cs typeface="Noto Sans JP" pitchFamily="34" charset="-120"/>
              </a:rPr>
              <a:t>と</a:t>
            </a:r>
            <a:pPr algn="l" indent="0" marL="0">
              <a:buNone/>
            </a:pPr>
            <a:r>
              <a:rPr lang="en-US" sz="1600" b="1" dirty="0">
                <a:solidFill>
                  <a:srgbClr val="DC2626"/>
                </a:solidFill>
                <a:latin typeface="Noto Sans JP" pitchFamily="34" charset="0"/>
                <a:ea typeface="Noto Sans JP" pitchFamily="34" charset="-122"/>
                <a:cs typeface="Noto Sans JP" pitchFamily="34" charset="-120"/>
              </a:rPr>
              <a:t>原文スニペット引用</a:t>
            </a:r>
            <a:pPr algn="l" indent="0" marL="0">
              <a:buNone/>
            </a:pPr>
            <a:r>
              <a:rPr lang="en-US" sz="1600" b="1" dirty="0">
                <a:solidFill>
                  <a:srgbClr val="1D1D1F"/>
                </a:solidFill>
                <a:latin typeface="Noto Sans JP" pitchFamily="34" charset="0"/>
                <a:ea typeface="Noto Sans JP" pitchFamily="34" charset="-122"/>
                <a:cs typeface="Noto Sans JP" pitchFamily="34" charset="-120"/>
              </a:rPr>
              <a:t>のUX要件化で回避します。 </a:t>
            </a:r>
            <a:endParaRPr lang="en-US" sz="1600" dirty="0"/>
          </a:p>
        </p:txBody>
      </p:sp>
      <p:sp>
        <p:nvSpPr>
          <p:cNvPr id="11" name="Shape 7"/>
          <p:cNvSpPr/>
          <p:nvPr/>
        </p:nvSpPr>
        <p:spPr>
          <a:xfrm>
            <a:off x="457200" y="2500884"/>
            <a:ext cx="5524805" cy="3038551"/>
          </a:xfrm>
          <a:prstGeom prst="roundRect">
            <a:avLst>
              <a:gd name="adj" fmla="val 1132"/>
            </a:avLst>
          </a:prstGeom>
          <a:solidFill>
            <a:srgbClr val="FFFFFF"/>
          </a:solidFill>
          <a:ln w="12700">
            <a:solidFill>
              <a:srgbClr val="E5E5E5"/>
            </a:solidFill>
            <a:prstDash val="solid"/>
          </a:ln>
        </p:spPr>
      </p:sp>
      <p:sp>
        <p:nvSpPr>
          <p:cNvPr id="12" name="Shape 8"/>
          <p:cNvSpPr/>
          <p:nvPr/>
        </p:nvSpPr>
        <p:spPr>
          <a:xfrm>
            <a:off x="657454" y="3033979"/>
            <a:ext cx="51242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1773" r="-1773" t="0" b="0"/>
          <a:stretch/>
        </p:blipFill>
        <p:spPr>
          <a:xfrm>
            <a:off x="657454" y="2744114"/>
            <a:ext cx="133502" cy="171907"/>
          </a:xfrm>
          <a:prstGeom prst="rect">
            <a:avLst/>
          </a:prstGeom>
        </p:spPr>
      </p:pic>
      <p:sp>
        <p:nvSpPr>
          <p:cNvPr id="14" name="Text 9"/>
          <p:cNvSpPr txBox="1"/>
          <p:nvPr/>
        </p:nvSpPr>
        <p:spPr>
          <a:xfrm>
            <a:off x="886054" y="2701138"/>
            <a:ext cx="2791663" cy="352958"/>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主な失敗モード（Failure Modes）</a:t>
            </a:r>
            <a:endParaRPr lang="en-US" sz="1300" dirty="0"/>
          </a:p>
        </p:txBody>
      </p:sp>
      <p:pic>
        <p:nvPicPr>
          <p:cNvPr id="15" name="Image 3" descr="preencoded.png">    </p:cNvPr>
          <p:cNvPicPr>
            <a:picLocks noChangeAspect="1"/>
          </p:cNvPicPr>
          <p:nvPr/>
        </p:nvPicPr>
        <p:blipFill>
          <a:blip r:embed="rId4"/>
          <a:srcRect l="0" r="0" t="0" b="0"/>
          <a:stretch/>
        </p:blipFill>
        <p:spPr>
          <a:xfrm>
            <a:off x="657454" y="3168396"/>
            <a:ext cx="133502" cy="133502"/>
          </a:xfrm>
          <a:prstGeom prst="rect">
            <a:avLst/>
          </a:prstGeom>
        </p:spPr>
      </p:pic>
      <p:sp>
        <p:nvSpPr>
          <p:cNvPr id="16" name="Text 10"/>
          <p:cNvSpPr txBox="1"/>
          <p:nvPr/>
        </p:nvSpPr>
        <p:spPr>
          <a:xfrm>
            <a:off x="886054" y="3382366"/>
            <a:ext cx="4972507" cy="438912"/>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スキャン品質低下や傾きにより、固有名詞や数値が誤認識され、正しい文書がヒットしない。</a:t>
            </a:r>
            <a:endParaRPr lang="en-US" sz="1100" dirty="0"/>
          </a:p>
        </p:txBody>
      </p:sp>
      <p:pic>
        <p:nvPicPr>
          <p:cNvPr id="17" name="Image 4" descr="preencoded.png">    </p:cNvPr>
          <p:cNvPicPr>
            <a:picLocks noChangeAspect="1"/>
          </p:cNvPicPr>
          <p:nvPr/>
        </p:nvPicPr>
        <p:blipFill>
          <a:blip r:embed="rId5"/>
          <a:stretch>
            <a:fillRect/>
          </a:stretch>
        </p:blipFill>
        <p:spPr>
          <a:xfrm>
            <a:off x="2085746" y="3606394"/>
            <a:ext cx="724205" cy="209398"/>
          </a:xfrm>
          <a:prstGeom prst="rect">
            <a:avLst/>
          </a:prstGeom>
        </p:spPr>
      </p:pic>
      <p:sp>
        <p:nvSpPr>
          <p:cNvPr id="18" name="Text 11"/>
          <p:cNvSpPr/>
          <p:nvPr/>
        </p:nvSpPr>
        <p:spPr>
          <a:xfrm>
            <a:off x="2085746" y="3606394"/>
            <a:ext cx="724205"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B91C1C"/>
                </a:solidFill>
                <a:latin typeface="Noto Sans JP" pitchFamily="34" charset="0"/>
                <a:ea typeface="Noto Sans JP" pitchFamily="34" charset="-122"/>
                <a:cs typeface="Noto Sans JP" pitchFamily="34" charset="-120"/>
              </a:rPr>
              <a:t>Recall低下</a:t>
            </a:r>
            <a:endParaRPr lang="en-US" sz="900" dirty="0"/>
          </a:p>
        </p:txBody>
      </p:sp>
      <p:pic>
        <p:nvPicPr>
          <p:cNvPr id="19" name="Image 5" descr="preencoded.png">    </p:cNvPr>
          <p:cNvPicPr>
            <a:picLocks noChangeAspect="1"/>
          </p:cNvPicPr>
          <p:nvPr/>
        </p:nvPicPr>
        <p:blipFill>
          <a:blip r:embed="rId6"/>
          <a:srcRect l="0" r="0" t="0" b="0"/>
          <a:stretch/>
        </p:blipFill>
        <p:spPr>
          <a:xfrm>
            <a:off x="657454" y="3930091"/>
            <a:ext cx="133502" cy="133502"/>
          </a:xfrm>
          <a:prstGeom prst="rect">
            <a:avLst/>
          </a:prstGeom>
        </p:spPr>
      </p:pic>
      <p:sp>
        <p:nvSpPr>
          <p:cNvPr id="20" name="Text 12"/>
          <p:cNvSpPr txBox="1"/>
          <p:nvPr/>
        </p:nvSpPr>
        <p:spPr>
          <a:xfrm>
            <a:off x="886054" y="4144061"/>
            <a:ext cx="4972507" cy="438912"/>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表組みや段組みが崩れてテキスト化され、文脈が断絶。LLMが意味を誤解釈する。</a:t>
            </a:r>
            <a:endParaRPr lang="en-US" sz="1100" dirty="0"/>
          </a:p>
        </p:txBody>
      </p:sp>
      <p:pic>
        <p:nvPicPr>
          <p:cNvPr id="21" name="Image 6" descr="preencoded.png">    </p:cNvPr>
          <p:cNvPicPr>
            <a:picLocks noChangeAspect="1"/>
          </p:cNvPicPr>
          <p:nvPr/>
        </p:nvPicPr>
        <p:blipFill>
          <a:blip r:embed="rId7"/>
          <a:stretch>
            <a:fillRect/>
          </a:stretch>
        </p:blipFill>
        <p:spPr>
          <a:xfrm>
            <a:off x="1371600" y="4368089"/>
            <a:ext cx="819302" cy="209398"/>
          </a:xfrm>
          <a:prstGeom prst="rect">
            <a:avLst/>
          </a:prstGeom>
        </p:spPr>
      </p:pic>
      <p:sp>
        <p:nvSpPr>
          <p:cNvPr id="22" name="Text 13"/>
          <p:cNvSpPr/>
          <p:nvPr/>
        </p:nvSpPr>
        <p:spPr>
          <a:xfrm>
            <a:off x="1371600" y="4368089"/>
            <a:ext cx="819302"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B91C1C"/>
                </a:solidFill>
                <a:latin typeface="Noto Sans JP" pitchFamily="34" charset="0"/>
                <a:ea typeface="Noto Sans JP" pitchFamily="34" charset="-122"/>
                <a:cs typeface="Noto Sans JP" pitchFamily="34" charset="-120"/>
              </a:rPr>
              <a:t>Context喪失</a:t>
            </a:r>
            <a:endParaRPr lang="en-US" sz="900" dirty="0"/>
          </a:p>
        </p:txBody>
      </p:sp>
      <p:pic>
        <p:nvPicPr>
          <p:cNvPr id="23" name="Image 7" descr="preencoded.png">    </p:cNvPr>
          <p:cNvPicPr>
            <a:picLocks noChangeAspect="1"/>
          </p:cNvPicPr>
          <p:nvPr/>
        </p:nvPicPr>
        <p:blipFill>
          <a:blip r:embed="rId8"/>
          <a:srcRect l="0" r="0" t="0" b="0"/>
          <a:stretch/>
        </p:blipFill>
        <p:spPr>
          <a:xfrm>
            <a:off x="657454" y="4691786"/>
            <a:ext cx="133502" cy="133502"/>
          </a:xfrm>
          <a:prstGeom prst="rect">
            <a:avLst/>
          </a:prstGeom>
        </p:spPr>
      </p:pic>
      <p:sp>
        <p:nvSpPr>
          <p:cNvPr id="24" name="Text 14"/>
          <p:cNvSpPr txBox="1"/>
          <p:nvPr/>
        </p:nvSpPr>
        <p:spPr>
          <a:xfrm>
            <a:off x="886054" y="4906670"/>
            <a:ext cx="4972507" cy="438912"/>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検索結果に含まれない情報を、さも引用したかのように回答する。</a:t>
            </a:r>
            <a:endParaRPr lang="en-US" sz="1100" dirty="0"/>
          </a:p>
        </p:txBody>
      </p:sp>
      <p:pic>
        <p:nvPicPr>
          <p:cNvPr id="25" name="Image 8" descr="preencoded.png">    </p:cNvPr>
          <p:cNvPicPr>
            <a:picLocks noChangeAspect="1"/>
          </p:cNvPicPr>
          <p:nvPr/>
        </p:nvPicPr>
        <p:blipFill>
          <a:blip r:embed="rId9"/>
          <a:stretch>
            <a:fillRect/>
          </a:stretch>
        </p:blipFill>
        <p:spPr>
          <a:xfrm>
            <a:off x="942746" y="5129784"/>
            <a:ext cx="733349" cy="209398"/>
          </a:xfrm>
          <a:prstGeom prst="rect">
            <a:avLst/>
          </a:prstGeom>
        </p:spPr>
      </p:pic>
      <p:sp>
        <p:nvSpPr>
          <p:cNvPr id="26" name="Text 15"/>
          <p:cNvSpPr/>
          <p:nvPr/>
        </p:nvSpPr>
        <p:spPr>
          <a:xfrm>
            <a:off x="942746" y="5129784"/>
            <a:ext cx="734263"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B91C1C"/>
                </a:solidFill>
                <a:latin typeface="Noto Sans JP" pitchFamily="34" charset="0"/>
                <a:ea typeface="Noto Sans JP" pitchFamily="34" charset="-122"/>
                <a:cs typeface="Noto Sans JP" pitchFamily="34" charset="-120"/>
              </a:rPr>
              <a:t>信頼性毀損</a:t>
            </a:r>
            <a:endParaRPr lang="en-US" sz="900" dirty="0"/>
          </a:p>
        </p:txBody>
      </p:sp>
      <p:sp>
        <p:nvSpPr>
          <p:cNvPr id="27" name="Shape 16"/>
          <p:cNvSpPr/>
          <p:nvPr/>
        </p:nvSpPr>
        <p:spPr>
          <a:xfrm>
            <a:off x="6210605" y="2500884"/>
            <a:ext cx="5524805" cy="3038551"/>
          </a:xfrm>
          <a:prstGeom prst="roundRect">
            <a:avLst>
              <a:gd name="adj" fmla="val 1132"/>
            </a:avLst>
          </a:prstGeom>
          <a:solidFill>
            <a:srgbClr val="FFFFFF"/>
          </a:solidFill>
          <a:ln w="12700">
            <a:solidFill>
              <a:srgbClr val="E5E5E5"/>
            </a:solidFill>
            <a:prstDash val="solid"/>
          </a:ln>
        </p:spPr>
      </p:sp>
      <p:sp>
        <p:nvSpPr>
          <p:cNvPr id="28" name="Shape 17"/>
          <p:cNvSpPr/>
          <p:nvPr/>
        </p:nvSpPr>
        <p:spPr>
          <a:xfrm>
            <a:off x="6409944" y="3033979"/>
            <a:ext cx="5124298" cy="19202"/>
          </a:xfrm>
          <a:prstGeom prst="rect">
            <a:avLst/>
          </a:prstGeom>
          <a:solidFill>
            <a:srgbClr val="F5F5F7"/>
          </a:solidFill>
          <a:ln w="12700">
            <a:solidFill>
              <a:srgbClr val="F5F5F7">
                <a:alpha val="0"/>
              </a:srgbClr>
            </a:solidFill>
            <a:prstDash val="solid"/>
          </a:ln>
        </p:spPr>
      </p:sp>
      <p:sp>
        <p:nvSpPr>
          <p:cNvPr id="29" name="Text 18"/>
          <p:cNvSpPr txBox="1"/>
          <p:nvPr/>
        </p:nvSpPr>
        <p:spPr>
          <a:xfrm>
            <a:off x="6505956" y="2701138"/>
            <a:ext cx="2315261" cy="352958"/>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回避策と設計（Mitigation）</a:t>
            </a:r>
            <a:endParaRPr lang="en-US" sz="1300" dirty="0"/>
          </a:p>
        </p:txBody>
      </p:sp>
      <p:pic>
        <p:nvPicPr>
          <p:cNvPr id="30" name="Image 9" descr="preencoded.png">    </p:cNvPr>
          <p:cNvPicPr>
            <a:picLocks noChangeAspect="1"/>
          </p:cNvPicPr>
          <p:nvPr/>
        </p:nvPicPr>
        <p:blipFill>
          <a:blip r:embed="rId10"/>
          <a:srcRect l="0" r="0" t="-1100" b="-1100"/>
          <a:stretch/>
        </p:blipFill>
        <p:spPr>
          <a:xfrm>
            <a:off x="6409944" y="3168396"/>
            <a:ext cx="114300" cy="133502"/>
          </a:xfrm>
          <a:prstGeom prst="rect">
            <a:avLst/>
          </a:prstGeom>
        </p:spPr>
      </p:pic>
      <p:sp>
        <p:nvSpPr>
          <p:cNvPr id="31" name="Text 19"/>
          <p:cNvSpPr txBox="1"/>
          <p:nvPr/>
        </p:nvSpPr>
        <p:spPr>
          <a:xfrm>
            <a:off x="6620256" y="3382366"/>
            <a:ext cx="4991710" cy="438912"/>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傾き補正・二値化をパイプライン化。構造化にはPaddleOCR、レイアウト保持にはDonut/LayoutLMv3を採用。</a:t>
            </a:r>
            <a:endParaRPr lang="en-US" sz="1100" dirty="0"/>
          </a:p>
        </p:txBody>
      </p:sp>
      <p:pic>
        <p:nvPicPr>
          <p:cNvPr id="32" name="Image 10" descr="preencoded.png">    </p:cNvPr>
          <p:cNvPicPr>
            <a:picLocks noChangeAspect="1"/>
          </p:cNvPicPr>
          <p:nvPr/>
        </p:nvPicPr>
        <p:blipFill>
          <a:blip r:embed="rId11"/>
          <a:stretch>
            <a:fillRect/>
          </a:stretch>
        </p:blipFill>
        <p:spPr>
          <a:xfrm>
            <a:off x="8952890" y="3606394"/>
            <a:ext cx="1162202" cy="209398"/>
          </a:xfrm>
          <a:prstGeom prst="rect">
            <a:avLst/>
          </a:prstGeom>
        </p:spPr>
      </p:pic>
      <p:sp>
        <p:nvSpPr>
          <p:cNvPr id="33" name="Text 20"/>
          <p:cNvSpPr/>
          <p:nvPr/>
        </p:nvSpPr>
        <p:spPr>
          <a:xfrm>
            <a:off x="8952890" y="3606394"/>
            <a:ext cx="1162202"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47857"/>
                </a:solidFill>
                <a:latin typeface="Noto Sans JP" pitchFamily="34" charset="0"/>
                <a:ea typeface="Noto Sans JP" pitchFamily="34" charset="-122"/>
                <a:cs typeface="Noto Sans JP" pitchFamily="34" charset="-120"/>
              </a:rPr>
              <a:t>PaddleOCR/Donut</a:t>
            </a:r>
            <a:endParaRPr lang="en-US" sz="900" dirty="0"/>
          </a:p>
        </p:txBody>
      </p:sp>
      <p:pic>
        <p:nvPicPr>
          <p:cNvPr id="34" name="Image 11" descr="preencoded.png">    </p:cNvPr>
          <p:cNvPicPr>
            <a:picLocks noChangeAspect="1"/>
          </p:cNvPicPr>
          <p:nvPr/>
        </p:nvPicPr>
        <p:blipFill>
          <a:blip r:embed="rId12"/>
          <a:srcRect l="0" r="0" t="-1100" b="-1100"/>
          <a:stretch/>
        </p:blipFill>
        <p:spPr>
          <a:xfrm>
            <a:off x="6409944" y="3930091"/>
            <a:ext cx="114300" cy="133502"/>
          </a:xfrm>
          <a:prstGeom prst="rect">
            <a:avLst/>
          </a:prstGeom>
        </p:spPr>
      </p:pic>
      <p:sp>
        <p:nvSpPr>
          <p:cNvPr id="35" name="Text 21"/>
          <p:cNvSpPr txBox="1"/>
          <p:nvPr/>
        </p:nvSpPr>
        <p:spPr>
          <a:xfrm>
            <a:off x="6620256" y="4144061"/>
            <a:ext cx="4991710" cy="438912"/>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回答の根拠となったOCRテキストの断片（スニペット）を必ず提示し、ユーザーが原文を確認できるUIにする。</a:t>
            </a:r>
            <a:endParaRPr lang="en-US" sz="1100" dirty="0"/>
          </a:p>
        </p:txBody>
      </p:sp>
      <p:pic>
        <p:nvPicPr>
          <p:cNvPr id="36" name="Image 12" descr="preencoded.png">    </p:cNvPr>
          <p:cNvPicPr>
            <a:picLocks noChangeAspect="1"/>
          </p:cNvPicPr>
          <p:nvPr/>
        </p:nvPicPr>
        <p:blipFill>
          <a:blip r:embed="rId13"/>
          <a:stretch>
            <a:fillRect/>
          </a:stretch>
        </p:blipFill>
        <p:spPr>
          <a:xfrm>
            <a:off x="8963863" y="4368089"/>
            <a:ext cx="619049" cy="209398"/>
          </a:xfrm>
          <a:prstGeom prst="rect">
            <a:avLst/>
          </a:prstGeom>
        </p:spPr>
      </p:pic>
      <p:sp>
        <p:nvSpPr>
          <p:cNvPr id="37" name="Text 22"/>
          <p:cNvSpPr/>
          <p:nvPr/>
        </p:nvSpPr>
        <p:spPr>
          <a:xfrm>
            <a:off x="8963863" y="4368089"/>
            <a:ext cx="619963"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47857"/>
                </a:solidFill>
                <a:latin typeface="Noto Sans JP" pitchFamily="34" charset="0"/>
                <a:ea typeface="Noto Sans JP" pitchFamily="34" charset="-122"/>
                <a:cs typeface="Noto Sans JP" pitchFamily="34" charset="-120"/>
              </a:rPr>
              <a:t>Verify UI</a:t>
            </a:r>
            <a:endParaRPr lang="en-US" sz="900" dirty="0"/>
          </a:p>
        </p:txBody>
      </p:sp>
      <p:pic>
        <p:nvPicPr>
          <p:cNvPr id="38" name="Image 13" descr="preencoded.png">    </p:cNvPr>
          <p:cNvPicPr>
            <a:picLocks noChangeAspect="1"/>
          </p:cNvPicPr>
          <p:nvPr/>
        </p:nvPicPr>
        <p:blipFill>
          <a:blip r:embed="rId14"/>
          <a:srcRect l="0" r="0" t="-1100" b="-1100"/>
          <a:stretch/>
        </p:blipFill>
        <p:spPr>
          <a:xfrm>
            <a:off x="6409944" y="4691786"/>
            <a:ext cx="114300" cy="133502"/>
          </a:xfrm>
          <a:prstGeom prst="rect">
            <a:avLst/>
          </a:prstGeom>
        </p:spPr>
      </p:pic>
      <p:sp>
        <p:nvSpPr>
          <p:cNvPr id="39" name="Text 23"/>
          <p:cNvSpPr txBox="1"/>
          <p:nvPr/>
        </p:nvSpPr>
        <p:spPr>
          <a:xfrm>
            <a:off x="6620256" y="4906670"/>
            <a:ext cx="4991710" cy="438912"/>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OCRとEmbeddingは夜間バッチで済ませ、検索時はRerankerで精度向上に集中。LLMには「引用外は回答不可」を指示。</a:t>
            </a:r>
            <a:endParaRPr lang="en-US" sz="1100" dirty="0"/>
          </a:p>
        </p:txBody>
      </p:sp>
      <p:pic>
        <p:nvPicPr>
          <p:cNvPr id="40" name="Image 14" descr="preencoded.png">    </p:cNvPr>
          <p:cNvPicPr>
            <a:picLocks noChangeAspect="1"/>
          </p:cNvPicPr>
          <p:nvPr/>
        </p:nvPicPr>
        <p:blipFill>
          <a:blip r:embed="rId15"/>
          <a:stretch>
            <a:fillRect/>
          </a:stretch>
        </p:blipFill>
        <p:spPr>
          <a:xfrm>
            <a:off x="9663379" y="5129784"/>
            <a:ext cx="905256" cy="209398"/>
          </a:xfrm>
          <a:prstGeom prst="rect">
            <a:avLst/>
          </a:prstGeom>
        </p:spPr>
      </p:pic>
      <p:sp>
        <p:nvSpPr>
          <p:cNvPr id="41" name="Text 24"/>
          <p:cNvSpPr/>
          <p:nvPr/>
        </p:nvSpPr>
        <p:spPr>
          <a:xfrm>
            <a:off x="9663379" y="5129784"/>
            <a:ext cx="905256"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47857"/>
                </a:solidFill>
                <a:latin typeface="Noto Sans JP" pitchFamily="34" charset="0"/>
                <a:ea typeface="Noto Sans JP" pitchFamily="34" charset="-122"/>
                <a:cs typeface="Noto Sans JP" pitchFamily="34" charset="-120"/>
              </a:rPr>
              <a:t>Batch/Rerank</a:t>
            </a:r>
            <a:endParaRPr lang="en-US" sz="900" dirty="0"/>
          </a:p>
        </p:txBody>
      </p:sp>
      <p:sp>
        <p:nvSpPr>
          <p:cNvPr id="42" name="Shape 25"/>
          <p:cNvSpPr/>
          <p:nvPr/>
        </p:nvSpPr>
        <p:spPr>
          <a:xfrm>
            <a:off x="457200" y="5768035"/>
            <a:ext cx="11277295" cy="961949"/>
          </a:xfrm>
          <a:prstGeom prst="roundRect">
            <a:avLst>
              <a:gd name="adj" fmla="val 7529"/>
            </a:avLst>
          </a:prstGeom>
          <a:solidFill>
            <a:srgbClr val="FFFBEB"/>
          </a:solidFill>
          <a:ln w="12700">
            <a:solidFill>
              <a:srgbClr val="FCD34D"/>
            </a:solidFill>
            <a:prstDash val="solid"/>
          </a:ln>
        </p:spPr>
      </p:sp>
      <p:pic>
        <p:nvPicPr>
          <p:cNvPr id="43" name="Image 15" descr="preencoded.png">    </p:cNvPr>
          <p:cNvPicPr>
            <a:picLocks noChangeAspect="1"/>
          </p:cNvPicPr>
          <p:nvPr/>
        </p:nvPicPr>
        <p:blipFill>
          <a:blip r:embed="rId16"/>
          <a:srcRect l="-1773" r="-1773" t="0" b="0"/>
          <a:stretch/>
        </p:blipFill>
        <p:spPr>
          <a:xfrm>
            <a:off x="619049" y="5949086"/>
            <a:ext cx="133502" cy="171907"/>
          </a:xfrm>
          <a:prstGeom prst="rect">
            <a:avLst/>
          </a:prstGeom>
        </p:spPr>
      </p:pic>
      <p:sp>
        <p:nvSpPr>
          <p:cNvPr id="44" name="Text 26"/>
          <p:cNvSpPr txBox="1"/>
          <p:nvPr/>
        </p:nvSpPr>
        <p:spPr>
          <a:xfrm>
            <a:off x="866851" y="5929884"/>
            <a:ext cx="10821010" cy="200254"/>
          </a:xfrm>
          <a:prstGeom prst="rect">
            <a:avLst/>
          </a:prstGeom>
          <a:noFill/>
          <a:ln/>
        </p:spPr>
        <p:txBody>
          <a:bodyPr wrap="square" lIns="0" tIns="0" rIns="0" bIns="0" rtlCol="0" anchor="ctr"/>
          <a:lstStyle/>
          <a:p>
            <a:pPr algn="l" indent="0" marL="0">
              <a:buNone/>
            </a:pPr>
            <a:r>
              <a:rPr lang="en-US" sz="1000" b="1" dirty="0">
                <a:solidFill>
                  <a:srgbClr val="92400E"/>
                </a:solidFill>
                <a:latin typeface="Noto Sans JP" pitchFamily="34" charset="0"/>
                <a:ea typeface="Noto Sans JP" pitchFamily="34" charset="-122"/>
                <a:cs typeface="Noto Sans JP" pitchFamily="34" charset="-120"/>
              </a:rPr>
              <a:t>実務上のポイント（Key Takeaway）</a:t>
            </a:r>
            <a:endParaRPr lang="en-US" sz="1000" dirty="0"/>
          </a:p>
        </p:txBody>
      </p:sp>
      <p:sp>
        <p:nvSpPr>
          <p:cNvPr id="45" name="Text 27"/>
          <p:cNvSpPr txBox="1"/>
          <p:nvPr/>
        </p:nvSpPr>
        <p:spPr>
          <a:xfrm>
            <a:off x="866851" y="6168542"/>
            <a:ext cx="10782605" cy="400507"/>
          </a:xfrm>
          <a:prstGeom prst="rect">
            <a:avLst/>
          </a:prstGeom>
          <a:noFill/>
          <a:ln/>
        </p:spPr>
        <p:txBody>
          <a:bodyPr wrap="square" lIns="0" tIns="0" rIns="0" bIns="0" rtlCol="0" anchor="t"/>
          <a:lstStyle/>
          <a:p>
            <a:pPr algn="l" indent="0" marL="0">
              <a:buNone/>
            </a:pPr>
            <a:r>
              <a:rPr lang="en-US" sz="1000" dirty="0">
                <a:solidFill>
                  <a:srgbClr val="92400E"/>
                </a:solidFill>
                <a:latin typeface="Noto Sans JP" pitchFamily="34" charset="0"/>
                <a:ea typeface="Noto Sans JP" pitchFamily="34" charset="-122"/>
                <a:cs typeface="Noto Sans JP" pitchFamily="34" charset="-120"/>
              </a:rPr>
              <a:t>PDF/画像RAGでは、Embeddingモデルの性能以前に「テキスト抽出の品質」が上限を決めます。Tesseract等の古典OCRで限界を感じたら、早めに視覚モデル（VLMやDocument AI）への切り替えを検討すべきです。</a:t>
            </a:r>
            <a:endParaRPr lang="en-US" sz="1000" dirty="0"/>
          </a:p>
        </p:txBody>
      </p:sp>
      <p:sp>
        <p:nvSpPr>
          <p:cNvPr id="46" name="Shape 28"/>
          <p:cNvSpPr/>
          <p:nvPr/>
        </p:nvSpPr>
        <p:spPr>
          <a:xfrm>
            <a:off x="0" y="7111289"/>
            <a:ext cx="12191695" cy="181051"/>
          </a:xfrm>
          <a:prstGeom prst="rect">
            <a:avLst/>
          </a:prstGeom>
          <a:solidFill>
            <a:srgbClr val="FFFFFF"/>
          </a:solidFill>
          <a:ln/>
        </p:spPr>
      </p:sp>
      <p:sp>
        <p:nvSpPr>
          <p:cNvPr id="47" name="Shape 29"/>
          <p:cNvSpPr/>
          <p:nvPr/>
        </p:nvSpPr>
        <p:spPr>
          <a:xfrm>
            <a:off x="0" y="7111289"/>
            <a:ext cx="12191695" cy="9144"/>
          </a:xfrm>
          <a:prstGeom prst="rect">
            <a:avLst/>
          </a:prstGeom>
          <a:solidFill>
            <a:srgbClr val="E5E5E5"/>
          </a:solidFill>
          <a:ln w="12700">
            <a:solidFill>
              <a:srgbClr val="E5E5E5">
                <a:alpha val="0"/>
              </a:srgbClr>
            </a:solidFill>
            <a:prstDash val="solid"/>
          </a:ln>
        </p:spPr>
      </p:sp>
      <p:sp>
        <p:nvSpPr>
          <p:cNvPr id="48" name="Text 30"/>
          <p:cNvSpPr txBox="1"/>
          <p:nvPr/>
        </p:nvSpPr>
        <p:spPr>
          <a:xfrm>
            <a:off x="457200" y="7120433"/>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49" name="Text 31"/>
          <p:cNvSpPr txBox="1"/>
          <p:nvPr/>
        </p:nvSpPr>
        <p:spPr>
          <a:xfrm>
            <a:off x="11385194" y="7120433"/>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64 / 80</a:t>
            </a:r>
            <a:endParaRPr lang="en-US" sz="9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847649"/>
          </a:xfrm>
          <a:prstGeom prst="rect">
            <a:avLst/>
          </a:prstGeom>
          <a:solidFill>
            <a:srgbClr val="F5F5F7"/>
          </a:solidFill>
          <a:ln/>
        </p:spPr>
      </p:sp>
      <p:sp>
        <p:nvSpPr>
          <p:cNvPr id="5" name="Shape 3"/>
          <p:cNvSpPr/>
          <p:nvPr/>
        </p:nvSpPr>
        <p:spPr>
          <a:xfrm>
            <a:off x="0" y="838505"/>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67005"/>
            <a:ext cx="304495" cy="304495"/>
          </a:xfrm>
          <a:prstGeom prst="rect">
            <a:avLst/>
          </a:prstGeom>
        </p:spPr>
      </p:pic>
      <p:sp>
        <p:nvSpPr>
          <p:cNvPr id="7" name="Text 4"/>
          <p:cNvSpPr txBox="1"/>
          <p:nvPr/>
        </p:nvSpPr>
        <p:spPr>
          <a:xfrm>
            <a:off x="914400" y="190195"/>
            <a:ext cx="5915254"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ユースケース：画像理解（VLM）— 3構成</a:t>
            </a:r>
            <a:endParaRPr lang="en-US" sz="2400" dirty="0"/>
          </a:p>
        </p:txBody>
      </p:sp>
      <p:sp>
        <p:nvSpPr>
          <p:cNvPr id="8" name="Text 5"/>
          <p:cNvSpPr txBox="1"/>
          <p:nvPr/>
        </p:nvSpPr>
        <p:spPr>
          <a:xfrm>
            <a:off x="8067751" y="290779"/>
            <a:ext cx="3867912"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スクショ/写真の説明・抽出：推奨スタック比較</a:t>
            </a:r>
            <a:endParaRPr lang="en-US" sz="1300" dirty="0"/>
          </a:p>
        </p:txBody>
      </p:sp>
      <p:sp>
        <p:nvSpPr>
          <p:cNvPr id="9" name="Shape 6"/>
          <p:cNvSpPr/>
          <p:nvPr/>
        </p:nvSpPr>
        <p:spPr>
          <a:xfrm>
            <a:off x="457200" y="1133856"/>
            <a:ext cx="11277295" cy="875995"/>
          </a:xfrm>
          <a:prstGeom prst="roundRect">
            <a:avLst>
              <a:gd name="adj" fmla="val 4538"/>
            </a:avLst>
          </a:prstGeom>
          <a:solidFill>
            <a:srgbClr val="F0F7FF"/>
          </a:solidFill>
          <a:ln/>
        </p:spPr>
      </p:sp>
      <p:sp>
        <p:nvSpPr>
          <p:cNvPr id="10" name="Shape 7"/>
          <p:cNvSpPr/>
          <p:nvPr/>
        </p:nvSpPr>
        <p:spPr>
          <a:xfrm>
            <a:off x="457200" y="1133856"/>
            <a:ext cx="57607" cy="875995"/>
          </a:xfrm>
          <a:prstGeom prst="roundRect">
            <a:avLst>
              <a:gd name="adj" fmla="val 69013"/>
            </a:avLst>
          </a:prstGeom>
          <a:solidFill>
            <a:srgbClr val="007AFF"/>
          </a:solidFill>
          <a:ln w="12700">
            <a:solidFill>
              <a:srgbClr val="007AFF">
                <a:alpha val="0"/>
              </a:srgbClr>
            </a:solidFill>
            <a:prstDash val="solid"/>
          </a:ln>
        </p:spPr>
      </p:sp>
      <p:sp>
        <p:nvSpPr>
          <p:cNvPr id="11" name="Text 8"/>
          <p:cNvSpPr txBox="1"/>
          <p:nvPr/>
        </p:nvSpPr>
        <p:spPr>
          <a:xfrm>
            <a:off x="743407" y="1285646"/>
            <a:ext cx="10840212" cy="571500"/>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 結論：2B〜7B級VLMがローカルの現実ライン。72B級は上位機前提となります。</a:t>
            </a:r>
            <a:pPr algn="l" indent="0" marL="0">
              <a:buNone/>
            </a:pPr>
            <a:endParaRPr lang="en-US" sz="1500" dirty="0"/>
          </a:p>
          <a:p>
            <a:pPr algn="l" indent="0" marL="0">
              <a:buNone/>
            </a:pPr>
            <a:r>
              <a:rPr lang="en-US" sz="1200" b="1" dirty="0">
                <a:solidFill>
                  <a:srgbClr val="424245"/>
                </a:solidFill>
                <a:latin typeface="Noto Sans JP" pitchFamily="34" charset="0"/>
                <a:ea typeface="Noto Sans JP" pitchFamily="34" charset="-122"/>
                <a:cs typeface="Noto Sans JP" pitchFamily="34" charset="-120"/>
              </a:rPr>
              <a:t>※視覚トークン肥大による速度/メモリ急落を防ぐため、解像度・max-pixelsの制御が必須です。</a:t>
            </a:r>
            <a:endParaRPr lang="en-US" sz="1500" dirty="0"/>
          </a:p>
        </p:txBody>
      </p:sp>
      <p:sp>
        <p:nvSpPr>
          <p:cNvPr id="12" name="Shape 9"/>
          <p:cNvSpPr/>
          <p:nvPr/>
        </p:nvSpPr>
        <p:spPr>
          <a:xfrm>
            <a:off x="457200" y="2295144"/>
            <a:ext cx="3638398" cy="4695444"/>
          </a:xfrm>
          <a:prstGeom prst="roundRect">
            <a:avLst>
              <a:gd name="adj" fmla="val 789"/>
            </a:avLst>
          </a:prstGeom>
          <a:noFill/>
          <a:ln w="12700">
            <a:solidFill>
              <a:srgbClr val="E5E5E5"/>
            </a:solidFill>
            <a:prstDash val="solid"/>
          </a:ln>
        </p:spPr>
      </p:sp>
      <p:sp>
        <p:nvSpPr>
          <p:cNvPr id="13" name="Shape 10"/>
          <p:cNvSpPr/>
          <p:nvPr/>
        </p:nvSpPr>
        <p:spPr>
          <a:xfrm>
            <a:off x="466344" y="2305202"/>
            <a:ext cx="3619195" cy="609905"/>
          </a:xfrm>
          <a:prstGeom prst="roundRect">
            <a:avLst>
              <a:gd name="adj" fmla="val 28111"/>
            </a:avLst>
          </a:prstGeom>
          <a:solidFill>
            <a:srgbClr val="34C759"/>
          </a:solidFill>
          <a:ln w="12700">
            <a:solidFill>
              <a:srgbClr val="FFFFFF">
                <a:alpha val="0"/>
              </a:srgbClr>
            </a:solidFill>
            <a:prstDash val="solid"/>
          </a:ln>
        </p:spPr>
      </p:sp>
      <p:sp>
        <p:nvSpPr>
          <p:cNvPr id="14" name="Shape 11"/>
          <p:cNvSpPr/>
          <p:nvPr/>
        </p:nvSpPr>
        <p:spPr>
          <a:xfrm>
            <a:off x="1501445" y="2457907"/>
            <a:ext cx="304495" cy="304495"/>
          </a:xfrm>
          <a:prstGeom prst="ellipse">
            <a:avLst/>
          </a:prstGeom>
          <a:solidFill>
            <a:srgbClr val="FFFFFF">
              <a:alpha val="20000"/>
            </a:srgbClr>
          </a:solidFill>
          <a:ln w="12700">
            <a:solidFill>
              <a:srgbClr val="FFFFFF">
                <a:alpha val="0"/>
              </a:srgbClr>
            </a:solidFill>
            <a:prstDash val="solid"/>
          </a:ln>
        </p:spPr>
      </p:sp>
      <p:pic>
        <p:nvPicPr>
          <p:cNvPr id="15" name="Image 1" descr="preencoded.png">    </p:cNvPr>
          <p:cNvPicPr>
            <a:picLocks noChangeAspect="1"/>
          </p:cNvPicPr>
          <p:nvPr/>
        </p:nvPicPr>
        <p:blipFill>
          <a:blip r:embed="rId2"/>
          <a:srcRect l="-1282" r="-1282" t="0" b="0"/>
          <a:stretch/>
        </p:blipFill>
        <p:spPr>
          <a:xfrm>
            <a:off x="1544422" y="2514600"/>
            <a:ext cx="219456" cy="190195"/>
          </a:xfrm>
          <a:prstGeom prst="rect">
            <a:avLst/>
          </a:prstGeom>
        </p:spPr>
      </p:pic>
      <p:sp>
        <p:nvSpPr>
          <p:cNvPr id="16" name="Text 12"/>
          <p:cNvSpPr txBox="1"/>
          <p:nvPr/>
        </p:nvSpPr>
        <p:spPr>
          <a:xfrm>
            <a:off x="1901952" y="2467051"/>
            <a:ext cx="123444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低コスト構成</a:t>
            </a:r>
            <a:endParaRPr lang="en-US" sz="1500" dirty="0"/>
          </a:p>
        </p:txBody>
      </p:sp>
      <p:sp>
        <p:nvSpPr>
          <p:cNvPr id="17" name="Shape 13"/>
          <p:cNvSpPr/>
          <p:nvPr/>
        </p:nvSpPr>
        <p:spPr>
          <a:xfrm>
            <a:off x="466344" y="2915107"/>
            <a:ext cx="3619195" cy="4067251"/>
          </a:xfrm>
          <a:prstGeom prst="roundRect">
            <a:avLst>
              <a:gd name="adj" fmla="val 798"/>
            </a:avLst>
          </a:prstGeom>
          <a:solidFill>
            <a:srgbClr val="FFFFFF"/>
          </a:solidFill>
          <a:ln w="12700">
            <a:solidFill>
              <a:srgbClr val="FFFFFF">
                <a:alpha val="0"/>
              </a:srgbClr>
            </a:solidFill>
            <a:prstDash val="solid"/>
          </a:ln>
        </p:spPr>
      </p:sp>
      <p:sp>
        <p:nvSpPr>
          <p:cNvPr id="18" name="Text 14"/>
          <p:cNvSpPr txBox="1"/>
          <p:nvPr/>
        </p:nvSpPr>
        <p:spPr>
          <a:xfrm>
            <a:off x="657454"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HW</a:t>
            </a:r>
            <a:endParaRPr lang="en-US" sz="900" dirty="0"/>
          </a:p>
        </p:txBody>
      </p:sp>
      <p:pic>
        <p:nvPicPr>
          <p:cNvPr id="19" name="Image 2" descr="preencoded.png">    </p:cNvPr>
          <p:cNvPicPr>
            <a:picLocks noChangeAspect="1"/>
          </p:cNvPicPr>
          <p:nvPr/>
        </p:nvPicPr>
        <p:blipFill>
          <a:blip r:embed="rId3"/>
          <a:stretch>
            <a:fillRect/>
          </a:stretch>
        </p:blipFill>
        <p:spPr>
          <a:xfrm>
            <a:off x="657454" y="3329330"/>
            <a:ext cx="3238805" cy="352044"/>
          </a:xfrm>
          <a:prstGeom prst="rect">
            <a:avLst/>
          </a:prstGeom>
        </p:spPr>
      </p:pic>
      <p:sp>
        <p:nvSpPr>
          <p:cNvPr id="20" name="Text 15"/>
          <p:cNvSpPr/>
          <p:nvPr/>
        </p:nvSpPr>
        <p:spPr>
          <a:xfrm>
            <a:off x="657454" y="3329330"/>
            <a:ext cx="3238805" cy="352958"/>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Apple 16GB / VRAM 8GB級</a:t>
            </a:r>
            <a:endParaRPr lang="en-US" sz="1100" dirty="0"/>
          </a:p>
        </p:txBody>
      </p:sp>
      <p:sp>
        <p:nvSpPr>
          <p:cNvPr id="21" name="Text 16"/>
          <p:cNvSpPr txBox="1"/>
          <p:nvPr/>
        </p:nvSpPr>
        <p:spPr>
          <a:xfrm>
            <a:off x="657454" y="3795674"/>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VLM Model</a:t>
            </a:r>
            <a:endParaRPr lang="en-US" sz="900" dirty="0"/>
          </a:p>
        </p:txBody>
      </p:sp>
      <p:pic>
        <p:nvPicPr>
          <p:cNvPr id="22" name="Image 3" descr="preencoded.png">    </p:cNvPr>
          <p:cNvPicPr>
            <a:picLocks noChangeAspect="1"/>
          </p:cNvPicPr>
          <p:nvPr/>
        </p:nvPicPr>
        <p:blipFill>
          <a:blip r:embed="rId4"/>
          <a:stretch>
            <a:fillRect/>
          </a:stretch>
        </p:blipFill>
        <p:spPr>
          <a:xfrm>
            <a:off x="657454" y="4019702"/>
            <a:ext cx="3238805" cy="552298"/>
          </a:xfrm>
          <a:prstGeom prst="rect">
            <a:avLst/>
          </a:prstGeom>
        </p:spPr>
      </p:pic>
      <p:sp>
        <p:nvSpPr>
          <p:cNvPr id="23" name="Text 17"/>
          <p:cNvSpPr/>
          <p:nvPr/>
        </p:nvSpPr>
        <p:spPr>
          <a:xfrm>
            <a:off x="657454" y="4019702"/>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Qwen2-VL 2B 軽量・高速な視覚理解</a:t>
            </a:r>
            <a:endParaRPr lang="en-US" sz="1100" dirty="0"/>
          </a:p>
        </p:txBody>
      </p:sp>
      <p:sp>
        <p:nvSpPr>
          <p:cNvPr id="24" name="Text 18"/>
          <p:cNvSpPr txBox="1"/>
          <p:nvPr/>
        </p:nvSpPr>
        <p:spPr>
          <a:xfrm>
            <a:off x="657454" y="4686300"/>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Runtime</a:t>
            </a:r>
            <a:endParaRPr lang="en-US" sz="900" dirty="0"/>
          </a:p>
        </p:txBody>
      </p:sp>
      <p:pic>
        <p:nvPicPr>
          <p:cNvPr id="25" name="Image 4" descr="preencoded.png">    </p:cNvPr>
          <p:cNvPicPr>
            <a:picLocks noChangeAspect="1"/>
          </p:cNvPicPr>
          <p:nvPr/>
        </p:nvPicPr>
        <p:blipFill>
          <a:blip r:embed="rId5"/>
          <a:stretch>
            <a:fillRect/>
          </a:stretch>
        </p:blipFill>
        <p:spPr>
          <a:xfrm>
            <a:off x="657454" y="4910328"/>
            <a:ext cx="3238805" cy="552298"/>
          </a:xfrm>
          <a:prstGeom prst="rect">
            <a:avLst/>
          </a:prstGeom>
        </p:spPr>
      </p:pic>
      <p:sp>
        <p:nvSpPr>
          <p:cNvPr id="26" name="Text 19"/>
          <p:cNvSpPr/>
          <p:nvPr/>
        </p:nvSpPr>
        <p:spPr>
          <a:xfrm>
            <a:off x="657454" y="4910328"/>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mac: MLX-VLM (公式例あり) Win: GPU推論 (transformers等)</a:t>
            </a:r>
            <a:endParaRPr lang="en-US" sz="1100" dirty="0"/>
          </a:p>
        </p:txBody>
      </p:sp>
      <p:sp>
        <p:nvSpPr>
          <p:cNvPr id="27" name="Text 20"/>
          <p:cNvSpPr txBox="1"/>
          <p:nvPr/>
        </p:nvSpPr>
        <p:spPr>
          <a:xfrm>
            <a:off x="657454" y="5576926"/>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Key Point</a:t>
            </a:r>
            <a:endParaRPr lang="en-US" sz="900" dirty="0"/>
          </a:p>
        </p:txBody>
      </p:sp>
      <p:pic>
        <p:nvPicPr>
          <p:cNvPr id="28" name="Image 5" descr="preencoded.png">    </p:cNvPr>
          <p:cNvPicPr>
            <a:picLocks noChangeAspect="1"/>
          </p:cNvPicPr>
          <p:nvPr/>
        </p:nvPicPr>
        <p:blipFill>
          <a:blip r:embed="rId6"/>
          <a:stretch>
            <a:fillRect/>
          </a:stretch>
        </p:blipFill>
        <p:spPr>
          <a:xfrm>
            <a:off x="657454" y="5800954"/>
            <a:ext cx="3238805" cy="352044"/>
          </a:xfrm>
          <a:prstGeom prst="rect">
            <a:avLst/>
          </a:prstGeom>
        </p:spPr>
      </p:pic>
      <p:sp>
        <p:nvSpPr>
          <p:cNvPr id="29" name="Text 21"/>
          <p:cNvSpPr/>
          <p:nvPr/>
        </p:nvSpPr>
        <p:spPr>
          <a:xfrm>
            <a:off x="657454" y="5800954"/>
            <a:ext cx="3238805" cy="352958"/>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解像度を制限しメモリ圧迫を回避</a:t>
            </a:r>
            <a:endParaRPr lang="en-US" sz="1100" dirty="0"/>
          </a:p>
        </p:txBody>
      </p:sp>
      <p:pic>
        <p:nvPicPr>
          <p:cNvPr id="30" name="Image 6" descr="preencoded.png">    </p:cNvPr>
          <p:cNvPicPr>
            <a:picLocks noChangeAspect="1"/>
          </p:cNvPicPr>
          <p:nvPr/>
        </p:nvPicPr>
        <p:blipFill>
          <a:blip r:embed="rId7"/>
          <a:stretch>
            <a:fillRect/>
          </a:stretch>
        </p:blipFill>
        <p:spPr>
          <a:xfrm>
            <a:off x="657454" y="6543446"/>
            <a:ext cx="1561795" cy="247802"/>
          </a:xfrm>
          <a:prstGeom prst="rect">
            <a:avLst/>
          </a:prstGeom>
        </p:spPr>
      </p:pic>
      <p:sp>
        <p:nvSpPr>
          <p:cNvPr id="31" name="Text 22"/>
          <p:cNvSpPr/>
          <p:nvPr/>
        </p:nvSpPr>
        <p:spPr>
          <a:xfrm>
            <a:off x="876910" y="6543446"/>
            <a:ext cx="1343254"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スクショ説明・簡易OCR</a:t>
            </a:r>
            <a:endParaRPr lang="en-US" sz="900" dirty="0"/>
          </a:p>
        </p:txBody>
      </p:sp>
      <p:pic>
        <p:nvPicPr>
          <p:cNvPr id="32" name="Image 7" descr="preencoded.png">    </p:cNvPr>
          <p:cNvPicPr>
            <a:picLocks noChangeAspect="1"/>
          </p:cNvPicPr>
          <p:nvPr/>
        </p:nvPicPr>
        <p:blipFill>
          <a:blip r:embed="rId8"/>
          <a:srcRect l="-2571" r="-2571" t="0" b="0"/>
          <a:stretch/>
        </p:blipFill>
        <p:spPr>
          <a:xfrm>
            <a:off x="733349" y="6614770"/>
            <a:ext cx="105156" cy="114300"/>
          </a:xfrm>
          <a:prstGeom prst="rect">
            <a:avLst/>
          </a:prstGeom>
        </p:spPr>
      </p:pic>
      <p:sp>
        <p:nvSpPr>
          <p:cNvPr id="33" name="Shape 23"/>
          <p:cNvSpPr/>
          <p:nvPr/>
        </p:nvSpPr>
        <p:spPr>
          <a:xfrm>
            <a:off x="4280306" y="2295144"/>
            <a:ext cx="3638398" cy="4695444"/>
          </a:xfrm>
          <a:prstGeom prst="roundRect">
            <a:avLst>
              <a:gd name="adj" fmla="val 789"/>
            </a:avLst>
          </a:prstGeom>
          <a:noFill/>
          <a:ln w="12700">
            <a:solidFill>
              <a:srgbClr val="E5E5E5"/>
            </a:solidFill>
            <a:prstDash val="solid"/>
          </a:ln>
        </p:spPr>
      </p:sp>
      <p:sp>
        <p:nvSpPr>
          <p:cNvPr id="34" name="Shape 24"/>
          <p:cNvSpPr/>
          <p:nvPr/>
        </p:nvSpPr>
        <p:spPr>
          <a:xfrm>
            <a:off x="4289450" y="2305202"/>
            <a:ext cx="3619195" cy="609905"/>
          </a:xfrm>
          <a:prstGeom prst="roundRect">
            <a:avLst>
              <a:gd name="adj" fmla="val 28111"/>
            </a:avLst>
          </a:prstGeom>
          <a:solidFill>
            <a:srgbClr val="007AFF"/>
          </a:solidFill>
          <a:ln w="12700">
            <a:solidFill>
              <a:srgbClr val="FFFFFF">
                <a:alpha val="0"/>
              </a:srgbClr>
            </a:solidFill>
            <a:prstDash val="solid"/>
          </a:ln>
        </p:spPr>
      </p:sp>
      <p:sp>
        <p:nvSpPr>
          <p:cNvPr id="35" name="Shape 25"/>
          <p:cNvSpPr/>
          <p:nvPr/>
        </p:nvSpPr>
        <p:spPr>
          <a:xfrm>
            <a:off x="5419649" y="2457907"/>
            <a:ext cx="304495" cy="304495"/>
          </a:xfrm>
          <a:prstGeom prst="ellipse">
            <a:avLst/>
          </a:prstGeom>
          <a:solidFill>
            <a:srgbClr val="FFFFFF">
              <a:alpha val="20000"/>
            </a:srgbClr>
          </a:solidFill>
          <a:ln w="12700">
            <a:solidFill>
              <a:srgbClr val="FFFFFF">
                <a:alpha val="0"/>
              </a:srgbClr>
            </a:solidFill>
            <a:prstDash val="solid"/>
          </a:ln>
        </p:spPr>
      </p:sp>
      <p:pic>
        <p:nvPicPr>
          <p:cNvPr id="36" name="Image 8" descr="preencoded.png">    </p:cNvPr>
          <p:cNvPicPr>
            <a:picLocks noChangeAspect="1"/>
          </p:cNvPicPr>
          <p:nvPr/>
        </p:nvPicPr>
        <p:blipFill>
          <a:blip r:embed="rId9"/>
          <a:srcRect l="-1282" r="-1282" t="0" b="0"/>
          <a:stretch/>
        </p:blipFill>
        <p:spPr>
          <a:xfrm>
            <a:off x="5462626" y="2514600"/>
            <a:ext cx="219456" cy="190195"/>
          </a:xfrm>
          <a:prstGeom prst="rect">
            <a:avLst/>
          </a:prstGeom>
        </p:spPr>
      </p:pic>
      <p:sp>
        <p:nvSpPr>
          <p:cNvPr id="37" name="Text 26"/>
          <p:cNvSpPr txBox="1"/>
          <p:nvPr/>
        </p:nvSpPr>
        <p:spPr>
          <a:xfrm>
            <a:off x="5820156" y="2467051"/>
            <a:ext cx="102870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高品質構成</a:t>
            </a:r>
            <a:endParaRPr lang="en-US" sz="1500" dirty="0"/>
          </a:p>
        </p:txBody>
      </p:sp>
      <p:sp>
        <p:nvSpPr>
          <p:cNvPr id="38" name="Shape 27"/>
          <p:cNvSpPr/>
          <p:nvPr/>
        </p:nvSpPr>
        <p:spPr>
          <a:xfrm>
            <a:off x="4289450" y="2915107"/>
            <a:ext cx="3619195" cy="4067251"/>
          </a:xfrm>
          <a:prstGeom prst="roundRect">
            <a:avLst>
              <a:gd name="adj" fmla="val 798"/>
            </a:avLst>
          </a:prstGeom>
          <a:solidFill>
            <a:srgbClr val="FFFFFF"/>
          </a:solidFill>
          <a:ln w="12700">
            <a:solidFill>
              <a:srgbClr val="FFFFFF">
                <a:alpha val="0"/>
              </a:srgbClr>
            </a:solidFill>
            <a:prstDash val="solid"/>
          </a:ln>
        </p:spPr>
      </p:sp>
      <p:sp>
        <p:nvSpPr>
          <p:cNvPr id="39" name="Text 28"/>
          <p:cNvSpPr txBox="1"/>
          <p:nvPr/>
        </p:nvSpPr>
        <p:spPr>
          <a:xfrm>
            <a:off x="4479646"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HW</a:t>
            </a:r>
            <a:endParaRPr lang="en-US" sz="900" dirty="0"/>
          </a:p>
        </p:txBody>
      </p:sp>
      <p:pic>
        <p:nvPicPr>
          <p:cNvPr id="40" name="Image 9" descr="preencoded.png">    </p:cNvPr>
          <p:cNvPicPr>
            <a:picLocks noChangeAspect="1"/>
          </p:cNvPicPr>
          <p:nvPr/>
        </p:nvPicPr>
        <p:blipFill>
          <a:blip r:embed="rId10"/>
          <a:stretch>
            <a:fillRect/>
          </a:stretch>
        </p:blipFill>
        <p:spPr>
          <a:xfrm>
            <a:off x="4479646" y="3329330"/>
            <a:ext cx="3238805" cy="352044"/>
          </a:xfrm>
          <a:prstGeom prst="rect">
            <a:avLst/>
          </a:prstGeom>
        </p:spPr>
      </p:pic>
      <p:sp>
        <p:nvSpPr>
          <p:cNvPr id="41" name="Text 29"/>
          <p:cNvSpPr/>
          <p:nvPr/>
        </p:nvSpPr>
        <p:spPr>
          <a:xfrm>
            <a:off x="4479646" y="3329330"/>
            <a:ext cx="3238805" cy="352958"/>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Apple 32GB+ / VRAM 16-24GB+</a:t>
            </a:r>
            <a:endParaRPr lang="en-US" sz="1100" dirty="0"/>
          </a:p>
        </p:txBody>
      </p:sp>
      <p:sp>
        <p:nvSpPr>
          <p:cNvPr id="42" name="Text 30"/>
          <p:cNvSpPr txBox="1"/>
          <p:nvPr/>
        </p:nvSpPr>
        <p:spPr>
          <a:xfrm>
            <a:off x="4479646" y="3795674"/>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VLM Model</a:t>
            </a:r>
            <a:endParaRPr lang="en-US" sz="900" dirty="0"/>
          </a:p>
        </p:txBody>
      </p:sp>
      <p:pic>
        <p:nvPicPr>
          <p:cNvPr id="43" name="Image 10" descr="preencoded.png">    </p:cNvPr>
          <p:cNvPicPr>
            <a:picLocks noChangeAspect="1"/>
          </p:cNvPicPr>
          <p:nvPr/>
        </p:nvPicPr>
        <p:blipFill>
          <a:blip r:embed="rId11"/>
          <a:stretch>
            <a:fillRect/>
          </a:stretch>
        </p:blipFill>
        <p:spPr>
          <a:xfrm>
            <a:off x="4479646" y="4019702"/>
            <a:ext cx="3238805" cy="552298"/>
          </a:xfrm>
          <a:prstGeom prst="rect">
            <a:avLst/>
          </a:prstGeom>
        </p:spPr>
      </p:pic>
      <p:sp>
        <p:nvSpPr>
          <p:cNvPr id="44" name="Text 31"/>
          <p:cNvSpPr/>
          <p:nvPr/>
        </p:nvSpPr>
        <p:spPr>
          <a:xfrm>
            <a:off x="4479646" y="4019702"/>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Qwen2-VL 7B / InternVL2 (必要に応じて上位モデル)</a:t>
            </a:r>
            <a:endParaRPr lang="en-US" sz="1100" dirty="0"/>
          </a:p>
        </p:txBody>
      </p:sp>
      <p:sp>
        <p:nvSpPr>
          <p:cNvPr id="45" name="Text 32"/>
          <p:cNvSpPr txBox="1"/>
          <p:nvPr/>
        </p:nvSpPr>
        <p:spPr>
          <a:xfrm>
            <a:off x="4479646" y="4686300"/>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Strategy</a:t>
            </a:r>
            <a:endParaRPr lang="en-US" sz="900" dirty="0"/>
          </a:p>
        </p:txBody>
      </p:sp>
      <p:pic>
        <p:nvPicPr>
          <p:cNvPr id="46" name="Image 11" descr="preencoded.png">    </p:cNvPr>
          <p:cNvPicPr>
            <a:picLocks noChangeAspect="1"/>
          </p:cNvPicPr>
          <p:nvPr/>
        </p:nvPicPr>
        <p:blipFill>
          <a:blip r:embed="rId12"/>
          <a:stretch>
            <a:fillRect/>
          </a:stretch>
        </p:blipFill>
        <p:spPr>
          <a:xfrm>
            <a:off x="4479646" y="4910328"/>
            <a:ext cx="3238805" cy="552298"/>
          </a:xfrm>
          <a:prstGeom prst="rect">
            <a:avLst/>
          </a:prstGeom>
        </p:spPr>
      </p:pic>
      <p:sp>
        <p:nvSpPr>
          <p:cNvPr id="47" name="Text 33"/>
          <p:cNvSpPr/>
          <p:nvPr/>
        </p:nvSpPr>
        <p:spPr>
          <a:xfrm>
            <a:off x="4479646" y="4910328"/>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画像→テキスト抽出→Embedding →RAG融合 (ハイブリッド検索)</a:t>
            </a:r>
            <a:endParaRPr lang="en-US" sz="1100" dirty="0"/>
          </a:p>
        </p:txBody>
      </p:sp>
      <p:sp>
        <p:nvSpPr>
          <p:cNvPr id="48" name="Text 34"/>
          <p:cNvSpPr txBox="1"/>
          <p:nvPr/>
        </p:nvSpPr>
        <p:spPr>
          <a:xfrm>
            <a:off x="4479646" y="5576926"/>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Key Point</a:t>
            </a:r>
            <a:endParaRPr lang="en-US" sz="900" dirty="0"/>
          </a:p>
        </p:txBody>
      </p:sp>
      <p:pic>
        <p:nvPicPr>
          <p:cNvPr id="49" name="Image 12" descr="preencoded.png">    </p:cNvPr>
          <p:cNvPicPr>
            <a:picLocks noChangeAspect="1"/>
          </p:cNvPicPr>
          <p:nvPr/>
        </p:nvPicPr>
        <p:blipFill>
          <a:blip r:embed="rId13"/>
          <a:stretch>
            <a:fillRect/>
          </a:stretch>
        </p:blipFill>
        <p:spPr>
          <a:xfrm>
            <a:off x="4479646" y="5800954"/>
            <a:ext cx="3238805" cy="352044"/>
          </a:xfrm>
          <a:prstGeom prst="rect">
            <a:avLst/>
          </a:prstGeom>
        </p:spPr>
      </p:pic>
      <p:sp>
        <p:nvSpPr>
          <p:cNvPr id="50" name="Text 35"/>
          <p:cNvSpPr/>
          <p:nvPr/>
        </p:nvSpPr>
        <p:spPr>
          <a:xfrm>
            <a:off x="4479646" y="5800954"/>
            <a:ext cx="3238805" cy="352958"/>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OCR-freeの図表理解能力を活用</a:t>
            </a:r>
            <a:endParaRPr lang="en-US" sz="1100" dirty="0"/>
          </a:p>
        </p:txBody>
      </p:sp>
      <p:pic>
        <p:nvPicPr>
          <p:cNvPr id="51" name="Image 13" descr="preencoded.png">    </p:cNvPr>
          <p:cNvPicPr>
            <a:picLocks noChangeAspect="1"/>
          </p:cNvPicPr>
          <p:nvPr/>
        </p:nvPicPr>
        <p:blipFill>
          <a:blip r:embed="rId14"/>
          <a:stretch>
            <a:fillRect/>
          </a:stretch>
        </p:blipFill>
        <p:spPr>
          <a:xfrm>
            <a:off x="4479646" y="6543446"/>
            <a:ext cx="1333195" cy="247802"/>
          </a:xfrm>
          <a:prstGeom prst="rect">
            <a:avLst/>
          </a:prstGeom>
        </p:spPr>
      </p:pic>
      <p:sp>
        <p:nvSpPr>
          <p:cNvPr id="52" name="Text 36"/>
          <p:cNvSpPr/>
          <p:nvPr/>
        </p:nvSpPr>
        <p:spPr>
          <a:xfrm>
            <a:off x="4699102" y="6543446"/>
            <a:ext cx="1114654"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図表理解・情報抽出</a:t>
            </a:r>
            <a:endParaRPr lang="en-US" sz="900" dirty="0"/>
          </a:p>
        </p:txBody>
      </p:sp>
      <p:pic>
        <p:nvPicPr>
          <p:cNvPr id="53" name="Image 14" descr="preencoded.png">    </p:cNvPr>
          <p:cNvPicPr>
            <a:picLocks noChangeAspect="1"/>
          </p:cNvPicPr>
          <p:nvPr/>
        </p:nvPicPr>
        <p:blipFill>
          <a:blip r:embed="rId15"/>
          <a:srcRect l="-2571" r="-2571" t="0" b="0"/>
          <a:stretch/>
        </p:blipFill>
        <p:spPr>
          <a:xfrm>
            <a:off x="4556455" y="6614770"/>
            <a:ext cx="105156" cy="114300"/>
          </a:xfrm>
          <a:prstGeom prst="rect">
            <a:avLst/>
          </a:prstGeom>
        </p:spPr>
      </p:pic>
      <p:sp>
        <p:nvSpPr>
          <p:cNvPr id="54" name="Shape 37"/>
          <p:cNvSpPr/>
          <p:nvPr/>
        </p:nvSpPr>
        <p:spPr>
          <a:xfrm>
            <a:off x="8102498" y="2295144"/>
            <a:ext cx="3638398" cy="4695444"/>
          </a:xfrm>
          <a:prstGeom prst="roundRect">
            <a:avLst>
              <a:gd name="adj" fmla="val 789"/>
            </a:avLst>
          </a:prstGeom>
          <a:noFill/>
          <a:ln w="12700">
            <a:solidFill>
              <a:srgbClr val="E5E5E5"/>
            </a:solidFill>
            <a:prstDash val="solid"/>
          </a:ln>
        </p:spPr>
      </p:sp>
      <p:sp>
        <p:nvSpPr>
          <p:cNvPr id="55" name="Shape 38"/>
          <p:cNvSpPr/>
          <p:nvPr/>
        </p:nvSpPr>
        <p:spPr>
          <a:xfrm>
            <a:off x="8112557" y="2305202"/>
            <a:ext cx="3619195" cy="609905"/>
          </a:xfrm>
          <a:prstGeom prst="roundRect">
            <a:avLst>
              <a:gd name="adj" fmla="val 28111"/>
            </a:avLst>
          </a:prstGeom>
          <a:solidFill>
            <a:srgbClr val="FF9500"/>
          </a:solidFill>
          <a:ln w="12700">
            <a:solidFill>
              <a:srgbClr val="FFFFFF">
                <a:alpha val="0"/>
              </a:srgbClr>
            </a:solidFill>
            <a:prstDash val="solid"/>
          </a:ln>
        </p:spPr>
      </p:sp>
      <p:sp>
        <p:nvSpPr>
          <p:cNvPr id="56" name="Shape 39"/>
          <p:cNvSpPr/>
          <p:nvPr/>
        </p:nvSpPr>
        <p:spPr>
          <a:xfrm>
            <a:off x="9051646" y="2457907"/>
            <a:ext cx="304495" cy="304495"/>
          </a:xfrm>
          <a:prstGeom prst="ellipse">
            <a:avLst/>
          </a:prstGeom>
          <a:solidFill>
            <a:srgbClr val="FFFFFF">
              <a:alpha val="20000"/>
            </a:srgbClr>
          </a:solidFill>
          <a:ln w="12700">
            <a:solidFill>
              <a:srgbClr val="FFFFFF">
                <a:alpha val="0"/>
              </a:srgbClr>
            </a:solidFill>
            <a:prstDash val="solid"/>
          </a:ln>
        </p:spPr>
      </p:sp>
      <p:pic>
        <p:nvPicPr>
          <p:cNvPr id="57" name="Image 15" descr="preencoded.png">    </p:cNvPr>
          <p:cNvPicPr>
            <a:picLocks noChangeAspect="1"/>
          </p:cNvPicPr>
          <p:nvPr/>
        </p:nvPicPr>
        <p:blipFill>
          <a:blip r:embed="rId16"/>
          <a:srcRect l="0" r="0" t="0" b="0"/>
          <a:stretch/>
        </p:blipFill>
        <p:spPr>
          <a:xfrm>
            <a:off x="9109253" y="2514600"/>
            <a:ext cx="190195" cy="190195"/>
          </a:xfrm>
          <a:prstGeom prst="rect">
            <a:avLst/>
          </a:prstGeom>
        </p:spPr>
      </p:pic>
      <p:sp>
        <p:nvSpPr>
          <p:cNvPr id="58" name="Text 40"/>
          <p:cNvSpPr txBox="1"/>
          <p:nvPr/>
        </p:nvSpPr>
        <p:spPr>
          <a:xfrm>
            <a:off x="9452153" y="2467051"/>
            <a:ext cx="144018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ハード制約構成</a:t>
            </a:r>
            <a:endParaRPr lang="en-US" sz="1500" dirty="0"/>
          </a:p>
        </p:txBody>
      </p:sp>
      <p:sp>
        <p:nvSpPr>
          <p:cNvPr id="59" name="Shape 41"/>
          <p:cNvSpPr/>
          <p:nvPr/>
        </p:nvSpPr>
        <p:spPr>
          <a:xfrm>
            <a:off x="8112557" y="2915107"/>
            <a:ext cx="3619195" cy="4067251"/>
          </a:xfrm>
          <a:prstGeom prst="roundRect">
            <a:avLst>
              <a:gd name="adj" fmla="val 798"/>
            </a:avLst>
          </a:prstGeom>
          <a:solidFill>
            <a:srgbClr val="FFFFFF"/>
          </a:solidFill>
          <a:ln w="12700">
            <a:solidFill>
              <a:srgbClr val="FFFFFF">
                <a:alpha val="0"/>
              </a:srgbClr>
            </a:solidFill>
            <a:prstDash val="solid"/>
          </a:ln>
        </p:spPr>
      </p:sp>
      <p:sp>
        <p:nvSpPr>
          <p:cNvPr id="60" name="Text 42"/>
          <p:cNvSpPr txBox="1"/>
          <p:nvPr/>
        </p:nvSpPr>
        <p:spPr>
          <a:xfrm>
            <a:off x="8302752"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HW</a:t>
            </a:r>
            <a:endParaRPr lang="en-US" sz="900" dirty="0"/>
          </a:p>
        </p:txBody>
      </p:sp>
      <p:pic>
        <p:nvPicPr>
          <p:cNvPr id="61" name="Image 16" descr="preencoded.png">    </p:cNvPr>
          <p:cNvPicPr>
            <a:picLocks noChangeAspect="1"/>
          </p:cNvPicPr>
          <p:nvPr/>
        </p:nvPicPr>
        <p:blipFill>
          <a:blip r:embed="rId17"/>
          <a:stretch>
            <a:fillRect/>
          </a:stretch>
        </p:blipFill>
        <p:spPr>
          <a:xfrm>
            <a:off x="8302752" y="3329330"/>
            <a:ext cx="3238805" cy="352044"/>
          </a:xfrm>
          <a:prstGeom prst="rect">
            <a:avLst/>
          </a:prstGeom>
        </p:spPr>
      </p:pic>
      <p:sp>
        <p:nvSpPr>
          <p:cNvPr id="62" name="Text 43"/>
          <p:cNvSpPr/>
          <p:nvPr/>
        </p:nvSpPr>
        <p:spPr>
          <a:xfrm>
            <a:off x="8302752" y="3329330"/>
            <a:ext cx="3238805" cy="352958"/>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VRAM不足 / メモリ制約大</a:t>
            </a:r>
            <a:endParaRPr lang="en-US" sz="1100" dirty="0"/>
          </a:p>
        </p:txBody>
      </p:sp>
      <p:sp>
        <p:nvSpPr>
          <p:cNvPr id="63" name="Text 44"/>
          <p:cNvSpPr txBox="1"/>
          <p:nvPr/>
        </p:nvSpPr>
        <p:spPr>
          <a:xfrm>
            <a:off x="8302752" y="3795674"/>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Substitute Strategy</a:t>
            </a:r>
            <a:endParaRPr lang="en-US" sz="900" dirty="0"/>
          </a:p>
        </p:txBody>
      </p:sp>
      <p:pic>
        <p:nvPicPr>
          <p:cNvPr id="64" name="Image 17" descr="preencoded.png">    </p:cNvPr>
          <p:cNvPicPr>
            <a:picLocks noChangeAspect="1"/>
          </p:cNvPicPr>
          <p:nvPr/>
        </p:nvPicPr>
        <p:blipFill>
          <a:blip r:embed="rId18"/>
          <a:stretch>
            <a:fillRect/>
          </a:stretch>
        </p:blipFill>
        <p:spPr>
          <a:xfrm>
            <a:off x="8302752" y="4019702"/>
            <a:ext cx="3238805" cy="552298"/>
          </a:xfrm>
          <a:prstGeom prst="rect">
            <a:avLst/>
          </a:prstGeom>
        </p:spPr>
      </p:pic>
      <p:sp>
        <p:nvSpPr>
          <p:cNvPr id="65" name="Text 45"/>
          <p:cNvSpPr/>
          <p:nvPr/>
        </p:nvSpPr>
        <p:spPr>
          <a:xfrm>
            <a:off x="8302752" y="4019702"/>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OCR (PaddleOCR等) + テキストLLM VLMモデルを使用しない</a:t>
            </a:r>
            <a:endParaRPr lang="en-US" sz="1100" dirty="0"/>
          </a:p>
        </p:txBody>
      </p:sp>
      <p:sp>
        <p:nvSpPr>
          <p:cNvPr id="66" name="Text 46"/>
          <p:cNvSpPr txBox="1"/>
          <p:nvPr/>
        </p:nvSpPr>
        <p:spPr>
          <a:xfrm>
            <a:off x="8302752" y="4686300"/>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Operation</a:t>
            </a:r>
            <a:endParaRPr lang="en-US" sz="900" dirty="0"/>
          </a:p>
        </p:txBody>
      </p:sp>
      <p:pic>
        <p:nvPicPr>
          <p:cNvPr id="67" name="Image 18" descr="preencoded.png">    </p:cNvPr>
          <p:cNvPicPr>
            <a:picLocks noChangeAspect="1"/>
          </p:cNvPicPr>
          <p:nvPr/>
        </p:nvPicPr>
        <p:blipFill>
          <a:blip r:embed="rId19"/>
          <a:stretch>
            <a:fillRect/>
          </a:stretch>
        </p:blipFill>
        <p:spPr>
          <a:xfrm>
            <a:off x="8302752" y="4910328"/>
            <a:ext cx="3238805" cy="552298"/>
          </a:xfrm>
          <a:prstGeom prst="rect">
            <a:avLst/>
          </a:prstGeom>
        </p:spPr>
      </p:pic>
      <p:sp>
        <p:nvSpPr>
          <p:cNvPr id="68" name="Text 47"/>
          <p:cNvSpPr/>
          <p:nvPr/>
        </p:nvSpPr>
        <p:spPr>
          <a:xfrm>
            <a:off x="8302752" y="4910328"/>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OCRでテキスト化し、LLMで整形 画像入力自体を避ける</a:t>
            </a:r>
            <a:endParaRPr lang="en-US" sz="1100" dirty="0"/>
          </a:p>
        </p:txBody>
      </p:sp>
      <p:sp>
        <p:nvSpPr>
          <p:cNvPr id="69" name="Text 48"/>
          <p:cNvSpPr txBox="1"/>
          <p:nvPr/>
        </p:nvSpPr>
        <p:spPr>
          <a:xfrm>
            <a:off x="8302752" y="5576926"/>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Compromise</a:t>
            </a:r>
            <a:endParaRPr lang="en-US" sz="900" dirty="0"/>
          </a:p>
        </p:txBody>
      </p:sp>
      <p:pic>
        <p:nvPicPr>
          <p:cNvPr id="70" name="Image 19" descr="preencoded.png">    </p:cNvPr>
          <p:cNvPicPr>
            <a:picLocks noChangeAspect="1"/>
          </p:cNvPicPr>
          <p:nvPr/>
        </p:nvPicPr>
        <p:blipFill>
          <a:blip r:embed="rId20"/>
          <a:stretch>
            <a:fillRect/>
          </a:stretch>
        </p:blipFill>
        <p:spPr>
          <a:xfrm>
            <a:off x="8302752" y="5800954"/>
            <a:ext cx="3238805" cy="552298"/>
          </a:xfrm>
          <a:prstGeom prst="rect">
            <a:avLst/>
          </a:prstGeom>
        </p:spPr>
      </p:pic>
      <p:sp>
        <p:nvSpPr>
          <p:cNvPr id="71" name="Text 49"/>
          <p:cNvSpPr/>
          <p:nvPr/>
        </p:nvSpPr>
        <p:spPr>
          <a:xfrm>
            <a:off x="8302752" y="5800954"/>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空間認識・文脈理解を諦め 文字情報の抽出・整理に限定</a:t>
            </a:r>
            <a:endParaRPr lang="en-US" sz="1100" dirty="0"/>
          </a:p>
        </p:txBody>
      </p:sp>
      <p:pic>
        <p:nvPicPr>
          <p:cNvPr id="72" name="Image 20" descr="preencoded.png">    </p:cNvPr>
          <p:cNvPicPr>
            <a:picLocks noChangeAspect="1"/>
          </p:cNvPicPr>
          <p:nvPr/>
        </p:nvPicPr>
        <p:blipFill>
          <a:blip r:embed="rId21"/>
          <a:stretch>
            <a:fillRect/>
          </a:stretch>
        </p:blipFill>
        <p:spPr>
          <a:xfrm>
            <a:off x="8302752" y="6543446"/>
            <a:ext cx="1104595" cy="247802"/>
          </a:xfrm>
          <a:prstGeom prst="rect">
            <a:avLst/>
          </a:prstGeom>
        </p:spPr>
      </p:pic>
      <p:sp>
        <p:nvSpPr>
          <p:cNvPr id="73" name="Text 50"/>
          <p:cNvSpPr/>
          <p:nvPr/>
        </p:nvSpPr>
        <p:spPr>
          <a:xfrm>
            <a:off x="8522208" y="6543446"/>
            <a:ext cx="886054"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文字主体の処理</a:t>
            </a:r>
            <a:endParaRPr lang="en-US" sz="900" dirty="0"/>
          </a:p>
        </p:txBody>
      </p:sp>
      <p:pic>
        <p:nvPicPr>
          <p:cNvPr id="74" name="Image 21" descr="preencoded.png">    </p:cNvPr>
          <p:cNvPicPr>
            <a:picLocks noChangeAspect="1"/>
          </p:cNvPicPr>
          <p:nvPr/>
        </p:nvPicPr>
        <p:blipFill>
          <a:blip r:embed="rId22"/>
          <a:srcRect l="-2571" r="-2571" t="0" b="0"/>
          <a:stretch/>
        </p:blipFill>
        <p:spPr>
          <a:xfrm>
            <a:off x="8378647" y="6614770"/>
            <a:ext cx="105156" cy="114300"/>
          </a:xfrm>
          <a:prstGeom prst="rect">
            <a:avLst/>
          </a:prstGeom>
        </p:spPr>
      </p:pic>
      <p:sp>
        <p:nvSpPr>
          <p:cNvPr id="75" name="Shape 51"/>
          <p:cNvSpPr/>
          <p:nvPr/>
        </p:nvSpPr>
        <p:spPr>
          <a:xfrm>
            <a:off x="0" y="7276795"/>
            <a:ext cx="12191695" cy="181051"/>
          </a:xfrm>
          <a:prstGeom prst="rect">
            <a:avLst/>
          </a:prstGeom>
          <a:solidFill>
            <a:srgbClr val="FFFFFF"/>
          </a:solidFill>
          <a:ln/>
        </p:spPr>
      </p:sp>
      <p:sp>
        <p:nvSpPr>
          <p:cNvPr id="76" name="Shape 52"/>
          <p:cNvSpPr/>
          <p:nvPr/>
        </p:nvSpPr>
        <p:spPr>
          <a:xfrm>
            <a:off x="0" y="7276795"/>
            <a:ext cx="12191695" cy="9144"/>
          </a:xfrm>
          <a:prstGeom prst="rect">
            <a:avLst/>
          </a:prstGeom>
          <a:solidFill>
            <a:srgbClr val="E5E5E5"/>
          </a:solidFill>
          <a:ln w="12700">
            <a:solidFill>
              <a:srgbClr val="E5E5E5">
                <a:alpha val="0"/>
              </a:srgbClr>
            </a:solidFill>
            <a:prstDash val="solid"/>
          </a:ln>
        </p:spPr>
      </p:sp>
      <p:sp>
        <p:nvSpPr>
          <p:cNvPr id="77" name="Text 53"/>
          <p:cNvSpPr txBox="1"/>
          <p:nvPr/>
        </p:nvSpPr>
        <p:spPr>
          <a:xfrm>
            <a:off x="457200" y="7286854"/>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78" name="Text 54"/>
          <p:cNvSpPr txBox="1"/>
          <p:nvPr/>
        </p:nvSpPr>
        <p:spPr>
          <a:xfrm>
            <a:off x="11385194" y="7286854"/>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65 / 80</a:t>
            </a:r>
            <a:endParaRPr lang="en-US" sz="9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304495"/>
            <a:ext cx="304495" cy="304495"/>
          </a:xfrm>
          <a:prstGeom prst="rect">
            <a:avLst/>
          </a:prstGeom>
        </p:spPr>
      </p:pic>
      <p:sp>
        <p:nvSpPr>
          <p:cNvPr id="7" name="Text 4"/>
          <p:cNvSpPr txBox="1"/>
          <p:nvPr/>
        </p:nvSpPr>
        <p:spPr>
          <a:xfrm>
            <a:off x="914400" y="228600"/>
            <a:ext cx="4467758"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画像理解：失敗モードと回避策</a:t>
            </a:r>
            <a:endParaRPr lang="en-US" sz="2400" dirty="0"/>
          </a:p>
        </p:txBody>
      </p:sp>
      <p:sp>
        <p:nvSpPr>
          <p:cNvPr id="8" name="Text 5"/>
          <p:cNvSpPr txBox="1"/>
          <p:nvPr/>
        </p:nvSpPr>
        <p:spPr>
          <a:xfrm>
            <a:off x="8837676" y="328270"/>
            <a:ext cx="3096158"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ユースケース別推奨スタック（詳細）</a:t>
            </a:r>
            <a:endParaRPr lang="en-US" sz="1300" dirty="0"/>
          </a:p>
        </p:txBody>
      </p:sp>
      <p:pic>
        <p:nvPicPr>
          <p:cNvPr id="9" name="Image 1" descr="preencoded.png">    </p:cNvPr>
          <p:cNvPicPr>
            <a:picLocks noChangeAspect="1"/>
          </p:cNvPicPr>
          <p:nvPr/>
        </p:nvPicPr>
        <p:blipFill>
          <a:blip r:embed="rId2"/>
          <a:srcRect l="0" r="0" t="-7" b="-7"/>
          <a:stretch/>
        </p:blipFill>
        <p:spPr>
          <a:xfrm>
            <a:off x="457200" y="1304849"/>
            <a:ext cx="11277295" cy="1097280"/>
          </a:xfrm>
          <a:prstGeom prst="rect">
            <a:avLst/>
          </a:prstGeom>
        </p:spPr>
      </p:pic>
      <p:sp>
        <p:nvSpPr>
          <p:cNvPr id="10" name="Text 6"/>
          <p:cNvSpPr txBox="1"/>
          <p:nvPr/>
        </p:nvSpPr>
        <p:spPr>
          <a:xfrm>
            <a:off x="743407" y="1533449"/>
            <a:ext cx="10849356" cy="648310"/>
          </a:xfrm>
          <a:prstGeom prst="rect">
            <a:avLst/>
          </a:prstGeom>
          <a:noFill/>
          <a:ln/>
        </p:spPr>
        <p:txBody>
          <a:bodyPr wrap="square" lIns="0" tIns="0" rIns="0" bIns="0" rtlCol="0" anchor="t"/>
          <a:lstStyle/>
          <a:p>
            <a:pPr algn="l" indent="0" marL="0">
              <a:buNone/>
            </a:pPr>
            <a:r>
              <a:rPr lang="en-US" sz="1800" b="1" dirty="0">
                <a:solidFill>
                  <a:srgbClr val="881337"/>
                </a:solidFill>
                <a:latin typeface="Noto Sans JP" pitchFamily="34" charset="0"/>
                <a:ea typeface="Noto Sans JP" pitchFamily="34" charset="-122"/>
                <a:cs typeface="Noto Sans JP" pitchFamily="34" charset="-120"/>
              </a:rPr>
              <a:t> 結論：UI文字の誤読と視覚トークン肥大による速度低下を、</a:t>
            </a:r>
            <a:pPr algn="l" indent="0" marL="0">
              <a:buNone/>
            </a:pPr>
            <a:endParaRPr lang="en-US" sz="1800" dirty="0"/>
          </a:p>
          <a:p>
            <a:pPr algn="l" indent="0" marL="0">
              <a:buNone/>
            </a:pPr>
            <a:r>
              <a:rPr lang="en-US" sz="1800" b="1" dirty="0">
                <a:solidFill>
                  <a:srgbClr val="DC2626"/>
                </a:solidFill>
                <a:latin typeface="Noto Sans JP" pitchFamily="34" charset="0"/>
                <a:ea typeface="Noto Sans JP" pitchFamily="34" charset="-122"/>
                <a:cs typeface="Noto Sans JP" pitchFamily="34" charset="-120"/>
              </a:rPr>
              <a:t>OCR併用</a:t>
            </a:r>
            <a:pPr algn="l" indent="0" marL="0">
              <a:buNone/>
            </a:pPr>
            <a:r>
              <a:rPr lang="en-US" sz="1800" b="1" dirty="0">
                <a:solidFill>
                  <a:srgbClr val="881337"/>
                </a:solidFill>
                <a:latin typeface="Noto Sans JP" pitchFamily="34" charset="0"/>
                <a:ea typeface="Noto Sans JP" pitchFamily="34" charset="-122"/>
                <a:cs typeface="Noto Sans JP" pitchFamily="34" charset="-120"/>
              </a:rPr>
              <a:t>と</a:t>
            </a:r>
            <a:pPr algn="l" indent="0" marL="0">
              <a:buNone/>
            </a:pPr>
            <a:r>
              <a:rPr lang="en-US" sz="1800" b="1" dirty="0">
                <a:solidFill>
                  <a:srgbClr val="DC2626"/>
                </a:solidFill>
                <a:latin typeface="Noto Sans JP" pitchFamily="34" charset="0"/>
                <a:ea typeface="Noto Sans JP" pitchFamily="34" charset="-122"/>
                <a:cs typeface="Noto Sans JP" pitchFamily="34" charset="-120"/>
              </a:rPr>
              <a:t>解像度・max-pixels制御</a:t>
            </a:r>
            <a:pPr algn="l" indent="0" marL="0">
              <a:buNone/>
            </a:pPr>
            <a:r>
              <a:rPr lang="en-US" sz="1800" b="1" dirty="0">
                <a:solidFill>
                  <a:srgbClr val="881337"/>
                </a:solidFill>
                <a:latin typeface="Noto Sans JP" pitchFamily="34" charset="0"/>
                <a:ea typeface="Noto Sans JP" pitchFamily="34" charset="-122"/>
                <a:cs typeface="Noto Sans JP" pitchFamily="34" charset="-120"/>
              </a:rPr>
              <a:t>で回避します。 </a:t>
            </a:r>
            <a:endParaRPr lang="en-US" sz="1800" dirty="0"/>
          </a:p>
        </p:txBody>
      </p:sp>
      <p:sp>
        <p:nvSpPr>
          <p:cNvPr id="11" name="Shape 7"/>
          <p:cNvSpPr/>
          <p:nvPr/>
        </p:nvSpPr>
        <p:spPr>
          <a:xfrm>
            <a:off x="457200" y="2706624"/>
            <a:ext cx="5486400" cy="4086454"/>
          </a:xfrm>
          <a:prstGeom prst="roundRect">
            <a:avLst>
              <a:gd name="adj" fmla="val 626"/>
            </a:avLst>
          </a:prstGeom>
          <a:solidFill>
            <a:srgbClr val="FFFFFF"/>
          </a:solidFill>
          <a:ln w="12700">
            <a:solidFill>
              <a:srgbClr val="E5E5E5"/>
            </a:solidFill>
            <a:prstDash val="solid"/>
          </a:ln>
        </p:spPr>
      </p:sp>
      <p:sp>
        <p:nvSpPr>
          <p:cNvPr id="12" name="Shape 8"/>
          <p:cNvSpPr/>
          <p:nvPr/>
        </p:nvSpPr>
        <p:spPr>
          <a:xfrm>
            <a:off x="694944" y="3344875"/>
            <a:ext cx="50099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0" b="0"/>
          <a:stretch/>
        </p:blipFill>
        <p:spPr>
          <a:xfrm>
            <a:off x="694944" y="2992831"/>
            <a:ext cx="190195" cy="190195"/>
          </a:xfrm>
          <a:prstGeom prst="rect">
            <a:avLst/>
          </a:prstGeom>
        </p:spPr>
      </p:pic>
      <p:sp>
        <p:nvSpPr>
          <p:cNvPr id="14" name="Text 9"/>
          <p:cNvSpPr txBox="1"/>
          <p:nvPr/>
        </p:nvSpPr>
        <p:spPr>
          <a:xfrm>
            <a:off x="1000354" y="2945282"/>
            <a:ext cx="3096158"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主な失敗モード（Failure Modes）</a:t>
            </a:r>
            <a:endParaRPr lang="en-US" sz="1500" dirty="0"/>
          </a:p>
        </p:txBody>
      </p:sp>
      <p:pic>
        <p:nvPicPr>
          <p:cNvPr id="15" name="Image 3" descr="preencoded.png">    </p:cNvPr>
          <p:cNvPicPr>
            <a:picLocks noChangeAspect="1"/>
          </p:cNvPicPr>
          <p:nvPr/>
        </p:nvPicPr>
        <p:blipFill>
          <a:blip r:embed="rId4"/>
          <a:srcRect l="-2512" r="-2512" t="0" b="0"/>
          <a:stretch/>
        </p:blipFill>
        <p:spPr>
          <a:xfrm>
            <a:off x="694944" y="3564331"/>
            <a:ext cx="105156" cy="133502"/>
          </a:xfrm>
          <a:prstGeom prst="rect">
            <a:avLst/>
          </a:prstGeom>
        </p:spPr>
      </p:pic>
      <p:sp>
        <p:nvSpPr>
          <p:cNvPr id="16" name="Text 10"/>
          <p:cNvSpPr txBox="1"/>
          <p:nvPr/>
        </p:nvSpPr>
        <p:spPr>
          <a:xfrm>
            <a:off x="914400" y="3760013"/>
            <a:ext cx="4867351"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2B/7B級VLMでは、スクリーンショット内の小さなフォントや密集した情報を正確に読み取れないケースが頻発。</a:t>
            </a:r>
            <a:endParaRPr lang="en-US" sz="1200" dirty="0"/>
          </a:p>
        </p:txBody>
      </p:sp>
      <p:pic>
        <p:nvPicPr>
          <p:cNvPr id="17" name="Image 4" descr="preencoded.png">    </p:cNvPr>
          <p:cNvPicPr>
            <a:picLocks noChangeAspect="1"/>
          </p:cNvPicPr>
          <p:nvPr/>
        </p:nvPicPr>
        <p:blipFill>
          <a:blip r:embed="rId5"/>
          <a:srcRect l="-2512" r="-2512" t="0" b="0"/>
          <a:stretch/>
        </p:blipFill>
        <p:spPr>
          <a:xfrm>
            <a:off x="694944" y="4447642"/>
            <a:ext cx="105156" cy="133502"/>
          </a:xfrm>
          <a:prstGeom prst="rect">
            <a:avLst/>
          </a:prstGeom>
        </p:spPr>
      </p:pic>
      <p:sp>
        <p:nvSpPr>
          <p:cNvPr id="18" name="Text 11"/>
          <p:cNvSpPr txBox="1"/>
          <p:nvPr/>
        </p:nvSpPr>
        <p:spPr>
          <a:xfrm>
            <a:off x="914400" y="4644238"/>
            <a:ext cx="4867351"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高解像度画像をそのまま入力すると、視覚トークン数が数千に達し、推論速度（TTFT/生成）が急激に悪化。</a:t>
            </a:r>
            <a:endParaRPr lang="en-US" sz="1200" dirty="0"/>
          </a:p>
        </p:txBody>
      </p:sp>
      <p:pic>
        <p:nvPicPr>
          <p:cNvPr id="19" name="Image 5" descr="preencoded.png">    </p:cNvPr>
          <p:cNvPicPr>
            <a:picLocks noChangeAspect="1"/>
          </p:cNvPicPr>
          <p:nvPr/>
        </p:nvPicPr>
        <p:blipFill>
          <a:blip r:embed="rId6"/>
          <a:srcRect l="-2512" r="-2512" t="0" b="0"/>
          <a:stretch/>
        </p:blipFill>
        <p:spPr>
          <a:xfrm>
            <a:off x="694944" y="5331866"/>
            <a:ext cx="105156" cy="133502"/>
          </a:xfrm>
          <a:prstGeom prst="rect">
            <a:avLst/>
          </a:prstGeom>
        </p:spPr>
      </p:pic>
      <p:sp>
        <p:nvSpPr>
          <p:cNvPr id="20" name="Text 12"/>
          <p:cNvSpPr txBox="1"/>
          <p:nvPr/>
        </p:nvSpPr>
        <p:spPr>
          <a:xfrm>
            <a:off x="914400" y="5527548"/>
            <a:ext cx="4867351"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複雑な表組みやグラフの空間関係を誤認し、存在しない数値や関係性を捏造する。</a:t>
            </a:r>
            <a:endParaRPr lang="en-US" sz="1200" dirty="0"/>
          </a:p>
        </p:txBody>
      </p:sp>
      <p:sp>
        <p:nvSpPr>
          <p:cNvPr id="21" name="Shape 13"/>
          <p:cNvSpPr/>
          <p:nvPr/>
        </p:nvSpPr>
        <p:spPr>
          <a:xfrm>
            <a:off x="6248095" y="2706624"/>
            <a:ext cx="5486400" cy="4086454"/>
          </a:xfrm>
          <a:prstGeom prst="roundRect">
            <a:avLst>
              <a:gd name="adj" fmla="val 626"/>
            </a:avLst>
          </a:prstGeom>
          <a:solidFill>
            <a:srgbClr val="FFFFFF"/>
          </a:solidFill>
          <a:ln w="12700">
            <a:solidFill>
              <a:srgbClr val="E5E5E5"/>
            </a:solidFill>
            <a:prstDash val="solid"/>
          </a:ln>
        </p:spPr>
      </p:sp>
      <p:sp>
        <p:nvSpPr>
          <p:cNvPr id="22" name="Shape 14"/>
          <p:cNvSpPr/>
          <p:nvPr/>
        </p:nvSpPr>
        <p:spPr>
          <a:xfrm>
            <a:off x="6486754" y="3344875"/>
            <a:ext cx="5009998" cy="19202"/>
          </a:xfrm>
          <a:prstGeom prst="rect">
            <a:avLst/>
          </a:prstGeom>
          <a:solidFill>
            <a:srgbClr val="F5F5F7"/>
          </a:solidFill>
          <a:ln w="12700">
            <a:solidFill>
              <a:srgbClr val="F5F5F7">
                <a:alpha val="0"/>
              </a:srgbClr>
            </a:solidFill>
            <a:prstDash val="solid"/>
          </a:ln>
        </p:spPr>
      </p:sp>
      <p:pic>
        <p:nvPicPr>
          <p:cNvPr id="23" name="Image 6" descr="preencoded.png">    </p:cNvPr>
          <p:cNvPicPr>
            <a:picLocks noChangeAspect="1"/>
          </p:cNvPicPr>
          <p:nvPr/>
        </p:nvPicPr>
        <p:blipFill>
          <a:blip r:embed="rId7"/>
          <a:srcRect l="0" r="0" t="0" b="0"/>
          <a:stretch/>
        </p:blipFill>
        <p:spPr>
          <a:xfrm>
            <a:off x="6486754" y="2992831"/>
            <a:ext cx="190195" cy="190195"/>
          </a:xfrm>
          <a:prstGeom prst="rect">
            <a:avLst/>
          </a:prstGeom>
        </p:spPr>
      </p:pic>
      <p:sp>
        <p:nvSpPr>
          <p:cNvPr id="24" name="Text 15"/>
          <p:cNvSpPr txBox="1"/>
          <p:nvPr/>
        </p:nvSpPr>
        <p:spPr>
          <a:xfrm>
            <a:off x="6791249" y="2945282"/>
            <a:ext cx="2563063"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回避策・設計（Mitigation）</a:t>
            </a:r>
            <a:endParaRPr lang="en-US" sz="1500" dirty="0"/>
          </a:p>
        </p:txBody>
      </p:sp>
      <p:pic>
        <p:nvPicPr>
          <p:cNvPr id="25" name="Image 7" descr="preencoded.png">    </p:cNvPr>
          <p:cNvPicPr>
            <a:picLocks noChangeAspect="1"/>
          </p:cNvPicPr>
          <p:nvPr/>
        </p:nvPicPr>
        <p:blipFill>
          <a:blip r:embed="rId8"/>
          <a:srcRect l="0" r="0" t="-1100" b="-1100"/>
          <a:stretch/>
        </p:blipFill>
        <p:spPr>
          <a:xfrm>
            <a:off x="6486754" y="3564331"/>
            <a:ext cx="114300" cy="133502"/>
          </a:xfrm>
          <a:prstGeom prst="rect">
            <a:avLst/>
          </a:prstGeom>
        </p:spPr>
      </p:pic>
      <p:sp>
        <p:nvSpPr>
          <p:cNvPr id="26" name="Text 16"/>
          <p:cNvSpPr txBox="1"/>
          <p:nvPr/>
        </p:nvSpPr>
        <p:spPr>
          <a:xfrm>
            <a:off x="6715354" y="3760013"/>
            <a:ext cx="4858207"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文字情報はPaddleOCR等で別経路からテキストとして供給し、VLMは「状況説明」に専念させる。</a:t>
            </a:r>
            <a:endParaRPr lang="en-US" sz="1200" dirty="0"/>
          </a:p>
        </p:txBody>
      </p:sp>
      <p:pic>
        <p:nvPicPr>
          <p:cNvPr id="27" name="Image 8" descr="preencoded.png">    </p:cNvPr>
          <p:cNvPicPr>
            <a:picLocks noChangeAspect="1"/>
          </p:cNvPicPr>
          <p:nvPr/>
        </p:nvPicPr>
        <p:blipFill>
          <a:blip r:embed="rId9"/>
          <a:srcRect l="0" r="0" t="-1100" b="-1100"/>
          <a:stretch/>
        </p:blipFill>
        <p:spPr>
          <a:xfrm>
            <a:off x="6486754" y="4447642"/>
            <a:ext cx="114300" cy="133502"/>
          </a:xfrm>
          <a:prstGeom prst="rect">
            <a:avLst/>
          </a:prstGeom>
        </p:spPr>
      </p:pic>
      <p:sp>
        <p:nvSpPr>
          <p:cNvPr id="28" name="Text 17"/>
          <p:cNvSpPr txBox="1"/>
          <p:nvPr/>
        </p:nvSpPr>
        <p:spPr>
          <a:xfrm>
            <a:off x="6715354" y="4644238"/>
            <a:ext cx="4858207" cy="523951"/>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MLX-VLM等の</a:t>
            </a:r>
            <a:pPr algn="l" indent="0" marL="0">
              <a:buNone/>
            </a:pPr>
            <a:r>
              <a:rPr lang="en-US" sz="1200" dirty="0">
                <a:solidFill>
                  <a:srgbClr val="424245"/>
                </a:solidFill>
                <a:latin typeface="ui-monospace" pitchFamily="34" charset="0"/>
                <a:ea typeface="ui-monospace" pitchFamily="34" charset="-122"/>
                <a:cs typeface="ui-monospace" pitchFamily="34" charset="-120"/>
              </a:rPr>
              <a:t>max-pixels</a:t>
            </a:r>
            <a:pPr algn="l" indent="0" marL="0">
              <a:buNone/>
            </a:pPr>
            <a:r>
              <a:rPr lang="en-US" sz="1200" dirty="0">
                <a:solidFill>
                  <a:srgbClr val="424245"/>
                </a:solidFill>
                <a:latin typeface="Noto Sans JP" pitchFamily="34" charset="0"/>
                <a:ea typeface="Noto Sans JP" pitchFamily="34" charset="-122"/>
                <a:cs typeface="Noto Sans JP" pitchFamily="34" charset="-120"/>
              </a:rPr>
              <a:t>パラメータで上限を設定し、トークン数を抑制。実務的には1024px程度にリサイズ。</a:t>
            </a:r>
            <a:endParaRPr lang="en-US" sz="1200" dirty="0"/>
          </a:p>
        </p:txBody>
      </p:sp>
      <p:pic>
        <p:nvPicPr>
          <p:cNvPr id="29" name="Image 9" descr="preencoded.png">    </p:cNvPr>
          <p:cNvPicPr>
            <a:picLocks noChangeAspect="1"/>
          </p:cNvPicPr>
          <p:nvPr/>
        </p:nvPicPr>
        <p:blipFill>
          <a:blip r:embed="rId10"/>
          <a:srcRect l="0" r="0" t="-1100" b="-1100"/>
          <a:stretch/>
        </p:blipFill>
        <p:spPr>
          <a:xfrm>
            <a:off x="6486754" y="5360213"/>
            <a:ext cx="114300" cy="133502"/>
          </a:xfrm>
          <a:prstGeom prst="rect">
            <a:avLst/>
          </a:prstGeom>
        </p:spPr>
      </p:pic>
      <p:sp>
        <p:nvSpPr>
          <p:cNvPr id="30" name="Text 18"/>
          <p:cNvSpPr txBox="1"/>
          <p:nvPr/>
        </p:nvSpPr>
        <p:spPr>
          <a:xfrm>
            <a:off x="6715354" y="5555894"/>
            <a:ext cx="4858207"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構造化が必要な帳票類は、レイアウト情報を保持できる専用モデル（LayoutLMv3）やDonutを活用。</a:t>
            </a:r>
            <a:endParaRPr lang="en-US" sz="1200" dirty="0"/>
          </a:p>
        </p:txBody>
      </p:sp>
      <p:pic>
        <p:nvPicPr>
          <p:cNvPr id="31" name="Image 10" descr="preencoded.png">    </p:cNvPr>
          <p:cNvPicPr>
            <a:picLocks noChangeAspect="1"/>
          </p:cNvPicPr>
          <p:nvPr/>
        </p:nvPicPr>
        <p:blipFill>
          <a:blip r:embed="rId11"/>
          <a:stretch>
            <a:fillRect/>
          </a:stretch>
        </p:blipFill>
        <p:spPr>
          <a:xfrm>
            <a:off x="6486754" y="6272784"/>
            <a:ext cx="952805" cy="276149"/>
          </a:xfrm>
          <a:prstGeom prst="rect">
            <a:avLst/>
          </a:prstGeom>
        </p:spPr>
      </p:pic>
      <p:sp>
        <p:nvSpPr>
          <p:cNvPr id="32" name="Text 19"/>
          <p:cNvSpPr/>
          <p:nvPr/>
        </p:nvSpPr>
        <p:spPr>
          <a:xfrm>
            <a:off x="6486754" y="6272784"/>
            <a:ext cx="952805"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374151"/>
                </a:solidFill>
                <a:latin typeface="Noto Sans JP" pitchFamily="34" charset="0"/>
                <a:ea typeface="Noto Sans JP" pitchFamily="34" charset="-122"/>
                <a:cs typeface="Noto Sans JP" pitchFamily="34" charset="-120"/>
              </a:rPr>
              <a:t>PaddleOCR</a:t>
            </a:r>
            <a:endParaRPr lang="en-US" sz="1000" dirty="0"/>
          </a:p>
        </p:txBody>
      </p:sp>
      <p:pic>
        <p:nvPicPr>
          <p:cNvPr id="33" name="Image 11" descr="preencoded.png">    </p:cNvPr>
          <p:cNvPicPr>
            <a:picLocks noChangeAspect="1"/>
          </p:cNvPicPr>
          <p:nvPr/>
        </p:nvPicPr>
        <p:blipFill>
          <a:blip r:embed="rId12"/>
          <a:stretch>
            <a:fillRect/>
          </a:stretch>
        </p:blipFill>
        <p:spPr>
          <a:xfrm>
            <a:off x="7515454" y="6272784"/>
            <a:ext cx="1200607" cy="276149"/>
          </a:xfrm>
          <a:prstGeom prst="rect">
            <a:avLst/>
          </a:prstGeom>
        </p:spPr>
      </p:pic>
      <p:sp>
        <p:nvSpPr>
          <p:cNvPr id="34" name="Text 20"/>
          <p:cNvSpPr/>
          <p:nvPr/>
        </p:nvSpPr>
        <p:spPr>
          <a:xfrm>
            <a:off x="7515454" y="6272784"/>
            <a:ext cx="1200607"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374151"/>
                </a:solidFill>
                <a:latin typeface="Noto Sans JP" pitchFamily="34" charset="0"/>
                <a:ea typeface="Noto Sans JP" pitchFamily="34" charset="-122"/>
                <a:cs typeface="Noto Sans JP" pitchFamily="34" charset="-120"/>
              </a:rPr>
              <a:t>max-pixels制御</a:t>
            </a:r>
            <a:endParaRPr lang="en-US" sz="1000" dirty="0"/>
          </a:p>
        </p:txBody>
      </p:sp>
      <p:pic>
        <p:nvPicPr>
          <p:cNvPr id="35" name="Image 12" descr="preencoded.png">    </p:cNvPr>
          <p:cNvPicPr>
            <a:picLocks noChangeAspect="1"/>
          </p:cNvPicPr>
          <p:nvPr/>
        </p:nvPicPr>
        <p:blipFill>
          <a:blip r:embed="rId13"/>
          <a:stretch>
            <a:fillRect/>
          </a:stretch>
        </p:blipFill>
        <p:spPr>
          <a:xfrm>
            <a:off x="8784641" y="6272784"/>
            <a:ext cx="1019556" cy="276149"/>
          </a:xfrm>
          <a:prstGeom prst="rect">
            <a:avLst/>
          </a:prstGeom>
        </p:spPr>
      </p:pic>
      <p:sp>
        <p:nvSpPr>
          <p:cNvPr id="36" name="Text 21"/>
          <p:cNvSpPr/>
          <p:nvPr/>
        </p:nvSpPr>
        <p:spPr>
          <a:xfrm>
            <a:off x="8784641" y="6272784"/>
            <a:ext cx="1019556" cy="2770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374151"/>
                </a:solidFill>
                <a:latin typeface="Noto Sans JP" pitchFamily="34" charset="0"/>
                <a:ea typeface="Noto Sans JP" pitchFamily="34" charset="-122"/>
                <a:cs typeface="Noto Sans JP" pitchFamily="34" charset="-120"/>
              </a:rPr>
              <a:t>LayoutLMv3</a:t>
            </a:r>
            <a:endParaRPr lang="en-US" sz="1000" dirty="0"/>
          </a:p>
        </p:txBody>
      </p:sp>
      <p:sp>
        <p:nvSpPr>
          <p:cNvPr id="37" name="Shape 22"/>
          <p:cNvSpPr/>
          <p:nvPr/>
        </p:nvSpPr>
        <p:spPr>
          <a:xfrm>
            <a:off x="457200" y="7092086"/>
            <a:ext cx="11277295" cy="961949"/>
          </a:xfrm>
          <a:prstGeom prst="roundRect">
            <a:avLst>
              <a:gd name="adj" fmla="val 7529"/>
            </a:avLst>
          </a:prstGeom>
          <a:solidFill>
            <a:srgbClr val="FFF8E6"/>
          </a:solidFill>
          <a:ln w="12700">
            <a:solidFill>
              <a:srgbClr val="FFEEBA"/>
            </a:solidFill>
            <a:prstDash val="solid"/>
          </a:ln>
        </p:spPr>
      </p:sp>
      <p:pic>
        <p:nvPicPr>
          <p:cNvPr id="38" name="Image 13" descr="preencoded.png">    </p:cNvPr>
          <p:cNvPicPr>
            <a:picLocks noChangeAspect="1"/>
          </p:cNvPicPr>
          <p:nvPr/>
        </p:nvPicPr>
        <p:blipFill>
          <a:blip r:embed="rId14"/>
          <a:srcRect l="0" r="0" t="0" b="0"/>
          <a:stretch/>
        </p:blipFill>
        <p:spPr>
          <a:xfrm>
            <a:off x="619049" y="7272223"/>
            <a:ext cx="171907" cy="171907"/>
          </a:xfrm>
          <a:prstGeom prst="rect">
            <a:avLst/>
          </a:prstGeom>
        </p:spPr>
      </p:pic>
      <p:sp>
        <p:nvSpPr>
          <p:cNvPr id="39" name="Text 23"/>
          <p:cNvSpPr txBox="1"/>
          <p:nvPr/>
        </p:nvSpPr>
        <p:spPr>
          <a:xfrm>
            <a:off x="905256" y="7253935"/>
            <a:ext cx="10858500"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ハードウェア要件の現実</a:t>
            </a:r>
            <a:endParaRPr lang="en-US" sz="1000" dirty="0"/>
          </a:p>
        </p:txBody>
      </p:sp>
      <p:sp>
        <p:nvSpPr>
          <p:cNvPr id="40" name="Text 24"/>
          <p:cNvSpPr txBox="1"/>
          <p:nvPr/>
        </p:nvSpPr>
        <p:spPr>
          <a:xfrm>
            <a:off x="905256" y="7491679"/>
            <a:ext cx="10744200" cy="400507"/>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72B級VLM（Qwen2-VL-72B等）はローカルでは96GB+ UMAや複数GPU構成が前提となります。一般的な実務環境（16GB-32GB）では、2B/7B級モデルを中心に設計し、不足分をOCRやRAGで補うのが最も安全なアプローチです。</a:t>
            </a:r>
            <a:endParaRPr lang="en-US" sz="1000" dirty="0"/>
          </a:p>
        </p:txBody>
      </p:sp>
      <p:sp>
        <p:nvSpPr>
          <p:cNvPr id="41" name="Shape 25"/>
          <p:cNvSpPr/>
          <p:nvPr/>
        </p:nvSpPr>
        <p:spPr>
          <a:xfrm>
            <a:off x="0" y="8434426"/>
            <a:ext cx="12191695" cy="181051"/>
          </a:xfrm>
          <a:prstGeom prst="rect">
            <a:avLst/>
          </a:prstGeom>
          <a:solidFill>
            <a:srgbClr val="FFFFFF"/>
          </a:solidFill>
          <a:ln/>
        </p:spPr>
      </p:sp>
      <p:sp>
        <p:nvSpPr>
          <p:cNvPr id="42" name="Shape 26"/>
          <p:cNvSpPr/>
          <p:nvPr/>
        </p:nvSpPr>
        <p:spPr>
          <a:xfrm>
            <a:off x="0" y="8434426"/>
            <a:ext cx="12191695" cy="9144"/>
          </a:xfrm>
          <a:prstGeom prst="rect">
            <a:avLst/>
          </a:prstGeom>
          <a:solidFill>
            <a:srgbClr val="E5E5E5"/>
          </a:solidFill>
          <a:ln w="12700">
            <a:solidFill>
              <a:srgbClr val="E5E5E5">
                <a:alpha val="0"/>
              </a:srgbClr>
            </a:solidFill>
            <a:prstDash val="solid"/>
          </a:ln>
        </p:spPr>
      </p:sp>
      <p:sp>
        <p:nvSpPr>
          <p:cNvPr id="43" name="Text 27"/>
          <p:cNvSpPr txBox="1"/>
          <p:nvPr/>
        </p:nvSpPr>
        <p:spPr>
          <a:xfrm>
            <a:off x="457200" y="8444484"/>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44" name="Text 28"/>
          <p:cNvSpPr txBox="1"/>
          <p:nvPr/>
        </p:nvSpPr>
        <p:spPr>
          <a:xfrm>
            <a:off x="11385194" y="8444484"/>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66 / 80</a:t>
            </a:r>
            <a:endParaRPr lang="en-US" sz="9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847649"/>
          </a:xfrm>
          <a:prstGeom prst="rect">
            <a:avLst/>
          </a:prstGeom>
          <a:solidFill>
            <a:srgbClr val="F5F5F7"/>
          </a:solidFill>
          <a:ln/>
        </p:spPr>
      </p:sp>
      <p:sp>
        <p:nvSpPr>
          <p:cNvPr id="5" name="Shape 3"/>
          <p:cNvSpPr/>
          <p:nvPr/>
        </p:nvSpPr>
        <p:spPr>
          <a:xfrm>
            <a:off x="0" y="838505"/>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90" r="-90" t="0" b="0"/>
          <a:stretch/>
        </p:blipFill>
        <p:spPr>
          <a:xfrm>
            <a:off x="457200" y="267005"/>
            <a:ext cx="381305" cy="304495"/>
          </a:xfrm>
          <a:prstGeom prst="rect">
            <a:avLst/>
          </a:prstGeom>
        </p:spPr>
      </p:pic>
      <p:sp>
        <p:nvSpPr>
          <p:cNvPr id="7" name="Text 4"/>
          <p:cNvSpPr txBox="1"/>
          <p:nvPr/>
        </p:nvSpPr>
        <p:spPr>
          <a:xfrm>
            <a:off x="990295" y="190195"/>
            <a:ext cx="4715561"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ユースケース：コーディング補助</a:t>
            </a:r>
            <a:endParaRPr lang="en-US" sz="2400" dirty="0"/>
          </a:p>
        </p:txBody>
      </p:sp>
      <p:sp>
        <p:nvSpPr>
          <p:cNvPr id="8" name="Text 5"/>
          <p:cNvSpPr txBox="1"/>
          <p:nvPr/>
        </p:nvSpPr>
        <p:spPr>
          <a:xfrm>
            <a:off x="7597750" y="290779"/>
            <a:ext cx="4334256"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推奨スタック3パターン（IDE支援・リポジトリ理解）</a:t>
            </a:r>
            <a:endParaRPr lang="en-US" sz="1300" dirty="0"/>
          </a:p>
        </p:txBody>
      </p:sp>
      <p:sp>
        <p:nvSpPr>
          <p:cNvPr id="9" name="Shape 6"/>
          <p:cNvSpPr/>
          <p:nvPr/>
        </p:nvSpPr>
        <p:spPr>
          <a:xfrm>
            <a:off x="457200" y="1133856"/>
            <a:ext cx="11277295" cy="875995"/>
          </a:xfrm>
          <a:prstGeom prst="roundRect">
            <a:avLst>
              <a:gd name="adj" fmla="val 4538"/>
            </a:avLst>
          </a:prstGeom>
          <a:solidFill>
            <a:srgbClr val="F0F7FF"/>
          </a:solidFill>
          <a:ln/>
        </p:spPr>
      </p:sp>
      <p:sp>
        <p:nvSpPr>
          <p:cNvPr id="10" name="Shape 7"/>
          <p:cNvSpPr/>
          <p:nvPr/>
        </p:nvSpPr>
        <p:spPr>
          <a:xfrm>
            <a:off x="457200" y="1133856"/>
            <a:ext cx="57607" cy="875995"/>
          </a:xfrm>
          <a:prstGeom prst="roundRect">
            <a:avLst>
              <a:gd name="adj" fmla="val 69013"/>
            </a:avLst>
          </a:prstGeom>
          <a:solidFill>
            <a:srgbClr val="007AFF"/>
          </a:solidFill>
          <a:ln w="12700">
            <a:solidFill>
              <a:srgbClr val="007AFF">
                <a:alpha val="0"/>
              </a:srgbClr>
            </a:solidFill>
            <a:prstDash val="solid"/>
          </a:ln>
        </p:spPr>
      </p:sp>
      <p:sp>
        <p:nvSpPr>
          <p:cNvPr id="11" name="Text 8"/>
          <p:cNvSpPr txBox="1"/>
          <p:nvPr/>
        </p:nvSpPr>
        <p:spPr>
          <a:xfrm>
            <a:off x="743407" y="1285646"/>
            <a:ext cx="10840212" cy="571500"/>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 結論：補完は小型モデル、設計レビューや長距離依存解決は中〜大型モデルで役割分担します。</a:t>
            </a:r>
            <a:pPr algn="l" indent="0" marL="0">
              <a:buNone/>
            </a:pPr>
            <a:endParaRPr lang="en-US" sz="1500" dirty="0"/>
          </a:p>
          <a:p>
            <a:pPr algn="l" indent="0" marL="0">
              <a:buNone/>
            </a:pPr>
            <a:r>
              <a:rPr lang="en-US" sz="1200" b="1" dirty="0">
                <a:solidFill>
                  <a:srgbClr val="424245"/>
                </a:solidFill>
                <a:latin typeface="Noto Sans JP" pitchFamily="34" charset="0"/>
                <a:ea typeface="Noto Sans JP" pitchFamily="34" charset="-122"/>
                <a:cs typeface="Noto Sans JP" pitchFamily="34" charset="-120"/>
              </a:rPr>
              <a:t>※生成コードは自動コンパイル/テスト実行を“ツール”化し、検証ループに組み込むことが重要です。</a:t>
            </a:r>
            <a:endParaRPr lang="en-US" sz="1500" dirty="0"/>
          </a:p>
        </p:txBody>
      </p:sp>
      <p:sp>
        <p:nvSpPr>
          <p:cNvPr id="12" name="Shape 9"/>
          <p:cNvSpPr/>
          <p:nvPr/>
        </p:nvSpPr>
        <p:spPr>
          <a:xfrm>
            <a:off x="457200" y="2295144"/>
            <a:ext cx="3638398" cy="4009644"/>
          </a:xfrm>
          <a:prstGeom prst="roundRect">
            <a:avLst>
              <a:gd name="adj" fmla="val 789"/>
            </a:avLst>
          </a:prstGeom>
          <a:noFill/>
          <a:ln w="12700">
            <a:solidFill>
              <a:srgbClr val="E5E5E5"/>
            </a:solidFill>
            <a:prstDash val="solid"/>
          </a:ln>
        </p:spPr>
      </p:sp>
      <p:sp>
        <p:nvSpPr>
          <p:cNvPr id="13" name="Shape 10"/>
          <p:cNvSpPr/>
          <p:nvPr/>
        </p:nvSpPr>
        <p:spPr>
          <a:xfrm>
            <a:off x="466344" y="2305202"/>
            <a:ext cx="3619195" cy="609905"/>
          </a:xfrm>
          <a:prstGeom prst="roundRect">
            <a:avLst>
              <a:gd name="adj" fmla="val 28111"/>
            </a:avLst>
          </a:prstGeom>
          <a:solidFill>
            <a:srgbClr val="34C759"/>
          </a:solidFill>
          <a:ln w="12700">
            <a:solidFill>
              <a:srgbClr val="FFFFFF">
                <a:alpha val="0"/>
              </a:srgbClr>
            </a:solidFill>
            <a:prstDash val="solid"/>
          </a:ln>
        </p:spPr>
      </p:sp>
      <p:sp>
        <p:nvSpPr>
          <p:cNvPr id="14" name="Shape 11"/>
          <p:cNvSpPr/>
          <p:nvPr/>
        </p:nvSpPr>
        <p:spPr>
          <a:xfrm>
            <a:off x="1501445" y="2457907"/>
            <a:ext cx="304495" cy="304495"/>
          </a:xfrm>
          <a:prstGeom prst="ellipse">
            <a:avLst/>
          </a:prstGeom>
          <a:solidFill>
            <a:srgbClr val="FFFFFF">
              <a:alpha val="20000"/>
            </a:srgbClr>
          </a:solidFill>
          <a:ln w="12700">
            <a:solidFill>
              <a:srgbClr val="FFFFFF">
                <a:alpha val="0"/>
              </a:srgbClr>
            </a:solidFill>
            <a:prstDash val="solid"/>
          </a:ln>
        </p:spPr>
      </p:sp>
      <p:pic>
        <p:nvPicPr>
          <p:cNvPr id="15" name="Image 1" descr="preencoded.png">    </p:cNvPr>
          <p:cNvPicPr>
            <a:picLocks noChangeAspect="1"/>
          </p:cNvPicPr>
          <p:nvPr/>
        </p:nvPicPr>
        <p:blipFill>
          <a:blip r:embed="rId2"/>
          <a:srcRect l="0" r="0" t="0" b="0"/>
          <a:stretch/>
        </p:blipFill>
        <p:spPr>
          <a:xfrm>
            <a:off x="1535278" y="2514600"/>
            <a:ext cx="237744" cy="190195"/>
          </a:xfrm>
          <a:prstGeom prst="rect">
            <a:avLst/>
          </a:prstGeom>
        </p:spPr>
      </p:pic>
      <p:sp>
        <p:nvSpPr>
          <p:cNvPr id="16" name="Text 12"/>
          <p:cNvSpPr txBox="1"/>
          <p:nvPr/>
        </p:nvSpPr>
        <p:spPr>
          <a:xfrm>
            <a:off x="1901952" y="2467051"/>
            <a:ext cx="123444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低コスト構成</a:t>
            </a:r>
            <a:endParaRPr lang="en-US" sz="1500" dirty="0"/>
          </a:p>
        </p:txBody>
      </p:sp>
      <p:sp>
        <p:nvSpPr>
          <p:cNvPr id="17" name="Shape 13"/>
          <p:cNvSpPr/>
          <p:nvPr/>
        </p:nvSpPr>
        <p:spPr>
          <a:xfrm>
            <a:off x="466344" y="2915107"/>
            <a:ext cx="3619195" cy="3381451"/>
          </a:xfrm>
          <a:prstGeom prst="roundRect">
            <a:avLst>
              <a:gd name="adj" fmla="val 914"/>
            </a:avLst>
          </a:prstGeom>
          <a:solidFill>
            <a:srgbClr val="FFFFFF"/>
          </a:solidFill>
          <a:ln w="12700">
            <a:solidFill>
              <a:srgbClr val="FFFFFF">
                <a:alpha val="0"/>
              </a:srgbClr>
            </a:solidFill>
            <a:prstDash val="solid"/>
          </a:ln>
        </p:spPr>
      </p:sp>
      <p:sp>
        <p:nvSpPr>
          <p:cNvPr id="18" name="Text 14"/>
          <p:cNvSpPr txBox="1"/>
          <p:nvPr/>
        </p:nvSpPr>
        <p:spPr>
          <a:xfrm>
            <a:off x="657454"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Code LLM</a:t>
            </a:r>
            <a:endParaRPr lang="en-US" sz="900" dirty="0"/>
          </a:p>
        </p:txBody>
      </p:sp>
      <p:pic>
        <p:nvPicPr>
          <p:cNvPr id="19" name="Image 2" descr="preencoded.png">    </p:cNvPr>
          <p:cNvPicPr>
            <a:picLocks noChangeAspect="1"/>
          </p:cNvPicPr>
          <p:nvPr/>
        </p:nvPicPr>
        <p:blipFill>
          <a:blip r:embed="rId3"/>
          <a:stretch>
            <a:fillRect/>
          </a:stretch>
        </p:blipFill>
        <p:spPr>
          <a:xfrm>
            <a:off x="657454" y="3329330"/>
            <a:ext cx="3238805" cy="552298"/>
          </a:xfrm>
          <a:prstGeom prst="rect">
            <a:avLst/>
          </a:prstGeom>
        </p:spPr>
      </p:pic>
      <p:sp>
        <p:nvSpPr>
          <p:cNvPr id="20" name="Text 15"/>
          <p:cNvSpPr/>
          <p:nvPr/>
        </p:nvSpPr>
        <p:spPr>
          <a:xfrm>
            <a:off x="657454" y="3329330"/>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Qwen2.5-Coder 7B サイズ展開が豊富で軽量</a:t>
            </a:r>
            <a:endParaRPr lang="en-US" sz="1100" dirty="0"/>
          </a:p>
        </p:txBody>
      </p:sp>
      <p:sp>
        <p:nvSpPr>
          <p:cNvPr id="21" name="Text 16"/>
          <p:cNvSpPr txBox="1"/>
          <p:nvPr/>
        </p:nvSpPr>
        <p:spPr>
          <a:xfrm>
            <a:off x="657454" y="3995928"/>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RAG / Embedding</a:t>
            </a:r>
            <a:endParaRPr lang="en-US" sz="900" dirty="0"/>
          </a:p>
        </p:txBody>
      </p:sp>
      <p:pic>
        <p:nvPicPr>
          <p:cNvPr id="22" name="Image 3" descr="preencoded.png">    </p:cNvPr>
          <p:cNvPicPr>
            <a:picLocks noChangeAspect="1"/>
          </p:cNvPicPr>
          <p:nvPr/>
        </p:nvPicPr>
        <p:blipFill>
          <a:blip r:embed="rId4"/>
          <a:stretch>
            <a:fillRect/>
          </a:stretch>
        </p:blipFill>
        <p:spPr>
          <a:xfrm>
            <a:off x="657454" y="4219956"/>
            <a:ext cx="3238805" cy="552298"/>
          </a:xfrm>
          <a:prstGeom prst="rect">
            <a:avLst/>
          </a:prstGeom>
        </p:spPr>
      </p:pic>
      <p:sp>
        <p:nvSpPr>
          <p:cNvPr id="23" name="Text 17"/>
          <p:cNvSpPr/>
          <p:nvPr/>
        </p:nvSpPr>
        <p:spPr>
          <a:xfrm>
            <a:off x="657454" y="4219956"/>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リポジトリEmbedding (BGE/E5) 関連ファイル抽出→LLM回答</a:t>
            </a:r>
            <a:endParaRPr lang="en-US" sz="1100" dirty="0"/>
          </a:p>
        </p:txBody>
      </p:sp>
      <p:sp>
        <p:nvSpPr>
          <p:cNvPr id="24" name="Text 18"/>
          <p:cNvSpPr txBox="1"/>
          <p:nvPr/>
        </p:nvSpPr>
        <p:spPr>
          <a:xfrm>
            <a:off x="657454" y="4886554"/>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Connection</a:t>
            </a:r>
            <a:endParaRPr lang="en-US" sz="900" dirty="0"/>
          </a:p>
        </p:txBody>
      </p:sp>
      <p:pic>
        <p:nvPicPr>
          <p:cNvPr id="25" name="Image 4" descr="preencoded.png">    </p:cNvPr>
          <p:cNvPicPr>
            <a:picLocks noChangeAspect="1"/>
          </p:cNvPicPr>
          <p:nvPr/>
        </p:nvPicPr>
        <p:blipFill>
          <a:blip r:embed="rId5"/>
          <a:stretch>
            <a:fillRect/>
          </a:stretch>
        </p:blipFill>
        <p:spPr>
          <a:xfrm>
            <a:off x="657454" y="5110582"/>
            <a:ext cx="3238805" cy="552298"/>
          </a:xfrm>
          <a:prstGeom prst="rect">
            <a:avLst/>
          </a:prstGeom>
        </p:spPr>
      </p:pic>
      <p:sp>
        <p:nvSpPr>
          <p:cNvPr id="26" name="Text 19"/>
          <p:cNvSpPr/>
          <p:nvPr/>
        </p:nvSpPr>
        <p:spPr>
          <a:xfrm>
            <a:off x="657454" y="5110582"/>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Ollama / LM Studio OpenAI互換APIでIDE拡張接続</a:t>
            </a:r>
            <a:endParaRPr lang="en-US" sz="1100" dirty="0"/>
          </a:p>
        </p:txBody>
      </p:sp>
      <p:pic>
        <p:nvPicPr>
          <p:cNvPr id="27" name="Image 5" descr="preencoded.png">    </p:cNvPr>
          <p:cNvPicPr>
            <a:picLocks noChangeAspect="1"/>
          </p:cNvPicPr>
          <p:nvPr/>
        </p:nvPicPr>
        <p:blipFill>
          <a:blip r:embed="rId6"/>
          <a:stretch>
            <a:fillRect/>
          </a:stretch>
        </p:blipFill>
        <p:spPr>
          <a:xfrm>
            <a:off x="657454" y="5853074"/>
            <a:ext cx="1514246" cy="247802"/>
          </a:xfrm>
          <a:prstGeom prst="rect">
            <a:avLst/>
          </a:prstGeom>
        </p:spPr>
      </p:pic>
      <p:sp>
        <p:nvSpPr>
          <p:cNvPr id="28" name="Text 20"/>
          <p:cNvSpPr/>
          <p:nvPr/>
        </p:nvSpPr>
        <p:spPr>
          <a:xfrm>
            <a:off x="876910" y="5853074"/>
            <a:ext cx="1295705"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一般的なIDE補完・Q&amp;A</a:t>
            </a:r>
            <a:endParaRPr lang="en-US" sz="900" dirty="0"/>
          </a:p>
        </p:txBody>
      </p:sp>
      <p:pic>
        <p:nvPicPr>
          <p:cNvPr id="29" name="Image 6" descr="preencoded.png">    </p:cNvPr>
          <p:cNvPicPr>
            <a:picLocks noChangeAspect="1"/>
          </p:cNvPicPr>
          <p:nvPr/>
        </p:nvPicPr>
        <p:blipFill>
          <a:blip r:embed="rId7"/>
          <a:srcRect l="-2571" r="-2571" t="0" b="0"/>
          <a:stretch/>
        </p:blipFill>
        <p:spPr>
          <a:xfrm>
            <a:off x="733349" y="5924398"/>
            <a:ext cx="105156" cy="114300"/>
          </a:xfrm>
          <a:prstGeom prst="rect">
            <a:avLst/>
          </a:prstGeom>
        </p:spPr>
      </p:pic>
      <p:sp>
        <p:nvSpPr>
          <p:cNvPr id="30" name="Shape 21"/>
          <p:cNvSpPr/>
          <p:nvPr/>
        </p:nvSpPr>
        <p:spPr>
          <a:xfrm>
            <a:off x="4280306" y="2295144"/>
            <a:ext cx="3638398" cy="4009644"/>
          </a:xfrm>
          <a:prstGeom prst="roundRect">
            <a:avLst>
              <a:gd name="adj" fmla="val 789"/>
            </a:avLst>
          </a:prstGeom>
          <a:noFill/>
          <a:ln w="12700">
            <a:solidFill>
              <a:srgbClr val="E5E5E5"/>
            </a:solidFill>
            <a:prstDash val="solid"/>
          </a:ln>
        </p:spPr>
      </p:sp>
      <p:sp>
        <p:nvSpPr>
          <p:cNvPr id="31" name="Shape 22"/>
          <p:cNvSpPr/>
          <p:nvPr/>
        </p:nvSpPr>
        <p:spPr>
          <a:xfrm>
            <a:off x="4289450" y="2305202"/>
            <a:ext cx="3619195" cy="609905"/>
          </a:xfrm>
          <a:prstGeom prst="roundRect">
            <a:avLst>
              <a:gd name="adj" fmla="val 28111"/>
            </a:avLst>
          </a:prstGeom>
          <a:solidFill>
            <a:srgbClr val="007AFF"/>
          </a:solidFill>
          <a:ln w="12700">
            <a:solidFill>
              <a:srgbClr val="FFFFFF">
                <a:alpha val="0"/>
              </a:srgbClr>
            </a:solidFill>
            <a:prstDash val="solid"/>
          </a:ln>
        </p:spPr>
      </p:sp>
      <p:sp>
        <p:nvSpPr>
          <p:cNvPr id="32" name="Shape 23"/>
          <p:cNvSpPr/>
          <p:nvPr/>
        </p:nvSpPr>
        <p:spPr>
          <a:xfrm>
            <a:off x="5419649" y="2457907"/>
            <a:ext cx="304495" cy="304495"/>
          </a:xfrm>
          <a:prstGeom prst="ellipse">
            <a:avLst/>
          </a:prstGeom>
          <a:solidFill>
            <a:srgbClr val="FFFFFF">
              <a:alpha val="20000"/>
            </a:srgbClr>
          </a:solidFill>
          <a:ln w="12700">
            <a:solidFill>
              <a:srgbClr val="FFFFFF">
                <a:alpha val="0"/>
              </a:srgbClr>
            </a:solidFill>
            <a:prstDash val="solid"/>
          </a:ln>
        </p:spPr>
      </p:sp>
      <p:pic>
        <p:nvPicPr>
          <p:cNvPr id="33" name="Image 7" descr="preencoded.png">    </p:cNvPr>
          <p:cNvPicPr>
            <a:picLocks noChangeAspect="1"/>
          </p:cNvPicPr>
          <p:nvPr/>
        </p:nvPicPr>
        <p:blipFill>
          <a:blip r:embed="rId8"/>
          <a:srcRect l="0" r="0" t="0" b="0"/>
          <a:stretch/>
        </p:blipFill>
        <p:spPr>
          <a:xfrm>
            <a:off x="5453482" y="2514600"/>
            <a:ext cx="237744" cy="190195"/>
          </a:xfrm>
          <a:prstGeom prst="rect">
            <a:avLst/>
          </a:prstGeom>
        </p:spPr>
      </p:pic>
      <p:sp>
        <p:nvSpPr>
          <p:cNvPr id="34" name="Text 24"/>
          <p:cNvSpPr txBox="1"/>
          <p:nvPr/>
        </p:nvSpPr>
        <p:spPr>
          <a:xfrm>
            <a:off x="5820156" y="2467051"/>
            <a:ext cx="102870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高品質構成</a:t>
            </a:r>
            <a:endParaRPr lang="en-US" sz="1500" dirty="0"/>
          </a:p>
        </p:txBody>
      </p:sp>
      <p:sp>
        <p:nvSpPr>
          <p:cNvPr id="35" name="Shape 25"/>
          <p:cNvSpPr/>
          <p:nvPr/>
        </p:nvSpPr>
        <p:spPr>
          <a:xfrm>
            <a:off x="4289450" y="2915107"/>
            <a:ext cx="3619195" cy="3381451"/>
          </a:xfrm>
          <a:prstGeom prst="roundRect">
            <a:avLst>
              <a:gd name="adj" fmla="val 914"/>
            </a:avLst>
          </a:prstGeom>
          <a:solidFill>
            <a:srgbClr val="FFFFFF"/>
          </a:solidFill>
          <a:ln w="12700">
            <a:solidFill>
              <a:srgbClr val="FFFFFF">
                <a:alpha val="0"/>
              </a:srgbClr>
            </a:solidFill>
            <a:prstDash val="solid"/>
          </a:ln>
        </p:spPr>
      </p:sp>
      <p:sp>
        <p:nvSpPr>
          <p:cNvPr id="36" name="Text 26"/>
          <p:cNvSpPr txBox="1"/>
          <p:nvPr/>
        </p:nvSpPr>
        <p:spPr>
          <a:xfrm>
            <a:off x="4479646"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Code LLM</a:t>
            </a:r>
            <a:endParaRPr lang="en-US" sz="900" dirty="0"/>
          </a:p>
        </p:txBody>
      </p:sp>
      <p:pic>
        <p:nvPicPr>
          <p:cNvPr id="37" name="Image 8" descr="preencoded.png">    </p:cNvPr>
          <p:cNvPicPr>
            <a:picLocks noChangeAspect="1"/>
          </p:cNvPicPr>
          <p:nvPr/>
        </p:nvPicPr>
        <p:blipFill>
          <a:blip r:embed="rId9"/>
          <a:stretch>
            <a:fillRect/>
          </a:stretch>
        </p:blipFill>
        <p:spPr>
          <a:xfrm>
            <a:off x="4479646" y="3329330"/>
            <a:ext cx="3238805" cy="552298"/>
          </a:xfrm>
          <a:prstGeom prst="rect">
            <a:avLst/>
          </a:prstGeom>
        </p:spPr>
      </p:pic>
      <p:sp>
        <p:nvSpPr>
          <p:cNvPr id="38" name="Text 27"/>
          <p:cNvSpPr/>
          <p:nvPr/>
        </p:nvSpPr>
        <p:spPr>
          <a:xfrm>
            <a:off x="4479646" y="3329330"/>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StarCoder2 (7B/15B) + 32B級汎用LLM併用</a:t>
            </a:r>
            <a:endParaRPr lang="en-US" sz="1100" dirty="0"/>
          </a:p>
        </p:txBody>
      </p:sp>
      <p:sp>
        <p:nvSpPr>
          <p:cNvPr id="39" name="Text 28"/>
          <p:cNvSpPr txBox="1"/>
          <p:nvPr/>
        </p:nvSpPr>
        <p:spPr>
          <a:xfrm>
            <a:off x="4479646" y="3995928"/>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Optimization</a:t>
            </a:r>
            <a:endParaRPr lang="en-US" sz="900" dirty="0"/>
          </a:p>
        </p:txBody>
      </p:sp>
      <p:pic>
        <p:nvPicPr>
          <p:cNvPr id="40" name="Image 9" descr="preencoded.png">    </p:cNvPr>
          <p:cNvPicPr>
            <a:picLocks noChangeAspect="1"/>
          </p:cNvPicPr>
          <p:nvPr/>
        </p:nvPicPr>
        <p:blipFill>
          <a:blip r:embed="rId10"/>
          <a:stretch>
            <a:fillRect/>
          </a:stretch>
        </p:blipFill>
        <p:spPr>
          <a:xfrm>
            <a:off x="4479646" y="4219956"/>
            <a:ext cx="3238805" cy="552298"/>
          </a:xfrm>
          <a:prstGeom prst="rect">
            <a:avLst/>
          </a:prstGeom>
        </p:spPr>
      </p:pic>
      <p:sp>
        <p:nvSpPr>
          <p:cNvPr id="41" name="Text 29"/>
          <p:cNvSpPr/>
          <p:nvPr/>
        </p:nvSpPr>
        <p:spPr>
          <a:xfrm>
            <a:off x="4479646" y="4219956"/>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prefix caching (vLLM等) 長文コンテキストでの遅延抑制</a:t>
            </a:r>
            <a:endParaRPr lang="en-US" sz="1100" dirty="0"/>
          </a:p>
        </p:txBody>
      </p:sp>
      <p:sp>
        <p:nvSpPr>
          <p:cNvPr id="42" name="Text 30"/>
          <p:cNvSpPr txBox="1"/>
          <p:nvPr/>
        </p:nvSpPr>
        <p:spPr>
          <a:xfrm>
            <a:off x="4479646" y="4886554"/>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Capability</a:t>
            </a:r>
            <a:endParaRPr lang="en-US" sz="900" dirty="0"/>
          </a:p>
        </p:txBody>
      </p:sp>
      <p:pic>
        <p:nvPicPr>
          <p:cNvPr id="43" name="Image 10" descr="preencoded.png">    </p:cNvPr>
          <p:cNvPicPr>
            <a:picLocks noChangeAspect="1"/>
          </p:cNvPicPr>
          <p:nvPr/>
        </p:nvPicPr>
        <p:blipFill>
          <a:blip r:embed="rId11"/>
          <a:stretch>
            <a:fillRect/>
          </a:stretch>
        </p:blipFill>
        <p:spPr>
          <a:xfrm>
            <a:off x="4479646" y="5110582"/>
            <a:ext cx="3238805" cy="552298"/>
          </a:xfrm>
          <a:prstGeom prst="rect">
            <a:avLst/>
          </a:prstGeom>
        </p:spPr>
      </p:pic>
      <p:sp>
        <p:nvSpPr>
          <p:cNvPr id="44" name="Text 31"/>
          <p:cNvSpPr/>
          <p:nvPr/>
        </p:nvSpPr>
        <p:spPr>
          <a:xfrm>
            <a:off x="4479646" y="5110582"/>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設計レビュー / 長距離依存 複雑なリファクタリング提案</a:t>
            </a:r>
            <a:endParaRPr lang="en-US" sz="1100" dirty="0"/>
          </a:p>
        </p:txBody>
      </p:sp>
      <p:pic>
        <p:nvPicPr>
          <p:cNvPr id="45" name="Image 11" descr="preencoded.png">    </p:cNvPr>
          <p:cNvPicPr>
            <a:picLocks noChangeAspect="1"/>
          </p:cNvPicPr>
          <p:nvPr/>
        </p:nvPicPr>
        <p:blipFill>
          <a:blip r:embed="rId12"/>
          <a:stretch>
            <a:fillRect/>
          </a:stretch>
        </p:blipFill>
        <p:spPr>
          <a:xfrm>
            <a:off x="4479646" y="5853074"/>
            <a:ext cx="1447495" cy="247802"/>
          </a:xfrm>
          <a:prstGeom prst="rect">
            <a:avLst/>
          </a:prstGeom>
        </p:spPr>
      </p:pic>
      <p:sp>
        <p:nvSpPr>
          <p:cNvPr id="46" name="Text 32"/>
          <p:cNvSpPr/>
          <p:nvPr/>
        </p:nvSpPr>
        <p:spPr>
          <a:xfrm>
            <a:off x="4699102" y="5853074"/>
            <a:ext cx="1228954"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大規模開発・設計支援</a:t>
            </a:r>
            <a:endParaRPr lang="en-US" sz="900" dirty="0"/>
          </a:p>
        </p:txBody>
      </p:sp>
      <p:pic>
        <p:nvPicPr>
          <p:cNvPr id="47" name="Image 12" descr="preencoded.png">    </p:cNvPr>
          <p:cNvPicPr>
            <a:picLocks noChangeAspect="1"/>
          </p:cNvPicPr>
          <p:nvPr/>
        </p:nvPicPr>
        <p:blipFill>
          <a:blip r:embed="rId13"/>
          <a:srcRect l="-2571" r="-2571" t="0" b="0"/>
          <a:stretch/>
        </p:blipFill>
        <p:spPr>
          <a:xfrm>
            <a:off x="4556455" y="5924398"/>
            <a:ext cx="105156" cy="114300"/>
          </a:xfrm>
          <a:prstGeom prst="rect">
            <a:avLst/>
          </a:prstGeom>
        </p:spPr>
      </p:pic>
      <p:sp>
        <p:nvSpPr>
          <p:cNvPr id="48" name="Shape 33"/>
          <p:cNvSpPr/>
          <p:nvPr/>
        </p:nvSpPr>
        <p:spPr>
          <a:xfrm>
            <a:off x="8102498" y="2295144"/>
            <a:ext cx="3638398" cy="4009644"/>
          </a:xfrm>
          <a:prstGeom prst="roundRect">
            <a:avLst>
              <a:gd name="adj" fmla="val 789"/>
            </a:avLst>
          </a:prstGeom>
          <a:noFill/>
          <a:ln w="12700">
            <a:solidFill>
              <a:srgbClr val="E5E5E5"/>
            </a:solidFill>
            <a:prstDash val="solid"/>
          </a:ln>
        </p:spPr>
      </p:sp>
      <p:sp>
        <p:nvSpPr>
          <p:cNvPr id="49" name="Shape 34"/>
          <p:cNvSpPr/>
          <p:nvPr/>
        </p:nvSpPr>
        <p:spPr>
          <a:xfrm>
            <a:off x="8112557" y="2305202"/>
            <a:ext cx="3619195" cy="609905"/>
          </a:xfrm>
          <a:prstGeom prst="roundRect">
            <a:avLst>
              <a:gd name="adj" fmla="val 28111"/>
            </a:avLst>
          </a:prstGeom>
          <a:solidFill>
            <a:srgbClr val="FF9500"/>
          </a:solidFill>
          <a:ln w="12700">
            <a:solidFill>
              <a:srgbClr val="FFFFFF">
                <a:alpha val="0"/>
              </a:srgbClr>
            </a:solidFill>
            <a:prstDash val="solid"/>
          </a:ln>
        </p:spPr>
      </p:sp>
      <p:sp>
        <p:nvSpPr>
          <p:cNvPr id="50" name="Shape 35"/>
          <p:cNvSpPr/>
          <p:nvPr/>
        </p:nvSpPr>
        <p:spPr>
          <a:xfrm>
            <a:off x="9051646" y="2457907"/>
            <a:ext cx="304495" cy="304495"/>
          </a:xfrm>
          <a:prstGeom prst="ellipse">
            <a:avLst/>
          </a:prstGeom>
          <a:solidFill>
            <a:srgbClr val="FFFFFF">
              <a:alpha val="20000"/>
            </a:srgbClr>
          </a:solidFill>
          <a:ln w="12700">
            <a:solidFill>
              <a:srgbClr val="FFFFFF">
                <a:alpha val="0"/>
              </a:srgbClr>
            </a:solidFill>
            <a:prstDash val="solid"/>
          </a:ln>
        </p:spPr>
      </p:sp>
      <p:pic>
        <p:nvPicPr>
          <p:cNvPr id="51" name="Image 13" descr="preencoded.png">    </p:cNvPr>
          <p:cNvPicPr>
            <a:picLocks noChangeAspect="1"/>
          </p:cNvPicPr>
          <p:nvPr/>
        </p:nvPicPr>
        <p:blipFill>
          <a:blip r:embed="rId14"/>
          <a:srcRect l="-1282" r="-1282" t="0" b="0"/>
          <a:stretch/>
        </p:blipFill>
        <p:spPr>
          <a:xfrm>
            <a:off x="9094622" y="2514600"/>
            <a:ext cx="219456" cy="190195"/>
          </a:xfrm>
          <a:prstGeom prst="rect">
            <a:avLst/>
          </a:prstGeom>
        </p:spPr>
      </p:pic>
      <p:sp>
        <p:nvSpPr>
          <p:cNvPr id="52" name="Text 36"/>
          <p:cNvSpPr txBox="1"/>
          <p:nvPr/>
        </p:nvSpPr>
        <p:spPr>
          <a:xfrm>
            <a:off x="9452153" y="2467051"/>
            <a:ext cx="144018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ハード制約構成</a:t>
            </a:r>
            <a:endParaRPr lang="en-US" sz="1500" dirty="0"/>
          </a:p>
        </p:txBody>
      </p:sp>
      <p:sp>
        <p:nvSpPr>
          <p:cNvPr id="53" name="Shape 37"/>
          <p:cNvSpPr/>
          <p:nvPr/>
        </p:nvSpPr>
        <p:spPr>
          <a:xfrm>
            <a:off x="8112557" y="2915107"/>
            <a:ext cx="3619195" cy="3381451"/>
          </a:xfrm>
          <a:prstGeom prst="roundRect">
            <a:avLst>
              <a:gd name="adj" fmla="val 914"/>
            </a:avLst>
          </a:prstGeom>
          <a:solidFill>
            <a:srgbClr val="FFFFFF"/>
          </a:solidFill>
          <a:ln w="12700">
            <a:solidFill>
              <a:srgbClr val="FFFFFF">
                <a:alpha val="0"/>
              </a:srgbClr>
            </a:solidFill>
            <a:prstDash val="solid"/>
          </a:ln>
        </p:spPr>
      </p:sp>
      <p:sp>
        <p:nvSpPr>
          <p:cNvPr id="54" name="Text 38"/>
          <p:cNvSpPr txBox="1"/>
          <p:nvPr/>
        </p:nvSpPr>
        <p:spPr>
          <a:xfrm>
            <a:off x="8302752"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HW</a:t>
            </a:r>
            <a:endParaRPr lang="en-US" sz="900" dirty="0"/>
          </a:p>
        </p:txBody>
      </p:sp>
      <p:pic>
        <p:nvPicPr>
          <p:cNvPr id="55" name="Image 14" descr="preencoded.png">    </p:cNvPr>
          <p:cNvPicPr>
            <a:picLocks noChangeAspect="1"/>
          </p:cNvPicPr>
          <p:nvPr/>
        </p:nvPicPr>
        <p:blipFill>
          <a:blip r:embed="rId15"/>
          <a:stretch>
            <a:fillRect/>
          </a:stretch>
        </p:blipFill>
        <p:spPr>
          <a:xfrm>
            <a:off x="8302752" y="3329330"/>
            <a:ext cx="3238805" cy="552298"/>
          </a:xfrm>
          <a:prstGeom prst="rect">
            <a:avLst/>
          </a:prstGeom>
        </p:spPr>
      </p:pic>
      <p:sp>
        <p:nvSpPr>
          <p:cNvPr id="56" name="Text 39"/>
          <p:cNvSpPr/>
          <p:nvPr/>
        </p:nvSpPr>
        <p:spPr>
          <a:xfrm>
            <a:off x="8302752" y="3329330"/>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メモリ8GB / エントリー機 古い開発環境</a:t>
            </a:r>
            <a:endParaRPr lang="en-US" sz="1100" dirty="0"/>
          </a:p>
        </p:txBody>
      </p:sp>
      <p:sp>
        <p:nvSpPr>
          <p:cNvPr id="57" name="Text 40"/>
          <p:cNvSpPr txBox="1"/>
          <p:nvPr/>
        </p:nvSpPr>
        <p:spPr>
          <a:xfrm>
            <a:off x="8302752" y="3995928"/>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Code LLM</a:t>
            </a:r>
            <a:endParaRPr lang="en-US" sz="900" dirty="0"/>
          </a:p>
        </p:txBody>
      </p:sp>
      <p:pic>
        <p:nvPicPr>
          <p:cNvPr id="58" name="Image 15" descr="preencoded.png">    </p:cNvPr>
          <p:cNvPicPr>
            <a:picLocks noChangeAspect="1"/>
          </p:cNvPicPr>
          <p:nvPr/>
        </p:nvPicPr>
        <p:blipFill>
          <a:blip r:embed="rId16"/>
          <a:stretch>
            <a:fillRect/>
          </a:stretch>
        </p:blipFill>
        <p:spPr>
          <a:xfrm>
            <a:off x="8302752" y="4219956"/>
            <a:ext cx="3238805" cy="552298"/>
          </a:xfrm>
          <a:prstGeom prst="rect">
            <a:avLst/>
          </a:prstGeom>
        </p:spPr>
      </p:pic>
      <p:sp>
        <p:nvSpPr>
          <p:cNvPr id="59" name="Text 41"/>
          <p:cNvSpPr/>
          <p:nvPr/>
        </p:nvSpPr>
        <p:spPr>
          <a:xfrm>
            <a:off x="8302752" y="4219956"/>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3B級モデル Phi-3 mini / StarCoder2-3B</a:t>
            </a:r>
            <a:endParaRPr lang="en-US" sz="1100" dirty="0"/>
          </a:p>
        </p:txBody>
      </p:sp>
      <p:sp>
        <p:nvSpPr>
          <p:cNvPr id="60" name="Text 42"/>
          <p:cNvSpPr txBox="1"/>
          <p:nvPr/>
        </p:nvSpPr>
        <p:spPr>
          <a:xfrm>
            <a:off x="8302752" y="4886554"/>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Strategy</a:t>
            </a:r>
            <a:endParaRPr lang="en-US" sz="900" dirty="0"/>
          </a:p>
        </p:txBody>
      </p:sp>
      <p:pic>
        <p:nvPicPr>
          <p:cNvPr id="61" name="Image 16" descr="preencoded.png">    </p:cNvPr>
          <p:cNvPicPr>
            <a:picLocks noChangeAspect="1"/>
          </p:cNvPicPr>
          <p:nvPr/>
        </p:nvPicPr>
        <p:blipFill>
          <a:blip r:embed="rId17"/>
          <a:stretch>
            <a:fillRect/>
          </a:stretch>
        </p:blipFill>
        <p:spPr>
          <a:xfrm>
            <a:off x="8302752" y="5110582"/>
            <a:ext cx="3238805" cy="552298"/>
          </a:xfrm>
          <a:prstGeom prst="rect">
            <a:avLst/>
          </a:prstGeom>
        </p:spPr>
      </p:pic>
      <p:sp>
        <p:nvSpPr>
          <p:cNvPr id="62" name="Text 43"/>
          <p:cNvSpPr/>
          <p:nvPr/>
        </p:nvSpPr>
        <p:spPr>
          <a:xfrm>
            <a:off x="8302752" y="5110582"/>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短い支援に限定 「行補完」＋「関数リファクタ提案」</a:t>
            </a:r>
            <a:endParaRPr lang="en-US" sz="1100" dirty="0"/>
          </a:p>
        </p:txBody>
      </p:sp>
      <p:pic>
        <p:nvPicPr>
          <p:cNvPr id="63" name="Image 17" descr="preencoded.png">    </p:cNvPr>
          <p:cNvPicPr>
            <a:picLocks noChangeAspect="1"/>
          </p:cNvPicPr>
          <p:nvPr/>
        </p:nvPicPr>
        <p:blipFill>
          <a:blip r:embed="rId18"/>
          <a:stretch>
            <a:fillRect/>
          </a:stretch>
        </p:blipFill>
        <p:spPr>
          <a:xfrm>
            <a:off x="8302752" y="5853074"/>
            <a:ext cx="1333195" cy="247802"/>
          </a:xfrm>
          <a:prstGeom prst="rect">
            <a:avLst/>
          </a:prstGeom>
        </p:spPr>
      </p:pic>
      <p:sp>
        <p:nvSpPr>
          <p:cNvPr id="64" name="Text 44"/>
          <p:cNvSpPr/>
          <p:nvPr/>
        </p:nvSpPr>
        <p:spPr>
          <a:xfrm>
            <a:off x="8522208" y="5853074"/>
            <a:ext cx="1114654"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スニペット補完のみ</a:t>
            </a:r>
            <a:endParaRPr lang="en-US" sz="900" dirty="0"/>
          </a:p>
        </p:txBody>
      </p:sp>
      <p:pic>
        <p:nvPicPr>
          <p:cNvPr id="65" name="Image 18" descr="preencoded.png">    </p:cNvPr>
          <p:cNvPicPr>
            <a:picLocks noChangeAspect="1"/>
          </p:cNvPicPr>
          <p:nvPr/>
        </p:nvPicPr>
        <p:blipFill>
          <a:blip r:embed="rId19"/>
          <a:srcRect l="-2571" r="-2571" t="0" b="0"/>
          <a:stretch/>
        </p:blipFill>
        <p:spPr>
          <a:xfrm>
            <a:off x="8378647" y="5924398"/>
            <a:ext cx="105156" cy="114300"/>
          </a:xfrm>
          <a:prstGeom prst="rect">
            <a:avLst/>
          </a:prstGeom>
        </p:spPr>
      </p:pic>
      <p:sp>
        <p:nvSpPr>
          <p:cNvPr id="66" name="Shape 45"/>
          <p:cNvSpPr/>
          <p:nvPr/>
        </p:nvSpPr>
        <p:spPr>
          <a:xfrm>
            <a:off x="0" y="6586423"/>
            <a:ext cx="12191695" cy="276149"/>
          </a:xfrm>
          <a:prstGeom prst="rect">
            <a:avLst/>
          </a:prstGeom>
          <a:solidFill>
            <a:srgbClr val="FFFFFF"/>
          </a:solidFill>
          <a:ln/>
        </p:spPr>
      </p:sp>
      <p:sp>
        <p:nvSpPr>
          <p:cNvPr id="67" name="Shape 46"/>
          <p:cNvSpPr/>
          <p:nvPr/>
        </p:nvSpPr>
        <p:spPr>
          <a:xfrm>
            <a:off x="0" y="6586423"/>
            <a:ext cx="12191695" cy="9144"/>
          </a:xfrm>
          <a:prstGeom prst="rect">
            <a:avLst/>
          </a:prstGeom>
          <a:solidFill>
            <a:srgbClr val="E5E5E5"/>
          </a:solidFill>
          <a:ln w="12700">
            <a:solidFill>
              <a:srgbClr val="E5E5E5">
                <a:alpha val="0"/>
              </a:srgbClr>
            </a:solidFill>
            <a:prstDash val="solid"/>
          </a:ln>
        </p:spPr>
      </p:sp>
      <p:sp>
        <p:nvSpPr>
          <p:cNvPr id="68" name="Text 47"/>
          <p:cNvSpPr txBox="1"/>
          <p:nvPr/>
        </p:nvSpPr>
        <p:spPr>
          <a:xfrm>
            <a:off x="457200" y="6641287"/>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69" name="Text 48"/>
          <p:cNvSpPr txBox="1"/>
          <p:nvPr/>
        </p:nvSpPr>
        <p:spPr>
          <a:xfrm>
            <a:off x="11385194" y="6641287"/>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67 / 80</a:t>
            </a:r>
            <a:endParaRPr lang="en-US" sz="9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90" r="-90" t="0" b="0"/>
          <a:stretch/>
        </p:blipFill>
        <p:spPr>
          <a:xfrm>
            <a:off x="457200" y="304495"/>
            <a:ext cx="381305" cy="304495"/>
          </a:xfrm>
          <a:prstGeom prst="rect">
            <a:avLst/>
          </a:prstGeom>
        </p:spPr>
      </p:pic>
      <p:sp>
        <p:nvSpPr>
          <p:cNvPr id="7" name="Text 4"/>
          <p:cNvSpPr txBox="1"/>
          <p:nvPr/>
        </p:nvSpPr>
        <p:spPr>
          <a:xfrm>
            <a:off x="990295" y="228600"/>
            <a:ext cx="5658307"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コーディング支援：失敗モードと回避策</a:t>
            </a:r>
            <a:endParaRPr lang="en-US" sz="2400" dirty="0"/>
          </a:p>
        </p:txBody>
      </p:sp>
      <p:sp>
        <p:nvSpPr>
          <p:cNvPr id="8" name="Text 5"/>
          <p:cNvSpPr txBox="1"/>
          <p:nvPr/>
        </p:nvSpPr>
        <p:spPr>
          <a:xfrm>
            <a:off x="8042148" y="328270"/>
            <a:ext cx="3886200"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コーディング補助（IDE支援・リポジトリ理解）</a:t>
            </a:r>
            <a:endParaRPr lang="en-US" sz="1300" dirty="0"/>
          </a:p>
        </p:txBody>
      </p:sp>
      <p:pic>
        <p:nvPicPr>
          <p:cNvPr id="9" name="Image 1" descr="preencoded.png">    </p:cNvPr>
          <p:cNvPicPr>
            <a:picLocks noChangeAspect="1"/>
          </p:cNvPicPr>
          <p:nvPr/>
        </p:nvPicPr>
        <p:blipFill>
          <a:blip r:embed="rId2"/>
          <a:srcRect l="0" r="0" t="-7" b="-7"/>
          <a:stretch/>
        </p:blipFill>
        <p:spPr>
          <a:xfrm>
            <a:off x="457200" y="1304849"/>
            <a:ext cx="11277295" cy="1097280"/>
          </a:xfrm>
          <a:prstGeom prst="rect">
            <a:avLst/>
          </a:prstGeom>
        </p:spPr>
      </p:pic>
      <p:sp>
        <p:nvSpPr>
          <p:cNvPr id="10" name="Text 6"/>
          <p:cNvSpPr txBox="1"/>
          <p:nvPr/>
        </p:nvSpPr>
        <p:spPr>
          <a:xfrm>
            <a:off x="743407" y="1533449"/>
            <a:ext cx="10849356" cy="648310"/>
          </a:xfrm>
          <a:prstGeom prst="rect">
            <a:avLst/>
          </a:prstGeom>
          <a:noFill/>
          <a:ln/>
        </p:spPr>
        <p:txBody>
          <a:bodyPr wrap="square" lIns="0" tIns="0" rIns="0" bIns="0" rtlCol="0" anchor="t"/>
          <a:lstStyle/>
          <a:p>
            <a:pPr algn="l" indent="0" marL="0">
              <a:buNone/>
            </a:pPr>
            <a:r>
              <a:rPr lang="en-US" sz="1800" b="1" dirty="0">
                <a:solidFill>
                  <a:srgbClr val="881337"/>
                </a:solidFill>
                <a:latin typeface="Noto Sans JP" pitchFamily="34" charset="0"/>
                <a:ea typeface="Noto Sans JP" pitchFamily="34" charset="-122"/>
                <a:cs typeface="Noto Sans JP" pitchFamily="34" charset="-120"/>
              </a:rPr>
              <a:t> 結論：幻覚API生成と長文遅延を「検証ループ」と「キャッシュ活用」で抑止し、 </a:t>
            </a:r>
            <a:pPr algn="l" indent="0" marL="0">
              <a:buNone/>
            </a:pPr>
            <a:endParaRPr lang="en-US" sz="1800" dirty="0"/>
          </a:p>
          <a:p>
            <a:pPr algn="l" indent="0" marL="0">
              <a:buNone/>
            </a:pPr>
            <a:r>
              <a:rPr lang="en-US" sz="1800" b="1" dirty="0">
                <a:solidFill>
                  <a:srgbClr val="881337"/>
                </a:solidFill>
                <a:latin typeface="Noto Sans JP" pitchFamily="34" charset="0"/>
                <a:ea typeface="Noto Sans JP" pitchFamily="34" charset="-122"/>
                <a:cs typeface="Noto Sans JP" pitchFamily="34" charset="-120"/>
              </a:rPr>
              <a:t> コード品質とセキュリティを自動化プロセスで担保します。 </a:t>
            </a:r>
            <a:endParaRPr lang="en-US" sz="1800" dirty="0"/>
          </a:p>
        </p:txBody>
      </p:sp>
      <p:sp>
        <p:nvSpPr>
          <p:cNvPr id="11" name="Shape 7"/>
          <p:cNvSpPr/>
          <p:nvPr/>
        </p:nvSpPr>
        <p:spPr>
          <a:xfrm>
            <a:off x="457200" y="2630729"/>
            <a:ext cx="5486400" cy="3581705"/>
          </a:xfrm>
          <a:prstGeom prst="roundRect">
            <a:avLst>
              <a:gd name="adj" fmla="val 815"/>
            </a:avLst>
          </a:prstGeom>
          <a:solidFill>
            <a:srgbClr val="FFFFFF"/>
          </a:solidFill>
          <a:ln w="12700">
            <a:solidFill>
              <a:srgbClr val="E5E5E5"/>
            </a:solidFill>
            <a:prstDash val="solid"/>
          </a:ln>
        </p:spPr>
      </p:sp>
      <p:sp>
        <p:nvSpPr>
          <p:cNvPr id="12" name="Shape 8"/>
          <p:cNvSpPr/>
          <p:nvPr/>
        </p:nvSpPr>
        <p:spPr>
          <a:xfrm>
            <a:off x="457200" y="2630729"/>
            <a:ext cx="5486400" cy="38405"/>
          </a:xfrm>
          <a:prstGeom prst="roundRect">
            <a:avLst>
              <a:gd name="adj" fmla="val 75987"/>
            </a:avLst>
          </a:prstGeom>
          <a:solidFill>
            <a:srgbClr val="EF4444"/>
          </a:solidFill>
          <a:ln w="12700">
            <a:solidFill>
              <a:srgbClr val="EF4444">
                <a:alpha val="0"/>
              </a:srgbClr>
            </a:solidFill>
            <a:prstDash val="solid"/>
          </a:ln>
        </p:spPr>
      </p:sp>
      <p:sp>
        <p:nvSpPr>
          <p:cNvPr id="13" name="Shape 9"/>
          <p:cNvSpPr/>
          <p:nvPr/>
        </p:nvSpPr>
        <p:spPr>
          <a:xfrm>
            <a:off x="694944" y="3297326"/>
            <a:ext cx="5009998" cy="19202"/>
          </a:xfrm>
          <a:prstGeom prst="rect">
            <a:avLst/>
          </a:prstGeom>
          <a:solidFill>
            <a:srgbClr val="F5F5F7"/>
          </a:solidFill>
          <a:ln w="12700">
            <a:solidFill>
              <a:srgbClr val="F5F5F7">
                <a:alpha val="0"/>
              </a:srgbClr>
            </a:solidFill>
            <a:prstDash val="solid"/>
          </a:ln>
        </p:spPr>
      </p:sp>
      <p:pic>
        <p:nvPicPr>
          <p:cNvPr id="14" name="Image 2" descr="preencoded.png">    </p:cNvPr>
          <p:cNvPicPr>
            <a:picLocks noChangeAspect="1"/>
          </p:cNvPicPr>
          <p:nvPr/>
        </p:nvPicPr>
        <p:blipFill>
          <a:blip r:embed="rId3"/>
          <a:srcRect l="0" r="0" t="0" b="0"/>
          <a:stretch/>
        </p:blipFill>
        <p:spPr>
          <a:xfrm>
            <a:off x="694944" y="2945282"/>
            <a:ext cx="190195" cy="190195"/>
          </a:xfrm>
          <a:prstGeom prst="rect">
            <a:avLst/>
          </a:prstGeom>
        </p:spPr>
      </p:pic>
      <p:sp>
        <p:nvSpPr>
          <p:cNvPr id="15" name="Text 10"/>
          <p:cNvSpPr txBox="1"/>
          <p:nvPr/>
        </p:nvSpPr>
        <p:spPr>
          <a:xfrm>
            <a:off x="1000354" y="2897734"/>
            <a:ext cx="3096158"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主な失敗モード（Failure Modes）</a:t>
            </a:r>
            <a:endParaRPr lang="en-US" sz="1500" dirty="0"/>
          </a:p>
        </p:txBody>
      </p:sp>
      <p:pic>
        <p:nvPicPr>
          <p:cNvPr id="16" name="Image 3" descr="preencoded.png">    </p:cNvPr>
          <p:cNvPicPr>
            <a:picLocks noChangeAspect="1"/>
          </p:cNvPicPr>
          <p:nvPr/>
        </p:nvPicPr>
        <p:blipFill>
          <a:blip r:embed="rId4"/>
          <a:srcRect l="-2512" r="-2512" t="0" b="0"/>
          <a:stretch/>
        </p:blipFill>
        <p:spPr>
          <a:xfrm>
            <a:off x="694944" y="3469234"/>
            <a:ext cx="105156" cy="133502"/>
          </a:xfrm>
          <a:prstGeom prst="rect">
            <a:avLst/>
          </a:prstGeom>
        </p:spPr>
      </p:pic>
      <p:sp>
        <p:nvSpPr>
          <p:cNvPr id="17" name="Text 11"/>
          <p:cNvSpPr txBox="1"/>
          <p:nvPr/>
        </p:nvSpPr>
        <p:spPr>
          <a:xfrm>
            <a:off x="914400" y="3712464"/>
            <a:ext cx="4867351"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ライブラリのバージョン不一致や、もっともらしいが実在しない関数（Hallucination）を生成。</a:t>
            </a:r>
            <a:endParaRPr lang="en-US" sz="1200" dirty="0"/>
          </a:p>
        </p:txBody>
      </p:sp>
      <p:pic>
        <p:nvPicPr>
          <p:cNvPr id="18" name="Image 4" descr="preencoded.png">    </p:cNvPr>
          <p:cNvPicPr>
            <a:picLocks noChangeAspect="1"/>
          </p:cNvPicPr>
          <p:nvPr/>
        </p:nvPicPr>
        <p:blipFill>
          <a:blip r:embed="rId5"/>
          <a:srcRect l="-2512" r="-2512" t="0" b="0"/>
          <a:stretch/>
        </p:blipFill>
        <p:spPr>
          <a:xfrm>
            <a:off x="694944" y="4352544"/>
            <a:ext cx="105156" cy="133502"/>
          </a:xfrm>
          <a:prstGeom prst="rect">
            <a:avLst/>
          </a:prstGeom>
        </p:spPr>
      </p:pic>
      <p:sp>
        <p:nvSpPr>
          <p:cNvPr id="19" name="Text 12"/>
          <p:cNvSpPr txBox="1"/>
          <p:nvPr/>
        </p:nvSpPr>
        <p:spPr>
          <a:xfrm>
            <a:off x="914400" y="4596689"/>
            <a:ext cx="4867351"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リポジトリ全体を読み込むとKVキャッシュが肥大化し、補完のレスポンスが低下する。</a:t>
            </a:r>
            <a:endParaRPr lang="en-US" sz="1200" dirty="0"/>
          </a:p>
        </p:txBody>
      </p:sp>
      <p:pic>
        <p:nvPicPr>
          <p:cNvPr id="20" name="Image 5" descr="preencoded.png">    </p:cNvPr>
          <p:cNvPicPr>
            <a:picLocks noChangeAspect="1"/>
          </p:cNvPicPr>
          <p:nvPr/>
        </p:nvPicPr>
        <p:blipFill>
          <a:blip r:embed="rId6"/>
          <a:srcRect l="-2512" r="-2512" t="0" b="0"/>
          <a:stretch/>
        </p:blipFill>
        <p:spPr>
          <a:xfrm>
            <a:off x="694944" y="5236769"/>
            <a:ext cx="105156" cy="133502"/>
          </a:xfrm>
          <a:prstGeom prst="rect">
            <a:avLst/>
          </a:prstGeom>
        </p:spPr>
      </p:pic>
      <p:sp>
        <p:nvSpPr>
          <p:cNvPr id="21" name="Text 13"/>
          <p:cNvSpPr txBox="1"/>
          <p:nvPr/>
        </p:nvSpPr>
        <p:spPr>
          <a:xfrm>
            <a:off x="914400" y="5479999"/>
            <a:ext cx="4867351"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古い構文や廃止されたメソッドを使用し、コンパイルエラーやセキュリティリスクを招く。</a:t>
            </a:r>
            <a:endParaRPr lang="en-US" sz="1200" dirty="0"/>
          </a:p>
        </p:txBody>
      </p:sp>
      <p:sp>
        <p:nvSpPr>
          <p:cNvPr id="22" name="Shape 14"/>
          <p:cNvSpPr/>
          <p:nvPr/>
        </p:nvSpPr>
        <p:spPr>
          <a:xfrm>
            <a:off x="6248095" y="2630729"/>
            <a:ext cx="5486400" cy="3581705"/>
          </a:xfrm>
          <a:prstGeom prst="roundRect">
            <a:avLst>
              <a:gd name="adj" fmla="val 815"/>
            </a:avLst>
          </a:prstGeom>
          <a:solidFill>
            <a:srgbClr val="FFFFFF"/>
          </a:solidFill>
          <a:ln w="12700">
            <a:solidFill>
              <a:srgbClr val="E5E5E5"/>
            </a:solidFill>
            <a:prstDash val="solid"/>
          </a:ln>
        </p:spPr>
      </p:sp>
      <p:sp>
        <p:nvSpPr>
          <p:cNvPr id="23" name="Shape 15"/>
          <p:cNvSpPr/>
          <p:nvPr/>
        </p:nvSpPr>
        <p:spPr>
          <a:xfrm>
            <a:off x="6248095" y="2630729"/>
            <a:ext cx="5486400" cy="38405"/>
          </a:xfrm>
          <a:prstGeom prst="roundRect">
            <a:avLst>
              <a:gd name="adj" fmla="val 75987"/>
            </a:avLst>
          </a:prstGeom>
          <a:solidFill>
            <a:srgbClr val="10B981"/>
          </a:solidFill>
          <a:ln w="12700">
            <a:solidFill>
              <a:srgbClr val="10B981">
                <a:alpha val="0"/>
              </a:srgbClr>
            </a:solidFill>
            <a:prstDash val="solid"/>
          </a:ln>
        </p:spPr>
      </p:sp>
      <p:sp>
        <p:nvSpPr>
          <p:cNvPr id="24" name="Shape 16"/>
          <p:cNvSpPr/>
          <p:nvPr/>
        </p:nvSpPr>
        <p:spPr>
          <a:xfrm>
            <a:off x="6486754" y="3297326"/>
            <a:ext cx="5009998" cy="19202"/>
          </a:xfrm>
          <a:prstGeom prst="rect">
            <a:avLst/>
          </a:prstGeom>
          <a:solidFill>
            <a:srgbClr val="F5F5F7"/>
          </a:solidFill>
          <a:ln w="12700">
            <a:solidFill>
              <a:srgbClr val="F5F5F7">
                <a:alpha val="0"/>
              </a:srgbClr>
            </a:solidFill>
            <a:prstDash val="solid"/>
          </a:ln>
        </p:spPr>
      </p:sp>
      <p:pic>
        <p:nvPicPr>
          <p:cNvPr id="25" name="Image 6" descr="preencoded.png">    </p:cNvPr>
          <p:cNvPicPr>
            <a:picLocks noChangeAspect="1"/>
          </p:cNvPicPr>
          <p:nvPr/>
        </p:nvPicPr>
        <p:blipFill>
          <a:blip r:embed="rId7"/>
          <a:srcRect l="0" r="0" t="0" b="0"/>
          <a:stretch/>
        </p:blipFill>
        <p:spPr>
          <a:xfrm>
            <a:off x="6486754" y="2945282"/>
            <a:ext cx="190195" cy="190195"/>
          </a:xfrm>
          <a:prstGeom prst="rect">
            <a:avLst/>
          </a:prstGeom>
        </p:spPr>
      </p:pic>
      <p:sp>
        <p:nvSpPr>
          <p:cNvPr id="26" name="Text 17"/>
          <p:cNvSpPr txBox="1"/>
          <p:nvPr/>
        </p:nvSpPr>
        <p:spPr>
          <a:xfrm>
            <a:off x="6791249" y="2897734"/>
            <a:ext cx="3419856"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回避策・設計（Mitigation &amp; Design）</a:t>
            </a:r>
            <a:endParaRPr lang="en-US" sz="1500" dirty="0"/>
          </a:p>
        </p:txBody>
      </p:sp>
      <p:pic>
        <p:nvPicPr>
          <p:cNvPr id="27" name="Image 7" descr="preencoded.png">    </p:cNvPr>
          <p:cNvPicPr>
            <a:picLocks noChangeAspect="1"/>
          </p:cNvPicPr>
          <p:nvPr/>
        </p:nvPicPr>
        <p:blipFill>
          <a:blip r:embed="rId8"/>
          <a:srcRect l="0" r="0" t="-1100" b="-1100"/>
          <a:stretch/>
        </p:blipFill>
        <p:spPr>
          <a:xfrm>
            <a:off x="6486754" y="3469234"/>
            <a:ext cx="114300" cy="133502"/>
          </a:xfrm>
          <a:prstGeom prst="rect">
            <a:avLst/>
          </a:prstGeom>
        </p:spPr>
      </p:pic>
      <p:sp>
        <p:nvSpPr>
          <p:cNvPr id="28" name="Text 18"/>
          <p:cNvSpPr txBox="1"/>
          <p:nvPr/>
        </p:nvSpPr>
        <p:spPr>
          <a:xfrm>
            <a:off x="6715354" y="3712464"/>
            <a:ext cx="4858207"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ビルド・単体テスト実行をfunction callingとしてLLMに提供。失敗時はエラーログをフィードバックして再生成させる。</a:t>
            </a:r>
            <a:endParaRPr lang="en-US" sz="1200" dirty="0"/>
          </a:p>
        </p:txBody>
      </p:sp>
      <p:pic>
        <p:nvPicPr>
          <p:cNvPr id="29" name="Image 8" descr="preencoded.png">    </p:cNvPr>
          <p:cNvPicPr>
            <a:picLocks noChangeAspect="1"/>
          </p:cNvPicPr>
          <p:nvPr/>
        </p:nvPicPr>
        <p:blipFill>
          <a:blip r:embed="rId9"/>
          <a:srcRect l="0" r="0" t="-1100" b="-1100"/>
          <a:stretch/>
        </p:blipFill>
        <p:spPr>
          <a:xfrm>
            <a:off x="6486754" y="4352544"/>
            <a:ext cx="114300" cy="133502"/>
          </a:xfrm>
          <a:prstGeom prst="rect">
            <a:avLst/>
          </a:prstGeom>
        </p:spPr>
      </p:pic>
      <p:sp>
        <p:nvSpPr>
          <p:cNvPr id="30" name="Text 19"/>
          <p:cNvSpPr txBox="1"/>
          <p:nvPr/>
        </p:nvSpPr>
        <p:spPr>
          <a:xfrm>
            <a:off x="6715354" y="4596689"/>
            <a:ext cx="4858207"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vLLMやllama.cppのキャッシュ機能を活用し、共通コンテキスト（ライブラリ定義等）の再計算を回避。</a:t>
            </a:r>
            <a:endParaRPr lang="en-US" sz="1200" dirty="0"/>
          </a:p>
        </p:txBody>
      </p:sp>
      <p:pic>
        <p:nvPicPr>
          <p:cNvPr id="31" name="Image 9" descr="preencoded.png">    </p:cNvPr>
          <p:cNvPicPr>
            <a:picLocks noChangeAspect="1"/>
          </p:cNvPicPr>
          <p:nvPr/>
        </p:nvPicPr>
        <p:blipFill>
          <a:blip r:embed="rId10"/>
          <a:stretch>
            <a:fillRect/>
          </a:stretch>
        </p:blipFill>
        <p:spPr>
          <a:xfrm>
            <a:off x="9229954" y="4878324"/>
            <a:ext cx="790956" cy="200254"/>
          </a:xfrm>
          <a:prstGeom prst="rect">
            <a:avLst/>
          </a:prstGeom>
        </p:spPr>
      </p:pic>
      <p:sp>
        <p:nvSpPr>
          <p:cNvPr id="32" name="Text 20"/>
          <p:cNvSpPr/>
          <p:nvPr/>
        </p:nvSpPr>
        <p:spPr>
          <a:xfrm>
            <a:off x="9229954" y="4878324"/>
            <a:ext cx="790956"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[88][90][112]</a:t>
            </a:r>
            <a:endParaRPr lang="en-US" sz="900" dirty="0"/>
          </a:p>
        </p:txBody>
      </p:sp>
      <p:pic>
        <p:nvPicPr>
          <p:cNvPr id="33" name="Image 10" descr="preencoded.png">    </p:cNvPr>
          <p:cNvPicPr>
            <a:picLocks noChangeAspect="1"/>
          </p:cNvPicPr>
          <p:nvPr/>
        </p:nvPicPr>
        <p:blipFill>
          <a:blip r:embed="rId11"/>
          <a:srcRect l="0" r="0" t="-1100" b="-1100"/>
          <a:stretch/>
        </p:blipFill>
        <p:spPr>
          <a:xfrm>
            <a:off x="6486754" y="5236769"/>
            <a:ext cx="114300" cy="133502"/>
          </a:xfrm>
          <a:prstGeom prst="rect">
            <a:avLst/>
          </a:prstGeom>
        </p:spPr>
      </p:pic>
      <p:sp>
        <p:nvSpPr>
          <p:cNvPr id="34" name="Text 21"/>
          <p:cNvSpPr txBox="1"/>
          <p:nvPr/>
        </p:nvSpPr>
        <p:spPr>
          <a:xfrm>
            <a:off x="6715354" y="5479999"/>
            <a:ext cx="4858207"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Linterや依存関係解決ツールを“ツール”として組み込み、生成コードを静的解析してから提示する。</a:t>
            </a:r>
            <a:endParaRPr lang="en-US" sz="1200" dirty="0"/>
          </a:p>
        </p:txBody>
      </p:sp>
      <p:sp>
        <p:nvSpPr>
          <p:cNvPr id="35" name="Shape 22"/>
          <p:cNvSpPr/>
          <p:nvPr/>
        </p:nvSpPr>
        <p:spPr>
          <a:xfrm>
            <a:off x="457200" y="6434633"/>
            <a:ext cx="11277295" cy="961949"/>
          </a:xfrm>
          <a:prstGeom prst="roundRect">
            <a:avLst>
              <a:gd name="adj" fmla="val 7529"/>
            </a:avLst>
          </a:prstGeom>
          <a:solidFill>
            <a:srgbClr val="FFF8E6"/>
          </a:solidFill>
          <a:ln w="12700">
            <a:solidFill>
              <a:srgbClr val="FFEEBA"/>
            </a:solidFill>
            <a:prstDash val="solid"/>
          </a:ln>
        </p:spPr>
      </p:sp>
      <p:pic>
        <p:nvPicPr>
          <p:cNvPr id="36" name="Image 11" descr="preencoded.png">    </p:cNvPr>
          <p:cNvPicPr>
            <a:picLocks noChangeAspect="1"/>
          </p:cNvPicPr>
          <p:nvPr/>
        </p:nvPicPr>
        <p:blipFill>
          <a:blip r:embed="rId12"/>
          <a:srcRect l="0" r="0" t="0" b="0"/>
          <a:stretch/>
        </p:blipFill>
        <p:spPr>
          <a:xfrm>
            <a:off x="619049" y="6615684"/>
            <a:ext cx="171907" cy="171907"/>
          </a:xfrm>
          <a:prstGeom prst="rect">
            <a:avLst/>
          </a:prstGeom>
        </p:spPr>
      </p:pic>
      <p:sp>
        <p:nvSpPr>
          <p:cNvPr id="37" name="Text 23"/>
          <p:cNvSpPr txBox="1"/>
          <p:nvPr/>
        </p:nvSpPr>
        <p:spPr>
          <a:xfrm>
            <a:off x="905256" y="6596482"/>
            <a:ext cx="10858500" cy="200254"/>
          </a:xfrm>
          <a:prstGeom prst="rect">
            <a:avLst/>
          </a:prstGeom>
          <a:noFill/>
          <a:ln/>
        </p:spPr>
        <p:txBody>
          <a:bodyPr wrap="square" lIns="0" tIns="0" rIns="0" bIns="0" rtlCol="0" anchor="ctr"/>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パラメータ設定の含意</a:t>
            </a:r>
            <a:endParaRPr lang="en-US" sz="1000" dirty="0"/>
          </a:p>
        </p:txBody>
      </p:sp>
      <p:sp>
        <p:nvSpPr>
          <p:cNvPr id="38" name="Text 24"/>
          <p:cNvSpPr txBox="1"/>
          <p:nvPr/>
        </p:nvSpPr>
        <p:spPr>
          <a:xfrm>
            <a:off x="905256" y="6834226"/>
            <a:ext cx="10744200" cy="400507"/>
          </a:xfrm>
          <a:prstGeom prst="rect">
            <a:avLst/>
          </a:prstGeom>
          <a:noFill/>
          <a:ln/>
        </p:spPr>
        <p:txBody>
          <a:bodyPr wrap="square" lIns="0" tIns="0" rIns="0" bIns="0" rtlCol="0" anchor="t"/>
          <a:lstStyle/>
          <a:p>
            <a:pPr algn="l" indent="0" marL="0">
              <a:buNone/>
            </a:pPr>
            <a:r>
              <a:rPr lang="en-US" sz="1000" dirty="0">
                <a:solidFill>
                  <a:srgbClr val="78350F"/>
                </a:solidFill>
                <a:latin typeface="Noto Sans JP" pitchFamily="34" charset="0"/>
                <a:ea typeface="Noto Sans JP" pitchFamily="34" charset="-122"/>
                <a:cs typeface="Noto Sans JP" pitchFamily="34" charset="-120"/>
              </a:rPr>
              <a:t>コード生成では「創造性」よりも「正確性」が優先されます。温度（Temperature）を低く設定し、top_pや最大トークン数を固定することで、挙動のばらつきを抑制します。また、サンドボックス環境での実行を前提とし、セキュリティリスクを隔離します。</a:t>
            </a:r>
            <a:endParaRPr lang="en-US" sz="1000" dirty="0"/>
          </a:p>
        </p:txBody>
      </p:sp>
      <p:sp>
        <p:nvSpPr>
          <p:cNvPr id="39" name="Shape 25"/>
          <p:cNvSpPr/>
          <p:nvPr/>
        </p:nvSpPr>
        <p:spPr>
          <a:xfrm>
            <a:off x="0" y="7777886"/>
            <a:ext cx="12191695" cy="181051"/>
          </a:xfrm>
          <a:prstGeom prst="rect">
            <a:avLst/>
          </a:prstGeom>
          <a:solidFill>
            <a:srgbClr val="FFFFFF"/>
          </a:solidFill>
          <a:ln/>
        </p:spPr>
      </p:sp>
      <p:sp>
        <p:nvSpPr>
          <p:cNvPr id="40" name="Shape 26"/>
          <p:cNvSpPr/>
          <p:nvPr/>
        </p:nvSpPr>
        <p:spPr>
          <a:xfrm>
            <a:off x="0" y="7777886"/>
            <a:ext cx="12191695" cy="9144"/>
          </a:xfrm>
          <a:prstGeom prst="rect">
            <a:avLst/>
          </a:prstGeom>
          <a:solidFill>
            <a:srgbClr val="E5E5E5"/>
          </a:solidFill>
          <a:ln w="12700">
            <a:solidFill>
              <a:srgbClr val="E5E5E5">
                <a:alpha val="0"/>
              </a:srgbClr>
            </a:solidFill>
            <a:prstDash val="solid"/>
          </a:ln>
        </p:spPr>
      </p:sp>
      <p:sp>
        <p:nvSpPr>
          <p:cNvPr id="41" name="Text 27"/>
          <p:cNvSpPr txBox="1"/>
          <p:nvPr/>
        </p:nvSpPr>
        <p:spPr>
          <a:xfrm>
            <a:off x="457200" y="7787030"/>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42" name="Text 28"/>
          <p:cNvSpPr txBox="1"/>
          <p:nvPr/>
        </p:nvSpPr>
        <p:spPr>
          <a:xfrm>
            <a:off x="11385194" y="7787030"/>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68 / 80</a:t>
            </a:r>
            <a:endParaRPr lang="en-US" sz="9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847649"/>
          </a:xfrm>
          <a:prstGeom prst="rect">
            <a:avLst/>
          </a:prstGeom>
          <a:solidFill>
            <a:srgbClr val="F5F5F7"/>
          </a:solidFill>
          <a:ln/>
        </p:spPr>
      </p:sp>
      <p:sp>
        <p:nvSpPr>
          <p:cNvPr id="5" name="Shape 3"/>
          <p:cNvSpPr/>
          <p:nvPr/>
        </p:nvSpPr>
        <p:spPr>
          <a:xfrm>
            <a:off x="0" y="838505"/>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67005"/>
            <a:ext cx="304495" cy="304495"/>
          </a:xfrm>
          <a:prstGeom prst="rect">
            <a:avLst/>
          </a:prstGeom>
        </p:spPr>
      </p:pic>
      <p:sp>
        <p:nvSpPr>
          <p:cNvPr id="7" name="Text 4"/>
          <p:cNvSpPr txBox="1"/>
          <p:nvPr/>
        </p:nvSpPr>
        <p:spPr>
          <a:xfrm>
            <a:off x="914400" y="190195"/>
            <a:ext cx="6578194"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ユースケース：画像生成（Diffusion）— 3構成</a:t>
            </a:r>
            <a:endParaRPr lang="en-US" sz="2400" dirty="0"/>
          </a:p>
        </p:txBody>
      </p:sp>
      <p:sp>
        <p:nvSpPr>
          <p:cNvPr id="8" name="Text 5"/>
          <p:cNvSpPr txBox="1"/>
          <p:nvPr/>
        </p:nvSpPr>
        <p:spPr>
          <a:xfrm>
            <a:off x="9044330" y="290779"/>
            <a:ext cx="2886761"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推奨スタックとVRAM要件の最適化</a:t>
            </a:r>
            <a:endParaRPr lang="en-US" sz="1300" dirty="0"/>
          </a:p>
        </p:txBody>
      </p:sp>
      <p:sp>
        <p:nvSpPr>
          <p:cNvPr id="9" name="Shape 6"/>
          <p:cNvSpPr/>
          <p:nvPr/>
        </p:nvSpPr>
        <p:spPr>
          <a:xfrm>
            <a:off x="457200" y="1133856"/>
            <a:ext cx="11277295" cy="875995"/>
          </a:xfrm>
          <a:prstGeom prst="roundRect">
            <a:avLst>
              <a:gd name="adj" fmla="val 4538"/>
            </a:avLst>
          </a:prstGeom>
          <a:solidFill>
            <a:srgbClr val="F0F7FF"/>
          </a:solidFill>
          <a:ln/>
        </p:spPr>
      </p:sp>
      <p:sp>
        <p:nvSpPr>
          <p:cNvPr id="10" name="Shape 7"/>
          <p:cNvSpPr/>
          <p:nvPr/>
        </p:nvSpPr>
        <p:spPr>
          <a:xfrm>
            <a:off x="457200" y="1133856"/>
            <a:ext cx="57607" cy="875995"/>
          </a:xfrm>
          <a:prstGeom prst="roundRect">
            <a:avLst>
              <a:gd name="adj" fmla="val 69013"/>
            </a:avLst>
          </a:prstGeom>
          <a:solidFill>
            <a:srgbClr val="007AFF"/>
          </a:solidFill>
          <a:ln w="12700">
            <a:solidFill>
              <a:srgbClr val="007AFF">
                <a:alpha val="0"/>
              </a:srgbClr>
            </a:solidFill>
            <a:prstDash val="solid"/>
          </a:ln>
        </p:spPr>
      </p:sp>
      <p:sp>
        <p:nvSpPr>
          <p:cNvPr id="11" name="Text 8"/>
          <p:cNvSpPr txBox="1"/>
          <p:nvPr/>
        </p:nvSpPr>
        <p:spPr>
          <a:xfrm>
            <a:off x="743407" y="1285646"/>
            <a:ext cx="10840212" cy="571500"/>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 結論：SDXLを軸にComfyUIでワークフローを資産化。FLUX等はライセンス精査が必須です。</a:t>
            </a:r>
            <a:pPr algn="l" indent="0" marL="0">
              <a:buNone/>
            </a:pPr>
            <a:endParaRPr lang="en-US" sz="1500" dirty="0"/>
          </a:p>
          <a:p>
            <a:pPr algn="l" indent="0" marL="0">
              <a:buNone/>
            </a:pPr>
            <a:r>
              <a:rPr lang="en-US" sz="1200" b="1" dirty="0">
                <a:solidFill>
                  <a:srgbClr val="424245"/>
                </a:solidFill>
                <a:latin typeface="Noto Sans JP" pitchFamily="34" charset="0"/>
                <a:ea typeface="Noto Sans JP" pitchFamily="34" charset="-122"/>
                <a:cs typeface="Noto Sans JP" pitchFamily="34" charset="-120"/>
              </a:rPr>
              <a:t>※VRAM要件は解像度・バッチ・ステップ数に依存するため、プロファイル固定が重要です。</a:t>
            </a:r>
            <a:endParaRPr lang="en-US" sz="1500" dirty="0"/>
          </a:p>
        </p:txBody>
      </p:sp>
      <p:sp>
        <p:nvSpPr>
          <p:cNvPr id="12" name="Shape 9"/>
          <p:cNvSpPr/>
          <p:nvPr/>
        </p:nvSpPr>
        <p:spPr>
          <a:xfrm>
            <a:off x="457200" y="2295144"/>
            <a:ext cx="3638398" cy="5333695"/>
          </a:xfrm>
          <a:prstGeom prst="roundRect">
            <a:avLst>
              <a:gd name="adj" fmla="val 789"/>
            </a:avLst>
          </a:prstGeom>
          <a:noFill/>
          <a:ln w="12700">
            <a:solidFill>
              <a:srgbClr val="E5E5E5"/>
            </a:solidFill>
            <a:prstDash val="solid"/>
          </a:ln>
        </p:spPr>
      </p:sp>
      <p:sp>
        <p:nvSpPr>
          <p:cNvPr id="13" name="Shape 10"/>
          <p:cNvSpPr/>
          <p:nvPr/>
        </p:nvSpPr>
        <p:spPr>
          <a:xfrm>
            <a:off x="466344" y="2305202"/>
            <a:ext cx="3619195" cy="647395"/>
          </a:xfrm>
          <a:prstGeom prst="roundRect">
            <a:avLst>
              <a:gd name="adj" fmla="val 24925"/>
            </a:avLst>
          </a:prstGeom>
          <a:solidFill>
            <a:srgbClr val="34C759"/>
          </a:solidFill>
          <a:ln w="12700">
            <a:solidFill>
              <a:srgbClr val="FFFFFF">
                <a:alpha val="0"/>
              </a:srgbClr>
            </a:solidFill>
            <a:prstDash val="solid"/>
          </a:ln>
        </p:spPr>
      </p:sp>
      <p:sp>
        <p:nvSpPr>
          <p:cNvPr id="14" name="Shape 11"/>
          <p:cNvSpPr/>
          <p:nvPr/>
        </p:nvSpPr>
        <p:spPr>
          <a:xfrm>
            <a:off x="1482242" y="2457907"/>
            <a:ext cx="342900" cy="342900"/>
          </a:xfrm>
          <a:prstGeom prst="ellipse">
            <a:avLst/>
          </a:prstGeom>
          <a:solidFill>
            <a:srgbClr val="FFFFFF">
              <a:alpha val="25000"/>
            </a:srgbClr>
          </a:solidFill>
          <a:ln w="12700">
            <a:solidFill>
              <a:srgbClr val="FFFFFF">
                <a:alpha val="0"/>
              </a:srgbClr>
            </a:solidFill>
            <a:prstDash val="solid"/>
          </a:ln>
        </p:spPr>
      </p:sp>
      <p:pic>
        <p:nvPicPr>
          <p:cNvPr id="15" name="Image 1" descr="preencoded.png">    </p:cNvPr>
          <p:cNvPicPr>
            <a:picLocks noChangeAspect="1"/>
          </p:cNvPicPr>
          <p:nvPr/>
        </p:nvPicPr>
        <p:blipFill>
          <a:blip r:embed="rId2"/>
          <a:srcRect l="-760" r="-760" t="0" b="0"/>
          <a:stretch/>
        </p:blipFill>
        <p:spPr>
          <a:xfrm>
            <a:off x="1578254" y="2542946"/>
            <a:ext cx="152705" cy="171907"/>
          </a:xfrm>
          <a:prstGeom prst="rect">
            <a:avLst/>
          </a:prstGeom>
        </p:spPr>
      </p:pic>
      <p:sp>
        <p:nvSpPr>
          <p:cNvPr id="16" name="Text 12"/>
          <p:cNvSpPr txBox="1"/>
          <p:nvPr/>
        </p:nvSpPr>
        <p:spPr>
          <a:xfrm>
            <a:off x="1921154" y="2486254"/>
            <a:ext cx="123444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低コスト構成</a:t>
            </a:r>
            <a:endParaRPr lang="en-US" sz="1500" dirty="0"/>
          </a:p>
        </p:txBody>
      </p:sp>
      <p:sp>
        <p:nvSpPr>
          <p:cNvPr id="17" name="Shape 13"/>
          <p:cNvSpPr/>
          <p:nvPr/>
        </p:nvSpPr>
        <p:spPr>
          <a:xfrm>
            <a:off x="466344" y="2952598"/>
            <a:ext cx="3619195" cy="4667098"/>
          </a:xfrm>
          <a:prstGeom prst="roundRect">
            <a:avLst>
              <a:gd name="adj" fmla="val 798"/>
            </a:avLst>
          </a:prstGeom>
          <a:solidFill>
            <a:srgbClr val="FFFFFF"/>
          </a:solidFill>
          <a:ln w="12700">
            <a:solidFill>
              <a:srgbClr val="FFFFFF">
                <a:alpha val="0"/>
              </a:srgbClr>
            </a:solidFill>
            <a:prstDash val="solid"/>
          </a:ln>
        </p:spPr>
      </p:sp>
      <p:sp>
        <p:nvSpPr>
          <p:cNvPr id="18" name="Text 14"/>
          <p:cNvSpPr txBox="1"/>
          <p:nvPr/>
        </p:nvSpPr>
        <p:spPr>
          <a:xfrm>
            <a:off x="838505" y="3143707"/>
            <a:ext cx="3172054"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VRAM</a:t>
            </a:r>
            <a:endParaRPr lang="en-US" sz="900" dirty="0"/>
          </a:p>
        </p:txBody>
      </p:sp>
      <p:pic>
        <p:nvPicPr>
          <p:cNvPr id="19" name="Image 2" descr="preencoded.png">    </p:cNvPr>
          <p:cNvPicPr>
            <a:picLocks noChangeAspect="1"/>
          </p:cNvPicPr>
          <p:nvPr/>
        </p:nvPicPr>
        <p:blipFill>
          <a:blip r:embed="rId3"/>
          <a:srcRect l="0" r="0" t="0" b="0"/>
          <a:stretch/>
        </p:blipFill>
        <p:spPr>
          <a:xfrm>
            <a:off x="657454" y="3173882"/>
            <a:ext cx="123444" cy="123444"/>
          </a:xfrm>
          <a:prstGeom prst="rect">
            <a:avLst/>
          </a:prstGeom>
        </p:spPr>
      </p:pic>
      <p:sp>
        <p:nvSpPr>
          <p:cNvPr id="20" name="Shape 15"/>
          <p:cNvSpPr/>
          <p:nvPr/>
        </p:nvSpPr>
        <p:spPr>
          <a:xfrm>
            <a:off x="657454" y="3386023"/>
            <a:ext cx="3238805" cy="619049"/>
          </a:xfrm>
          <a:prstGeom prst="roundRect">
            <a:avLst>
              <a:gd name="adj" fmla="val 18180"/>
            </a:avLst>
          </a:prstGeom>
          <a:solidFill>
            <a:srgbClr val="F5F5F7"/>
          </a:solidFill>
          <a:ln w="12700">
            <a:solidFill>
              <a:srgbClr val="FFFFFF">
                <a:alpha val="0"/>
              </a:srgbClr>
            </a:solidFill>
            <a:prstDash val="solid"/>
          </a:ln>
        </p:spPr>
      </p:sp>
      <p:sp>
        <p:nvSpPr>
          <p:cNvPr id="21" name="Text 16"/>
          <p:cNvSpPr txBox="1"/>
          <p:nvPr/>
        </p:nvSpPr>
        <p:spPr>
          <a:xfrm>
            <a:off x="790956" y="3481121"/>
            <a:ext cx="3048610" cy="428854"/>
          </a:xfrm>
          <a:prstGeom prst="rect">
            <a:avLst/>
          </a:prstGeom>
          <a:noFill/>
          <a:ln/>
        </p:spPr>
        <p:txBody>
          <a:bodyPr wrap="square" lIns="0" tIns="0" rIns="0" bIns="0" rtlCol="0" anchor="t"/>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VRAM 8GB〜12GB</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(Apple Silicon 16GB)</a:t>
            </a:r>
            <a:endParaRPr lang="en-US" sz="1100" dirty="0"/>
          </a:p>
        </p:txBody>
      </p:sp>
      <p:sp>
        <p:nvSpPr>
          <p:cNvPr id="22" name="Text 17"/>
          <p:cNvSpPr txBox="1"/>
          <p:nvPr/>
        </p:nvSpPr>
        <p:spPr>
          <a:xfrm>
            <a:off x="838505" y="4138574"/>
            <a:ext cx="3172054"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Model / UI</a:t>
            </a:r>
            <a:endParaRPr lang="en-US" sz="900" dirty="0"/>
          </a:p>
        </p:txBody>
      </p:sp>
      <p:pic>
        <p:nvPicPr>
          <p:cNvPr id="23" name="Image 3" descr="preencoded.png">    </p:cNvPr>
          <p:cNvPicPr>
            <a:picLocks noChangeAspect="1"/>
          </p:cNvPicPr>
          <p:nvPr/>
        </p:nvPicPr>
        <p:blipFill>
          <a:blip r:embed="rId4"/>
          <a:srcRect l="0" r="0" t="0" b="0"/>
          <a:stretch/>
        </p:blipFill>
        <p:spPr>
          <a:xfrm>
            <a:off x="657454" y="4169664"/>
            <a:ext cx="123444" cy="123444"/>
          </a:xfrm>
          <a:prstGeom prst="rect">
            <a:avLst/>
          </a:prstGeom>
        </p:spPr>
      </p:pic>
      <p:sp>
        <p:nvSpPr>
          <p:cNvPr id="24" name="Shape 18"/>
          <p:cNvSpPr/>
          <p:nvPr/>
        </p:nvSpPr>
        <p:spPr>
          <a:xfrm>
            <a:off x="657454" y="4381805"/>
            <a:ext cx="3238805" cy="619049"/>
          </a:xfrm>
          <a:prstGeom prst="roundRect">
            <a:avLst>
              <a:gd name="adj" fmla="val 18180"/>
            </a:avLst>
          </a:prstGeom>
          <a:solidFill>
            <a:srgbClr val="F5F5F7"/>
          </a:solidFill>
          <a:ln w="12700">
            <a:solidFill>
              <a:srgbClr val="FFFFFF">
                <a:alpha val="0"/>
              </a:srgbClr>
            </a:solidFill>
            <a:prstDash val="solid"/>
          </a:ln>
        </p:spPr>
      </p:sp>
      <p:sp>
        <p:nvSpPr>
          <p:cNvPr id="25" name="Text 19"/>
          <p:cNvSpPr txBox="1"/>
          <p:nvPr/>
        </p:nvSpPr>
        <p:spPr>
          <a:xfrm>
            <a:off x="790956" y="4476902"/>
            <a:ext cx="3048610" cy="428854"/>
          </a:xfrm>
          <a:prstGeom prst="rect">
            <a:avLst/>
          </a:prstGeom>
          <a:noFill/>
          <a:ln/>
        </p:spPr>
        <p:txBody>
          <a:bodyPr wrap="square" lIns="0" tIns="0" rIns="0" bIns="0" rtlCol="0" anchor="t"/>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SDXL base 1.0</a:t>
            </a:r>
            <a:pPr algn="l" indent="0" marL="0">
              <a:buNone/>
            </a:pPr>
            <a:r>
              <a:rPr lang="en-US" sz="1100" dirty="0">
                <a:solidFill>
                  <a:srgbClr val="1D1D1F"/>
                </a:solidFill>
                <a:latin typeface="Noto Sans JP" pitchFamily="34" charset="0"/>
                <a:ea typeface="Noto Sans JP" pitchFamily="34" charset="-122"/>
                <a:cs typeface="Noto Sans JP" pitchFamily="34" charset="-120"/>
              </a:rPr>
              <a:t> + Refinerなし</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ComfyUI (Win/Linux/macOS)</a:t>
            </a:r>
            <a:endParaRPr lang="en-US" sz="1100" dirty="0"/>
          </a:p>
        </p:txBody>
      </p:sp>
      <p:sp>
        <p:nvSpPr>
          <p:cNvPr id="26" name="Text 20"/>
          <p:cNvSpPr txBox="1"/>
          <p:nvPr/>
        </p:nvSpPr>
        <p:spPr>
          <a:xfrm>
            <a:off x="838505" y="5134356"/>
            <a:ext cx="3172054"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Optimization</a:t>
            </a:r>
            <a:endParaRPr lang="en-US" sz="900" dirty="0"/>
          </a:p>
        </p:txBody>
      </p:sp>
      <p:pic>
        <p:nvPicPr>
          <p:cNvPr id="27" name="Image 4" descr="preencoded.png">    </p:cNvPr>
          <p:cNvPicPr>
            <a:picLocks noChangeAspect="1"/>
          </p:cNvPicPr>
          <p:nvPr/>
        </p:nvPicPr>
        <p:blipFill>
          <a:blip r:embed="rId5"/>
          <a:srcRect l="0" r="0" t="0" b="0"/>
          <a:stretch/>
        </p:blipFill>
        <p:spPr>
          <a:xfrm>
            <a:off x="657454" y="5164531"/>
            <a:ext cx="123444" cy="123444"/>
          </a:xfrm>
          <a:prstGeom prst="rect">
            <a:avLst/>
          </a:prstGeom>
        </p:spPr>
      </p:pic>
      <p:sp>
        <p:nvSpPr>
          <p:cNvPr id="28" name="Shape 21"/>
          <p:cNvSpPr/>
          <p:nvPr/>
        </p:nvSpPr>
        <p:spPr>
          <a:xfrm>
            <a:off x="657454" y="5376672"/>
            <a:ext cx="3238805" cy="619049"/>
          </a:xfrm>
          <a:prstGeom prst="roundRect">
            <a:avLst>
              <a:gd name="adj" fmla="val 18180"/>
            </a:avLst>
          </a:prstGeom>
          <a:solidFill>
            <a:srgbClr val="F5F5F7"/>
          </a:solidFill>
          <a:ln w="12700">
            <a:solidFill>
              <a:srgbClr val="FFFFFF">
                <a:alpha val="0"/>
              </a:srgbClr>
            </a:solidFill>
            <a:prstDash val="solid"/>
          </a:ln>
        </p:spPr>
      </p:sp>
      <p:sp>
        <p:nvSpPr>
          <p:cNvPr id="29" name="Text 22"/>
          <p:cNvSpPr txBox="1"/>
          <p:nvPr/>
        </p:nvSpPr>
        <p:spPr>
          <a:xfrm>
            <a:off x="790956" y="5471770"/>
            <a:ext cx="3048610" cy="428854"/>
          </a:xfrm>
          <a:prstGeom prst="rect">
            <a:avLst/>
          </a:prstGeom>
          <a:noFill/>
          <a:ln/>
        </p:spPr>
        <p:txBody>
          <a:bodyPr wrap="square" lIns="0" tIns="0" rIns="0" bIns="0" rtlCol="0" anchor="t"/>
          <a:lstStyle/>
          <a:p>
            <a:pPr algn="l" indent="0" marL="0">
              <a:buNone/>
            </a:pPr>
            <a:r>
              <a:rPr lang="en-US" sz="1100" dirty="0">
                <a:solidFill>
                  <a:srgbClr val="1D1D1F"/>
                </a:solidFill>
                <a:latin typeface="Noto Sans JP" pitchFamily="34" charset="0"/>
                <a:ea typeface="Noto Sans JP" pitchFamily="34" charset="-122"/>
                <a:cs typeface="Noto Sans JP" pitchFamily="34" charset="-120"/>
              </a:rPr>
              <a:t>Attention Slicing有効化</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FP16 / Tiled VAE活用</a:t>
            </a:r>
            <a:endParaRPr lang="en-US" sz="1100" dirty="0"/>
          </a:p>
        </p:txBody>
      </p:sp>
      <p:sp>
        <p:nvSpPr>
          <p:cNvPr id="30" name="Text 23"/>
          <p:cNvSpPr txBox="1"/>
          <p:nvPr/>
        </p:nvSpPr>
        <p:spPr>
          <a:xfrm>
            <a:off x="838505" y="6129223"/>
            <a:ext cx="3172054"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Resolution</a:t>
            </a:r>
            <a:endParaRPr lang="en-US" sz="900" dirty="0"/>
          </a:p>
        </p:txBody>
      </p:sp>
      <p:pic>
        <p:nvPicPr>
          <p:cNvPr id="31" name="Image 5" descr="preencoded.png">    </p:cNvPr>
          <p:cNvPicPr>
            <a:picLocks noChangeAspect="1"/>
          </p:cNvPicPr>
          <p:nvPr/>
        </p:nvPicPr>
        <p:blipFill>
          <a:blip r:embed="rId6"/>
          <a:srcRect l="0" r="0" t="0" b="0"/>
          <a:stretch/>
        </p:blipFill>
        <p:spPr>
          <a:xfrm>
            <a:off x="657454" y="6160313"/>
            <a:ext cx="123444" cy="123444"/>
          </a:xfrm>
          <a:prstGeom prst="rect">
            <a:avLst/>
          </a:prstGeom>
        </p:spPr>
      </p:pic>
      <p:sp>
        <p:nvSpPr>
          <p:cNvPr id="32" name="Shape 24"/>
          <p:cNvSpPr/>
          <p:nvPr/>
        </p:nvSpPr>
        <p:spPr>
          <a:xfrm>
            <a:off x="657454" y="6372454"/>
            <a:ext cx="3238805" cy="619049"/>
          </a:xfrm>
          <a:prstGeom prst="roundRect">
            <a:avLst>
              <a:gd name="adj" fmla="val 18180"/>
            </a:avLst>
          </a:prstGeom>
          <a:solidFill>
            <a:srgbClr val="F5F5F7"/>
          </a:solidFill>
          <a:ln w="12700">
            <a:solidFill>
              <a:srgbClr val="FFFFFF">
                <a:alpha val="0"/>
              </a:srgbClr>
            </a:solidFill>
            <a:prstDash val="solid"/>
          </a:ln>
        </p:spPr>
      </p:sp>
      <p:sp>
        <p:nvSpPr>
          <p:cNvPr id="33" name="Text 25"/>
          <p:cNvSpPr txBox="1"/>
          <p:nvPr/>
        </p:nvSpPr>
        <p:spPr>
          <a:xfrm>
            <a:off x="790956" y="6467551"/>
            <a:ext cx="3048610" cy="428854"/>
          </a:xfrm>
          <a:prstGeom prst="rect">
            <a:avLst/>
          </a:prstGeom>
          <a:noFill/>
          <a:ln/>
        </p:spPr>
        <p:txBody>
          <a:bodyPr wrap="square" lIns="0" tIns="0" rIns="0" bIns="0" rtlCol="0" anchor="t"/>
          <a:lstStyle/>
          <a:p>
            <a:pPr algn="l" indent="0" marL="0">
              <a:buNone/>
            </a:pPr>
            <a:r>
              <a:rPr lang="en-US" sz="1100" dirty="0">
                <a:solidFill>
                  <a:srgbClr val="1D1D1F"/>
                </a:solidFill>
                <a:latin typeface="Noto Sans JP" pitchFamily="34" charset="0"/>
                <a:ea typeface="Noto Sans JP" pitchFamily="34" charset="-122"/>
                <a:cs typeface="Noto Sans JP" pitchFamily="34" charset="-120"/>
              </a:rPr>
              <a:t>1024x1024固定</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Batch size = 1</a:t>
            </a:r>
            <a:endParaRPr lang="en-US" sz="1100" dirty="0"/>
          </a:p>
        </p:txBody>
      </p:sp>
      <p:pic>
        <p:nvPicPr>
          <p:cNvPr id="34" name="Image 6" descr="preencoded.png">    </p:cNvPr>
          <p:cNvPicPr>
            <a:picLocks noChangeAspect="1"/>
          </p:cNvPicPr>
          <p:nvPr/>
        </p:nvPicPr>
        <p:blipFill>
          <a:blip r:embed="rId7"/>
          <a:stretch>
            <a:fillRect/>
          </a:stretch>
        </p:blipFill>
        <p:spPr>
          <a:xfrm>
            <a:off x="657454" y="7125005"/>
            <a:ext cx="1781251" cy="304495"/>
          </a:xfrm>
          <a:prstGeom prst="rect">
            <a:avLst/>
          </a:prstGeom>
        </p:spPr>
      </p:pic>
      <p:sp>
        <p:nvSpPr>
          <p:cNvPr id="35" name="Text 26"/>
          <p:cNvSpPr/>
          <p:nvPr/>
        </p:nvSpPr>
        <p:spPr>
          <a:xfrm>
            <a:off x="952805" y="7125005"/>
            <a:ext cx="1485900"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555555"/>
                </a:solidFill>
                <a:latin typeface="Noto Sans JP" pitchFamily="34" charset="0"/>
                <a:ea typeface="Noto Sans JP" pitchFamily="34" charset="-122"/>
                <a:cs typeface="Noto Sans JP" pitchFamily="34" charset="-120"/>
              </a:rPr>
              <a:t>標準的な資料・素材生成</a:t>
            </a:r>
            <a:endParaRPr lang="en-US" sz="900" dirty="0"/>
          </a:p>
        </p:txBody>
      </p:sp>
      <p:pic>
        <p:nvPicPr>
          <p:cNvPr id="36" name="Image 7" descr="preencoded.png">    </p:cNvPr>
          <p:cNvPicPr>
            <a:picLocks noChangeAspect="1"/>
          </p:cNvPicPr>
          <p:nvPr/>
        </p:nvPicPr>
        <p:blipFill>
          <a:blip r:embed="rId8"/>
          <a:srcRect l="0" r="0" t="-1359" b="-1359"/>
          <a:stretch/>
        </p:blipFill>
        <p:spPr>
          <a:xfrm>
            <a:off x="771754" y="7212787"/>
            <a:ext cx="105156" cy="123444"/>
          </a:xfrm>
          <a:prstGeom prst="rect">
            <a:avLst/>
          </a:prstGeom>
        </p:spPr>
      </p:pic>
      <p:sp>
        <p:nvSpPr>
          <p:cNvPr id="37" name="Shape 27"/>
          <p:cNvSpPr/>
          <p:nvPr/>
        </p:nvSpPr>
        <p:spPr>
          <a:xfrm>
            <a:off x="4280306" y="2295144"/>
            <a:ext cx="3638398" cy="5333695"/>
          </a:xfrm>
          <a:prstGeom prst="roundRect">
            <a:avLst>
              <a:gd name="adj" fmla="val 789"/>
            </a:avLst>
          </a:prstGeom>
          <a:noFill/>
          <a:ln w="12700">
            <a:solidFill>
              <a:srgbClr val="E5E5E5"/>
            </a:solidFill>
            <a:prstDash val="solid"/>
          </a:ln>
        </p:spPr>
      </p:sp>
      <p:sp>
        <p:nvSpPr>
          <p:cNvPr id="38" name="Shape 28"/>
          <p:cNvSpPr/>
          <p:nvPr/>
        </p:nvSpPr>
        <p:spPr>
          <a:xfrm>
            <a:off x="4289450" y="2305202"/>
            <a:ext cx="3619195" cy="647395"/>
          </a:xfrm>
          <a:prstGeom prst="roundRect">
            <a:avLst>
              <a:gd name="adj" fmla="val 24925"/>
            </a:avLst>
          </a:prstGeom>
          <a:solidFill>
            <a:srgbClr val="007AFF"/>
          </a:solidFill>
          <a:ln w="12700">
            <a:solidFill>
              <a:srgbClr val="FFFFFF">
                <a:alpha val="0"/>
              </a:srgbClr>
            </a:solidFill>
            <a:prstDash val="solid"/>
          </a:ln>
        </p:spPr>
      </p:sp>
      <p:sp>
        <p:nvSpPr>
          <p:cNvPr id="39" name="Shape 29"/>
          <p:cNvSpPr/>
          <p:nvPr/>
        </p:nvSpPr>
        <p:spPr>
          <a:xfrm>
            <a:off x="5400446" y="2457907"/>
            <a:ext cx="342900" cy="342900"/>
          </a:xfrm>
          <a:prstGeom prst="ellipse">
            <a:avLst/>
          </a:prstGeom>
          <a:solidFill>
            <a:srgbClr val="FFFFFF">
              <a:alpha val="25000"/>
            </a:srgbClr>
          </a:solidFill>
          <a:ln w="12700">
            <a:solidFill>
              <a:srgbClr val="FFFFFF">
                <a:alpha val="0"/>
              </a:srgbClr>
            </a:solidFill>
            <a:prstDash val="solid"/>
          </a:ln>
        </p:spPr>
      </p:sp>
      <p:pic>
        <p:nvPicPr>
          <p:cNvPr id="40" name="Image 8" descr="preencoded.png">    </p:cNvPr>
          <p:cNvPicPr>
            <a:picLocks noChangeAspect="1"/>
          </p:cNvPicPr>
          <p:nvPr/>
        </p:nvPicPr>
        <p:blipFill>
          <a:blip r:embed="rId9"/>
          <a:srcRect l="0" r="0" t="0" b="0"/>
          <a:stretch/>
        </p:blipFill>
        <p:spPr>
          <a:xfrm>
            <a:off x="5486400" y="2542946"/>
            <a:ext cx="171907" cy="171907"/>
          </a:xfrm>
          <a:prstGeom prst="rect">
            <a:avLst/>
          </a:prstGeom>
        </p:spPr>
      </p:pic>
      <p:sp>
        <p:nvSpPr>
          <p:cNvPr id="41" name="Text 30"/>
          <p:cNvSpPr txBox="1"/>
          <p:nvPr/>
        </p:nvSpPr>
        <p:spPr>
          <a:xfrm>
            <a:off x="5838444" y="2486254"/>
            <a:ext cx="102870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高品質構成</a:t>
            </a:r>
            <a:endParaRPr lang="en-US" sz="1500" dirty="0"/>
          </a:p>
        </p:txBody>
      </p:sp>
      <p:sp>
        <p:nvSpPr>
          <p:cNvPr id="42" name="Shape 31"/>
          <p:cNvSpPr/>
          <p:nvPr/>
        </p:nvSpPr>
        <p:spPr>
          <a:xfrm>
            <a:off x="4289450" y="2952598"/>
            <a:ext cx="3619195" cy="4667098"/>
          </a:xfrm>
          <a:prstGeom prst="roundRect">
            <a:avLst>
              <a:gd name="adj" fmla="val 798"/>
            </a:avLst>
          </a:prstGeom>
          <a:solidFill>
            <a:srgbClr val="FFFFFF"/>
          </a:solidFill>
          <a:ln w="12700">
            <a:solidFill>
              <a:srgbClr val="FFFFFF">
                <a:alpha val="0"/>
              </a:srgbClr>
            </a:solidFill>
            <a:prstDash val="solid"/>
          </a:ln>
        </p:spPr>
      </p:sp>
      <p:sp>
        <p:nvSpPr>
          <p:cNvPr id="43" name="Text 32"/>
          <p:cNvSpPr txBox="1"/>
          <p:nvPr/>
        </p:nvSpPr>
        <p:spPr>
          <a:xfrm>
            <a:off x="4660697" y="3143707"/>
            <a:ext cx="3172054"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VRAM</a:t>
            </a:r>
            <a:endParaRPr lang="en-US" sz="900" dirty="0"/>
          </a:p>
        </p:txBody>
      </p:sp>
      <p:pic>
        <p:nvPicPr>
          <p:cNvPr id="44" name="Image 9" descr="preencoded.png">    </p:cNvPr>
          <p:cNvPicPr>
            <a:picLocks noChangeAspect="1"/>
          </p:cNvPicPr>
          <p:nvPr/>
        </p:nvPicPr>
        <p:blipFill>
          <a:blip r:embed="rId10"/>
          <a:srcRect l="0" r="0" t="0" b="0"/>
          <a:stretch/>
        </p:blipFill>
        <p:spPr>
          <a:xfrm>
            <a:off x="4479646" y="3173882"/>
            <a:ext cx="123444" cy="123444"/>
          </a:xfrm>
          <a:prstGeom prst="rect">
            <a:avLst/>
          </a:prstGeom>
        </p:spPr>
      </p:pic>
      <p:sp>
        <p:nvSpPr>
          <p:cNvPr id="45" name="Shape 33"/>
          <p:cNvSpPr/>
          <p:nvPr/>
        </p:nvSpPr>
        <p:spPr>
          <a:xfrm>
            <a:off x="4479646" y="3386023"/>
            <a:ext cx="3238805" cy="619049"/>
          </a:xfrm>
          <a:prstGeom prst="roundRect">
            <a:avLst>
              <a:gd name="adj" fmla="val 18180"/>
            </a:avLst>
          </a:prstGeom>
          <a:solidFill>
            <a:srgbClr val="F5F5F7"/>
          </a:solidFill>
          <a:ln w="12700">
            <a:solidFill>
              <a:srgbClr val="FFFFFF">
                <a:alpha val="0"/>
              </a:srgbClr>
            </a:solidFill>
            <a:prstDash val="solid"/>
          </a:ln>
        </p:spPr>
      </p:sp>
      <p:sp>
        <p:nvSpPr>
          <p:cNvPr id="46" name="Text 34"/>
          <p:cNvSpPr txBox="1"/>
          <p:nvPr/>
        </p:nvSpPr>
        <p:spPr>
          <a:xfrm>
            <a:off x="4613148" y="3481121"/>
            <a:ext cx="3048610" cy="428854"/>
          </a:xfrm>
          <a:prstGeom prst="rect">
            <a:avLst/>
          </a:prstGeom>
          <a:noFill/>
          <a:ln/>
        </p:spPr>
        <p:txBody>
          <a:bodyPr wrap="square" lIns="0" tIns="0" rIns="0" bIns="0" rtlCol="0" anchor="t"/>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VRAM 24GB以上</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(Apple Silicon 64GB+)</a:t>
            </a:r>
            <a:endParaRPr lang="en-US" sz="1100" dirty="0"/>
          </a:p>
        </p:txBody>
      </p:sp>
      <p:sp>
        <p:nvSpPr>
          <p:cNvPr id="47" name="Text 35"/>
          <p:cNvSpPr txBox="1"/>
          <p:nvPr/>
        </p:nvSpPr>
        <p:spPr>
          <a:xfrm>
            <a:off x="4660697" y="4138574"/>
            <a:ext cx="3172054"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Model / UI</a:t>
            </a:r>
            <a:endParaRPr lang="en-US" sz="900" dirty="0"/>
          </a:p>
        </p:txBody>
      </p:sp>
      <p:pic>
        <p:nvPicPr>
          <p:cNvPr id="48" name="Image 10" descr="preencoded.png">    </p:cNvPr>
          <p:cNvPicPr>
            <a:picLocks noChangeAspect="1"/>
          </p:cNvPicPr>
          <p:nvPr/>
        </p:nvPicPr>
        <p:blipFill>
          <a:blip r:embed="rId11"/>
          <a:srcRect l="0" r="0" t="0" b="0"/>
          <a:stretch/>
        </p:blipFill>
        <p:spPr>
          <a:xfrm>
            <a:off x="4479646" y="4169664"/>
            <a:ext cx="123444" cy="123444"/>
          </a:xfrm>
          <a:prstGeom prst="rect">
            <a:avLst/>
          </a:prstGeom>
        </p:spPr>
      </p:pic>
      <p:sp>
        <p:nvSpPr>
          <p:cNvPr id="49" name="Shape 36"/>
          <p:cNvSpPr/>
          <p:nvPr/>
        </p:nvSpPr>
        <p:spPr>
          <a:xfrm>
            <a:off x="4479646" y="4381805"/>
            <a:ext cx="3238805" cy="619049"/>
          </a:xfrm>
          <a:prstGeom prst="roundRect">
            <a:avLst>
              <a:gd name="adj" fmla="val 18180"/>
            </a:avLst>
          </a:prstGeom>
          <a:solidFill>
            <a:srgbClr val="F5F5F7"/>
          </a:solidFill>
          <a:ln w="12700">
            <a:solidFill>
              <a:srgbClr val="FFFFFF">
                <a:alpha val="0"/>
              </a:srgbClr>
            </a:solidFill>
            <a:prstDash val="solid"/>
          </a:ln>
        </p:spPr>
      </p:sp>
      <p:sp>
        <p:nvSpPr>
          <p:cNvPr id="50" name="Text 37"/>
          <p:cNvSpPr txBox="1"/>
          <p:nvPr/>
        </p:nvSpPr>
        <p:spPr>
          <a:xfrm>
            <a:off x="4613148" y="4476902"/>
            <a:ext cx="3048610" cy="428854"/>
          </a:xfrm>
          <a:prstGeom prst="rect">
            <a:avLst/>
          </a:prstGeom>
          <a:noFill/>
          <a:ln/>
        </p:spPr>
        <p:txBody>
          <a:bodyPr wrap="square" lIns="0" tIns="0" rIns="0" bIns="0" rtlCol="0" anchor="t"/>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FLUX.1 [dev/pro]</a:t>
            </a:r>
            <a:pPr algn="l" indent="0" marL="0">
              <a:buNone/>
            </a:pPr>
            <a:r>
              <a:rPr lang="en-US" sz="1100" dirty="0">
                <a:solidFill>
                  <a:srgbClr val="1D1D1F"/>
                </a:solidFill>
                <a:latin typeface="Noto Sans JP" pitchFamily="34" charset="0"/>
                <a:ea typeface="Noto Sans JP" pitchFamily="34" charset="-122"/>
                <a:cs typeface="Noto Sans JP" pitchFamily="34" charset="-120"/>
              </a:rPr>
              <a:t> 等の上位系</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ComfyUI (ワークフロー資産化)</a:t>
            </a:r>
            <a:endParaRPr lang="en-US" sz="1100" dirty="0"/>
          </a:p>
        </p:txBody>
      </p:sp>
      <p:sp>
        <p:nvSpPr>
          <p:cNvPr id="51" name="Text 38"/>
          <p:cNvSpPr txBox="1"/>
          <p:nvPr/>
        </p:nvSpPr>
        <p:spPr>
          <a:xfrm>
            <a:off x="4660697" y="5134356"/>
            <a:ext cx="3172054"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Optimization</a:t>
            </a:r>
            <a:endParaRPr lang="en-US" sz="900" dirty="0"/>
          </a:p>
        </p:txBody>
      </p:sp>
      <p:pic>
        <p:nvPicPr>
          <p:cNvPr id="52" name="Image 11" descr="preencoded.png">    </p:cNvPr>
          <p:cNvPicPr>
            <a:picLocks noChangeAspect="1"/>
          </p:cNvPicPr>
          <p:nvPr/>
        </p:nvPicPr>
        <p:blipFill>
          <a:blip r:embed="rId12"/>
          <a:srcRect l="0" r="0" t="0" b="0"/>
          <a:stretch/>
        </p:blipFill>
        <p:spPr>
          <a:xfrm>
            <a:off x="4479646" y="5164531"/>
            <a:ext cx="123444" cy="123444"/>
          </a:xfrm>
          <a:prstGeom prst="rect">
            <a:avLst/>
          </a:prstGeom>
        </p:spPr>
      </p:pic>
      <p:sp>
        <p:nvSpPr>
          <p:cNvPr id="53" name="Shape 39"/>
          <p:cNvSpPr/>
          <p:nvPr/>
        </p:nvSpPr>
        <p:spPr>
          <a:xfrm>
            <a:off x="4479646" y="5376672"/>
            <a:ext cx="3238805" cy="619049"/>
          </a:xfrm>
          <a:prstGeom prst="roundRect">
            <a:avLst>
              <a:gd name="adj" fmla="val 18180"/>
            </a:avLst>
          </a:prstGeom>
          <a:solidFill>
            <a:srgbClr val="F5F5F7"/>
          </a:solidFill>
          <a:ln w="12700">
            <a:solidFill>
              <a:srgbClr val="FFFFFF">
                <a:alpha val="0"/>
              </a:srgbClr>
            </a:solidFill>
            <a:prstDash val="solid"/>
          </a:ln>
        </p:spPr>
      </p:sp>
      <p:sp>
        <p:nvSpPr>
          <p:cNvPr id="54" name="Text 40"/>
          <p:cNvSpPr txBox="1"/>
          <p:nvPr/>
        </p:nvSpPr>
        <p:spPr>
          <a:xfrm>
            <a:off x="4613148" y="5471770"/>
            <a:ext cx="3048610" cy="428854"/>
          </a:xfrm>
          <a:prstGeom prst="rect">
            <a:avLst/>
          </a:prstGeom>
          <a:noFill/>
          <a:ln/>
        </p:spPr>
        <p:txBody>
          <a:bodyPr wrap="square" lIns="0" tIns="0" rIns="0" bIns="0" rtlCol="0" anchor="t"/>
          <a:lstStyle/>
          <a:p>
            <a:pPr algn="l" indent="0" marL="0">
              <a:buNone/>
            </a:pPr>
            <a:r>
              <a:rPr lang="en-US" sz="1100" dirty="0">
                <a:solidFill>
                  <a:srgbClr val="1D1D1F"/>
                </a:solidFill>
                <a:latin typeface="Noto Sans JP" pitchFamily="34" charset="0"/>
                <a:ea typeface="Noto Sans JP" pitchFamily="34" charset="-122"/>
                <a:cs typeface="Noto Sans JP" pitchFamily="34" charset="-120"/>
              </a:rPr>
              <a:t>Seed固定で再現性担保</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Refiner / LoRA多重適用</a:t>
            </a:r>
            <a:endParaRPr lang="en-US" sz="1100" dirty="0"/>
          </a:p>
        </p:txBody>
      </p:sp>
      <p:sp>
        <p:nvSpPr>
          <p:cNvPr id="55" name="Text 41"/>
          <p:cNvSpPr txBox="1"/>
          <p:nvPr/>
        </p:nvSpPr>
        <p:spPr>
          <a:xfrm>
            <a:off x="4632350" y="6129223"/>
            <a:ext cx="3200400"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License Check</a:t>
            </a:r>
            <a:endParaRPr lang="en-US" sz="900" dirty="0"/>
          </a:p>
        </p:txBody>
      </p:sp>
      <p:pic>
        <p:nvPicPr>
          <p:cNvPr id="56" name="Image 12" descr="preencoded.png">    </p:cNvPr>
          <p:cNvPicPr>
            <a:picLocks noChangeAspect="1"/>
          </p:cNvPicPr>
          <p:nvPr/>
        </p:nvPicPr>
        <p:blipFill>
          <a:blip r:embed="rId13"/>
          <a:srcRect l="-1358" r="-1358" t="0" b="0"/>
          <a:stretch/>
        </p:blipFill>
        <p:spPr>
          <a:xfrm>
            <a:off x="4479646" y="6160313"/>
            <a:ext cx="95098" cy="123444"/>
          </a:xfrm>
          <a:prstGeom prst="rect">
            <a:avLst/>
          </a:prstGeom>
        </p:spPr>
      </p:pic>
      <p:sp>
        <p:nvSpPr>
          <p:cNvPr id="57" name="Shape 42"/>
          <p:cNvSpPr/>
          <p:nvPr/>
        </p:nvSpPr>
        <p:spPr>
          <a:xfrm>
            <a:off x="4479646" y="6372454"/>
            <a:ext cx="3238805" cy="619049"/>
          </a:xfrm>
          <a:prstGeom prst="roundRect">
            <a:avLst>
              <a:gd name="adj" fmla="val 18180"/>
            </a:avLst>
          </a:prstGeom>
          <a:solidFill>
            <a:srgbClr val="F5F5F7"/>
          </a:solidFill>
          <a:ln w="12700">
            <a:solidFill>
              <a:srgbClr val="FFFFFF">
                <a:alpha val="0"/>
              </a:srgbClr>
            </a:solidFill>
            <a:prstDash val="solid"/>
          </a:ln>
        </p:spPr>
      </p:sp>
      <p:sp>
        <p:nvSpPr>
          <p:cNvPr id="58" name="Text 43"/>
          <p:cNvSpPr txBox="1"/>
          <p:nvPr/>
        </p:nvSpPr>
        <p:spPr>
          <a:xfrm>
            <a:off x="4613148" y="6467551"/>
            <a:ext cx="3048610" cy="428854"/>
          </a:xfrm>
          <a:prstGeom prst="rect">
            <a:avLst/>
          </a:prstGeom>
          <a:noFill/>
          <a:ln/>
        </p:spPr>
        <p:txBody>
          <a:bodyPr wrap="square" lIns="0" tIns="0" rIns="0" bIns="0" rtlCol="0" anchor="t"/>
          <a:lstStyle/>
          <a:p>
            <a:pPr algn="l" indent="0" marL="0">
              <a:buNone/>
            </a:pPr>
            <a:r>
              <a:rPr lang="en-US" sz="1100" dirty="0">
                <a:solidFill>
                  <a:srgbClr val="1D1D1F"/>
                </a:solidFill>
                <a:latin typeface="Noto Sans JP" pitchFamily="34" charset="0"/>
                <a:ea typeface="Noto Sans JP" pitchFamily="34" charset="-122"/>
                <a:cs typeface="Noto Sans JP" pitchFamily="34" charset="-120"/>
              </a:rPr>
              <a:t>⚠️ FLUX.1-dev等の商用条件</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ライセンス精査が必須</a:t>
            </a:r>
            <a:endParaRPr lang="en-US" sz="1100" dirty="0"/>
          </a:p>
        </p:txBody>
      </p:sp>
      <p:pic>
        <p:nvPicPr>
          <p:cNvPr id="59" name="Image 13" descr="preencoded.png">    </p:cNvPr>
          <p:cNvPicPr>
            <a:picLocks noChangeAspect="1"/>
          </p:cNvPicPr>
          <p:nvPr/>
        </p:nvPicPr>
        <p:blipFill>
          <a:blip r:embed="rId14"/>
          <a:stretch>
            <a:fillRect/>
          </a:stretch>
        </p:blipFill>
        <p:spPr>
          <a:xfrm>
            <a:off x="4479646" y="7125005"/>
            <a:ext cx="1657807" cy="304495"/>
          </a:xfrm>
          <a:prstGeom prst="rect">
            <a:avLst/>
          </a:prstGeom>
        </p:spPr>
      </p:pic>
      <p:sp>
        <p:nvSpPr>
          <p:cNvPr id="60" name="Text 44"/>
          <p:cNvSpPr/>
          <p:nvPr/>
        </p:nvSpPr>
        <p:spPr>
          <a:xfrm>
            <a:off x="4774997" y="7125005"/>
            <a:ext cx="1362456"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555555"/>
                </a:solidFill>
                <a:latin typeface="Noto Sans JP" pitchFamily="34" charset="0"/>
                <a:ea typeface="Noto Sans JP" pitchFamily="34" charset="-122"/>
                <a:cs typeface="Noto Sans JP" pitchFamily="34" charset="-120"/>
              </a:rPr>
              <a:t>UIモック・最終成果物</a:t>
            </a:r>
            <a:endParaRPr lang="en-US" sz="900" dirty="0"/>
          </a:p>
        </p:txBody>
      </p:sp>
      <p:pic>
        <p:nvPicPr>
          <p:cNvPr id="61" name="Image 14" descr="preencoded.png">    </p:cNvPr>
          <p:cNvPicPr>
            <a:picLocks noChangeAspect="1"/>
          </p:cNvPicPr>
          <p:nvPr/>
        </p:nvPicPr>
        <p:blipFill>
          <a:blip r:embed="rId15"/>
          <a:srcRect l="0" r="0" t="-1359" b="-1359"/>
          <a:stretch/>
        </p:blipFill>
        <p:spPr>
          <a:xfrm>
            <a:off x="4593946" y="7212787"/>
            <a:ext cx="105156" cy="123444"/>
          </a:xfrm>
          <a:prstGeom prst="rect">
            <a:avLst/>
          </a:prstGeom>
        </p:spPr>
      </p:pic>
      <p:sp>
        <p:nvSpPr>
          <p:cNvPr id="62" name="Shape 45"/>
          <p:cNvSpPr/>
          <p:nvPr/>
        </p:nvSpPr>
        <p:spPr>
          <a:xfrm>
            <a:off x="8102498" y="2295144"/>
            <a:ext cx="3638398" cy="5333695"/>
          </a:xfrm>
          <a:prstGeom prst="roundRect">
            <a:avLst>
              <a:gd name="adj" fmla="val 789"/>
            </a:avLst>
          </a:prstGeom>
          <a:noFill/>
          <a:ln w="12700">
            <a:solidFill>
              <a:srgbClr val="E5E5E5"/>
            </a:solidFill>
            <a:prstDash val="solid"/>
          </a:ln>
        </p:spPr>
      </p:sp>
      <p:sp>
        <p:nvSpPr>
          <p:cNvPr id="63" name="Shape 46"/>
          <p:cNvSpPr/>
          <p:nvPr/>
        </p:nvSpPr>
        <p:spPr>
          <a:xfrm>
            <a:off x="8112557" y="2305202"/>
            <a:ext cx="3619195" cy="647395"/>
          </a:xfrm>
          <a:prstGeom prst="roundRect">
            <a:avLst>
              <a:gd name="adj" fmla="val 24925"/>
            </a:avLst>
          </a:prstGeom>
          <a:solidFill>
            <a:srgbClr val="FF9500"/>
          </a:solidFill>
          <a:ln w="12700">
            <a:solidFill>
              <a:srgbClr val="FFFFFF">
                <a:alpha val="0"/>
              </a:srgbClr>
            </a:solidFill>
            <a:prstDash val="solid"/>
          </a:ln>
        </p:spPr>
      </p:sp>
      <p:sp>
        <p:nvSpPr>
          <p:cNvPr id="64" name="Shape 47"/>
          <p:cNvSpPr/>
          <p:nvPr/>
        </p:nvSpPr>
        <p:spPr>
          <a:xfrm>
            <a:off x="9032443" y="2457907"/>
            <a:ext cx="342900" cy="342900"/>
          </a:xfrm>
          <a:prstGeom prst="ellipse">
            <a:avLst/>
          </a:prstGeom>
          <a:solidFill>
            <a:srgbClr val="FFFFFF">
              <a:alpha val="25000"/>
            </a:srgbClr>
          </a:solidFill>
          <a:ln w="12700">
            <a:solidFill>
              <a:srgbClr val="FFFFFF">
                <a:alpha val="0"/>
              </a:srgbClr>
            </a:solidFill>
            <a:prstDash val="solid"/>
          </a:ln>
        </p:spPr>
      </p:sp>
      <p:pic>
        <p:nvPicPr>
          <p:cNvPr id="65" name="Image 15" descr="preencoded.png">    </p:cNvPr>
          <p:cNvPicPr>
            <a:picLocks noChangeAspect="1"/>
          </p:cNvPicPr>
          <p:nvPr/>
        </p:nvPicPr>
        <p:blipFill>
          <a:blip r:embed="rId16"/>
          <a:srcRect l="-760" r="-760" t="0" b="0"/>
          <a:stretch/>
        </p:blipFill>
        <p:spPr>
          <a:xfrm>
            <a:off x="9128455" y="2542946"/>
            <a:ext cx="152705" cy="171907"/>
          </a:xfrm>
          <a:prstGeom prst="rect">
            <a:avLst/>
          </a:prstGeom>
        </p:spPr>
      </p:pic>
      <p:sp>
        <p:nvSpPr>
          <p:cNvPr id="66" name="Text 48"/>
          <p:cNvSpPr txBox="1"/>
          <p:nvPr/>
        </p:nvSpPr>
        <p:spPr>
          <a:xfrm>
            <a:off x="9471355" y="2486254"/>
            <a:ext cx="144018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ハード制約構成</a:t>
            </a:r>
            <a:endParaRPr lang="en-US" sz="1500" dirty="0"/>
          </a:p>
        </p:txBody>
      </p:sp>
      <p:sp>
        <p:nvSpPr>
          <p:cNvPr id="67" name="Shape 49"/>
          <p:cNvSpPr/>
          <p:nvPr/>
        </p:nvSpPr>
        <p:spPr>
          <a:xfrm>
            <a:off x="8112557" y="2952598"/>
            <a:ext cx="3619195" cy="4667098"/>
          </a:xfrm>
          <a:prstGeom prst="roundRect">
            <a:avLst>
              <a:gd name="adj" fmla="val 798"/>
            </a:avLst>
          </a:prstGeom>
          <a:solidFill>
            <a:srgbClr val="FFFFFF"/>
          </a:solidFill>
          <a:ln w="12700">
            <a:solidFill>
              <a:srgbClr val="FFFFFF">
                <a:alpha val="0"/>
              </a:srgbClr>
            </a:solidFill>
            <a:prstDash val="solid"/>
          </a:ln>
        </p:spPr>
      </p:sp>
      <p:sp>
        <p:nvSpPr>
          <p:cNvPr id="68" name="Text 50"/>
          <p:cNvSpPr txBox="1"/>
          <p:nvPr/>
        </p:nvSpPr>
        <p:spPr>
          <a:xfrm>
            <a:off x="8483803" y="3143707"/>
            <a:ext cx="3172054"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VRAM</a:t>
            </a:r>
            <a:endParaRPr lang="en-US" sz="900" dirty="0"/>
          </a:p>
        </p:txBody>
      </p:sp>
      <p:pic>
        <p:nvPicPr>
          <p:cNvPr id="69" name="Image 16" descr="preencoded.png">    </p:cNvPr>
          <p:cNvPicPr>
            <a:picLocks noChangeAspect="1"/>
          </p:cNvPicPr>
          <p:nvPr/>
        </p:nvPicPr>
        <p:blipFill>
          <a:blip r:embed="rId17"/>
          <a:srcRect l="0" r="0" t="0" b="0"/>
          <a:stretch/>
        </p:blipFill>
        <p:spPr>
          <a:xfrm>
            <a:off x="8302752" y="3173882"/>
            <a:ext cx="123444" cy="123444"/>
          </a:xfrm>
          <a:prstGeom prst="rect">
            <a:avLst/>
          </a:prstGeom>
        </p:spPr>
      </p:pic>
      <p:sp>
        <p:nvSpPr>
          <p:cNvPr id="70" name="Shape 51"/>
          <p:cNvSpPr/>
          <p:nvPr/>
        </p:nvSpPr>
        <p:spPr>
          <a:xfrm>
            <a:off x="8302752" y="3386023"/>
            <a:ext cx="3238805" cy="619049"/>
          </a:xfrm>
          <a:prstGeom prst="roundRect">
            <a:avLst>
              <a:gd name="adj" fmla="val 18180"/>
            </a:avLst>
          </a:prstGeom>
          <a:solidFill>
            <a:srgbClr val="F5F5F7"/>
          </a:solidFill>
          <a:ln w="12700">
            <a:solidFill>
              <a:srgbClr val="FFFFFF">
                <a:alpha val="0"/>
              </a:srgbClr>
            </a:solidFill>
            <a:prstDash val="solid"/>
          </a:ln>
        </p:spPr>
      </p:sp>
      <p:sp>
        <p:nvSpPr>
          <p:cNvPr id="71" name="Text 52"/>
          <p:cNvSpPr txBox="1"/>
          <p:nvPr/>
        </p:nvSpPr>
        <p:spPr>
          <a:xfrm>
            <a:off x="8436254" y="3481121"/>
            <a:ext cx="3048610" cy="428854"/>
          </a:xfrm>
          <a:prstGeom prst="rect">
            <a:avLst/>
          </a:prstGeom>
          <a:noFill/>
          <a:ln/>
        </p:spPr>
        <p:txBody>
          <a:bodyPr wrap="square" lIns="0" tIns="0" rIns="0" bIns="0" rtlCol="0" anchor="t"/>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VRAM 8GB未満</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(メインメモリ共有等)</a:t>
            </a:r>
            <a:endParaRPr lang="en-US" sz="1100" dirty="0"/>
          </a:p>
        </p:txBody>
      </p:sp>
      <p:sp>
        <p:nvSpPr>
          <p:cNvPr id="72" name="Text 53"/>
          <p:cNvSpPr txBox="1"/>
          <p:nvPr/>
        </p:nvSpPr>
        <p:spPr>
          <a:xfrm>
            <a:off x="8483803" y="4138574"/>
            <a:ext cx="3172054"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Model / UI</a:t>
            </a:r>
            <a:endParaRPr lang="en-US" sz="900" dirty="0"/>
          </a:p>
        </p:txBody>
      </p:sp>
      <p:pic>
        <p:nvPicPr>
          <p:cNvPr id="73" name="Image 17" descr="preencoded.png">    </p:cNvPr>
          <p:cNvPicPr>
            <a:picLocks noChangeAspect="1"/>
          </p:cNvPicPr>
          <p:nvPr/>
        </p:nvPicPr>
        <p:blipFill>
          <a:blip r:embed="rId18"/>
          <a:srcRect l="0" r="0" t="0" b="0"/>
          <a:stretch/>
        </p:blipFill>
        <p:spPr>
          <a:xfrm>
            <a:off x="8302752" y="4169664"/>
            <a:ext cx="123444" cy="123444"/>
          </a:xfrm>
          <a:prstGeom prst="rect">
            <a:avLst/>
          </a:prstGeom>
        </p:spPr>
      </p:pic>
      <p:sp>
        <p:nvSpPr>
          <p:cNvPr id="74" name="Shape 54"/>
          <p:cNvSpPr/>
          <p:nvPr/>
        </p:nvSpPr>
        <p:spPr>
          <a:xfrm>
            <a:off x="8302752" y="4381805"/>
            <a:ext cx="3238805" cy="619049"/>
          </a:xfrm>
          <a:prstGeom prst="roundRect">
            <a:avLst>
              <a:gd name="adj" fmla="val 18180"/>
            </a:avLst>
          </a:prstGeom>
          <a:solidFill>
            <a:srgbClr val="F5F5F7"/>
          </a:solidFill>
          <a:ln w="12700">
            <a:solidFill>
              <a:srgbClr val="FFFFFF">
                <a:alpha val="0"/>
              </a:srgbClr>
            </a:solidFill>
            <a:prstDash val="solid"/>
          </a:ln>
        </p:spPr>
      </p:sp>
      <p:sp>
        <p:nvSpPr>
          <p:cNvPr id="75" name="Text 55"/>
          <p:cNvSpPr txBox="1"/>
          <p:nvPr/>
        </p:nvSpPr>
        <p:spPr>
          <a:xfrm>
            <a:off x="8436254" y="4476902"/>
            <a:ext cx="3048610" cy="428854"/>
          </a:xfrm>
          <a:prstGeom prst="rect">
            <a:avLst/>
          </a:prstGeom>
          <a:noFill/>
          <a:ln/>
        </p:spPr>
        <p:txBody>
          <a:bodyPr wrap="square" lIns="0" tIns="0" rIns="0" bIns="0" rtlCol="0" anchor="t"/>
          <a:lstStyle/>
          <a:p>
            <a:pPr algn="l" indent="0" marL="0">
              <a:buNone/>
            </a:pPr>
            <a:r>
              <a:rPr lang="en-US" sz="1100" dirty="0">
                <a:solidFill>
                  <a:srgbClr val="1D1D1F"/>
                </a:solidFill>
                <a:latin typeface="Noto Sans JP" pitchFamily="34" charset="0"/>
                <a:ea typeface="Noto Sans JP" pitchFamily="34" charset="-122"/>
                <a:cs typeface="Noto Sans JP" pitchFamily="34" charset="-120"/>
              </a:rPr>
              <a:t>SD 1.5系 / LCM-LoRA (高速化)</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Stable Diffusion WebUI (Forge)</a:t>
            </a:r>
            <a:endParaRPr lang="en-US" sz="1100" dirty="0"/>
          </a:p>
        </p:txBody>
      </p:sp>
      <p:sp>
        <p:nvSpPr>
          <p:cNvPr id="76" name="Text 56"/>
          <p:cNvSpPr txBox="1"/>
          <p:nvPr/>
        </p:nvSpPr>
        <p:spPr>
          <a:xfrm>
            <a:off x="8483803" y="5134356"/>
            <a:ext cx="3172054"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Offloading strategy</a:t>
            </a:r>
            <a:endParaRPr lang="en-US" sz="900" dirty="0"/>
          </a:p>
        </p:txBody>
      </p:sp>
      <p:pic>
        <p:nvPicPr>
          <p:cNvPr id="77" name="Image 18" descr="preencoded.png">    </p:cNvPr>
          <p:cNvPicPr>
            <a:picLocks noChangeAspect="1"/>
          </p:cNvPicPr>
          <p:nvPr/>
        </p:nvPicPr>
        <p:blipFill>
          <a:blip r:embed="rId19"/>
          <a:srcRect l="0" r="0" t="0" b="0"/>
          <a:stretch/>
        </p:blipFill>
        <p:spPr>
          <a:xfrm>
            <a:off x="8302752" y="5164531"/>
            <a:ext cx="123444" cy="123444"/>
          </a:xfrm>
          <a:prstGeom prst="rect">
            <a:avLst/>
          </a:prstGeom>
        </p:spPr>
      </p:pic>
      <p:sp>
        <p:nvSpPr>
          <p:cNvPr id="78" name="Shape 57"/>
          <p:cNvSpPr/>
          <p:nvPr/>
        </p:nvSpPr>
        <p:spPr>
          <a:xfrm>
            <a:off x="8302752" y="5376672"/>
            <a:ext cx="3238805" cy="619049"/>
          </a:xfrm>
          <a:prstGeom prst="roundRect">
            <a:avLst>
              <a:gd name="adj" fmla="val 18180"/>
            </a:avLst>
          </a:prstGeom>
          <a:solidFill>
            <a:srgbClr val="F5F5F7"/>
          </a:solidFill>
          <a:ln w="12700">
            <a:solidFill>
              <a:srgbClr val="FFFFFF">
                <a:alpha val="0"/>
              </a:srgbClr>
            </a:solidFill>
            <a:prstDash val="solid"/>
          </a:ln>
        </p:spPr>
      </p:sp>
      <p:sp>
        <p:nvSpPr>
          <p:cNvPr id="79" name="Text 58"/>
          <p:cNvSpPr txBox="1"/>
          <p:nvPr/>
        </p:nvSpPr>
        <p:spPr>
          <a:xfrm>
            <a:off x="8436254" y="5471770"/>
            <a:ext cx="3048610" cy="428854"/>
          </a:xfrm>
          <a:prstGeom prst="rect">
            <a:avLst/>
          </a:prstGeom>
          <a:noFill/>
          <a:ln/>
        </p:spPr>
        <p:txBody>
          <a:bodyPr wrap="square" lIns="0" tIns="0" rIns="0" bIns="0" rtlCol="0" anchor="t"/>
          <a:lstStyle/>
          <a:p>
            <a:pPr algn="l" indent="0" marL="0">
              <a:buNone/>
            </a:pPr>
            <a:r>
              <a:rPr lang="en-US" sz="1100" b="1" dirty="0">
                <a:solidFill>
                  <a:srgbClr val="1D1D1F"/>
                </a:solidFill>
                <a:latin typeface="Noto Sans JP" pitchFamily="34" charset="0"/>
                <a:ea typeface="Noto Sans JP" pitchFamily="34" charset="-122"/>
                <a:cs typeface="Noto Sans JP" pitchFamily="34" charset="-120"/>
              </a:rPr>
              <a:t>夜間バッチ処理</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またはLAN内別筐体へオフロード</a:t>
            </a:r>
            <a:endParaRPr lang="en-US" sz="1100" dirty="0"/>
          </a:p>
        </p:txBody>
      </p:sp>
      <p:sp>
        <p:nvSpPr>
          <p:cNvPr id="80" name="Text 59"/>
          <p:cNvSpPr txBox="1"/>
          <p:nvPr/>
        </p:nvSpPr>
        <p:spPr>
          <a:xfrm>
            <a:off x="8483803" y="6129223"/>
            <a:ext cx="3172054"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Limitation</a:t>
            </a:r>
            <a:endParaRPr lang="en-US" sz="900" dirty="0"/>
          </a:p>
        </p:txBody>
      </p:sp>
      <p:pic>
        <p:nvPicPr>
          <p:cNvPr id="81" name="Image 19" descr="preencoded.png">    </p:cNvPr>
          <p:cNvPicPr>
            <a:picLocks noChangeAspect="1"/>
          </p:cNvPicPr>
          <p:nvPr/>
        </p:nvPicPr>
        <p:blipFill>
          <a:blip r:embed="rId20"/>
          <a:srcRect l="0" r="0" t="0" b="0"/>
          <a:stretch/>
        </p:blipFill>
        <p:spPr>
          <a:xfrm>
            <a:off x="8302752" y="6160313"/>
            <a:ext cx="123444" cy="123444"/>
          </a:xfrm>
          <a:prstGeom prst="rect">
            <a:avLst/>
          </a:prstGeom>
        </p:spPr>
      </p:pic>
      <p:sp>
        <p:nvSpPr>
          <p:cNvPr id="82" name="Shape 60"/>
          <p:cNvSpPr/>
          <p:nvPr/>
        </p:nvSpPr>
        <p:spPr>
          <a:xfrm>
            <a:off x="8302752" y="6372454"/>
            <a:ext cx="3238805" cy="619049"/>
          </a:xfrm>
          <a:prstGeom prst="roundRect">
            <a:avLst>
              <a:gd name="adj" fmla="val 18180"/>
            </a:avLst>
          </a:prstGeom>
          <a:solidFill>
            <a:srgbClr val="F5F5F7"/>
          </a:solidFill>
          <a:ln w="12700">
            <a:solidFill>
              <a:srgbClr val="FFFFFF">
                <a:alpha val="0"/>
              </a:srgbClr>
            </a:solidFill>
            <a:prstDash val="solid"/>
          </a:ln>
        </p:spPr>
      </p:sp>
      <p:sp>
        <p:nvSpPr>
          <p:cNvPr id="83" name="Text 61"/>
          <p:cNvSpPr txBox="1"/>
          <p:nvPr/>
        </p:nvSpPr>
        <p:spPr>
          <a:xfrm>
            <a:off x="8436254" y="6467551"/>
            <a:ext cx="3048610" cy="428854"/>
          </a:xfrm>
          <a:prstGeom prst="rect">
            <a:avLst/>
          </a:prstGeom>
          <a:noFill/>
          <a:ln/>
        </p:spPr>
        <p:txBody>
          <a:bodyPr wrap="square" lIns="0" tIns="0" rIns="0" bIns="0" rtlCol="0" anchor="t"/>
          <a:lstStyle/>
          <a:p>
            <a:pPr algn="l" indent="0" marL="0">
              <a:buNone/>
            </a:pPr>
            <a:r>
              <a:rPr lang="en-US" sz="1100" dirty="0">
                <a:solidFill>
                  <a:srgbClr val="1D1D1F"/>
                </a:solidFill>
                <a:latin typeface="Noto Sans JP" pitchFamily="34" charset="0"/>
                <a:ea typeface="Noto Sans JP" pitchFamily="34" charset="-122"/>
                <a:cs typeface="Noto Sans JP" pitchFamily="34" charset="-120"/>
              </a:rPr>
              <a:t>解像度512x512等に制限</a:t>
            </a:r>
            <a:pPr algn="l" indent="0" marL="0">
              <a:buNone/>
            </a:pPr>
            <a:endParaRPr lang="en-US" sz="1100" dirty="0"/>
          </a:p>
          <a:p>
            <a:pPr algn="l" indent="0" marL="0">
              <a:buNone/>
            </a:pPr>
            <a:r>
              <a:rPr lang="en-US" sz="1100" dirty="0">
                <a:solidFill>
                  <a:srgbClr val="1D1D1F"/>
                </a:solidFill>
                <a:latin typeface="Noto Sans JP" pitchFamily="34" charset="0"/>
                <a:ea typeface="Noto Sans JP" pitchFamily="34" charset="-122"/>
                <a:cs typeface="Noto Sans JP" pitchFamily="34" charset="-120"/>
              </a:rPr>
              <a:t>日中はLLMにリソース集中</a:t>
            </a:r>
            <a:endParaRPr lang="en-US" sz="1100" dirty="0"/>
          </a:p>
        </p:txBody>
      </p:sp>
      <p:pic>
        <p:nvPicPr>
          <p:cNvPr id="84" name="Image 20" descr="preencoded.png">    </p:cNvPr>
          <p:cNvPicPr>
            <a:picLocks noChangeAspect="1"/>
          </p:cNvPicPr>
          <p:nvPr/>
        </p:nvPicPr>
        <p:blipFill>
          <a:blip r:embed="rId21"/>
          <a:stretch>
            <a:fillRect/>
          </a:stretch>
        </p:blipFill>
        <p:spPr>
          <a:xfrm>
            <a:off x="8302752" y="7125005"/>
            <a:ext cx="1533449" cy="304495"/>
          </a:xfrm>
          <a:prstGeom prst="rect">
            <a:avLst/>
          </a:prstGeom>
        </p:spPr>
      </p:pic>
      <p:sp>
        <p:nvSpPr>
          <p:cNvPr id="85" name="Text 62"/>
          <p:cNvSpPr/>
          <p:nvPr/>
        </p:nvSpPr>
        <p:spPr>
          <a:xfrm>
            <a:off x="8598103" y="7125005"/>
            <a:ext cx="1239012" cy="30541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555555"/>
                </a:solidFill>
                <a:latin typeface="Noto Sans JP" pitchFamily="34" charset="0"/>
                <a:ea typeface="Noto Sans JP" pitchFamily="34" charset="-122"/>
                <a:cs typeface="Noto Sans JP" pitchFamily="34" charset="-120"/>
              </a:rPr>
              <a:t>ドラフト・実験用途</a:t>
            </a:r>
            <a:endParaRPr lang="en-US" sz="900" dirty="0"/>
          </a:p>
        </p:txBody>
      </p:sp>
      <p:pic>
        <p:nvPicPr>
          <p:cNvPr id="86" name="Image 21" descr="preencoded.png">    </p:cNvPr>
          <p:cNvPicPr>
            <a:picLocks noChangeAspect="1"/>
          </p:cNvPicPr>
          <p:nvPr/>
        </p:nvPicPr>
        <p:blipFill>
          <a:blip r:embed="rId22"/>
          <a:srcRect l="0" r="0" t="-1359" b="-1359"/>
          <a:stretch/>
        </p:blipFill>
        <p:spPr>
          <a:xfrm>
            <a:off x="8417052" y="7212787"/>
            <a:ext cx="105156" cy="123444"/>
          </a:xfrm>
          <a:prstGeom prst="rect">
            <a:avLst/>
          </a:prstGeom>
        </p:spPr>
      </p:pic>
      <p:sp>
        <p:nvSpPr>
          <p:cNvPr id="87" name="Shape 63"/>
          <p:cNvSpPr/>
          <p:nvPr/>
        </p:nvSpPr>
        <p:spPr>
          <a:xfrm>
            <a:off x="0" y="7910474"/>
            <a:ext cx="12191695" cy="181051"/>
          </a:xfrm>
          <a:prstGeom prst="rect">
            <a:avLst/>
          </a:prstGeom>
          <a:solidFill>
            <a:srgbClr val="FFFFFF"/>
          </a:solidFill>
          <a:ln/>
        </p:spPr>
      </p:sp>
      <p:sp>
        <p:nvSpPr>
          <p:cNvPr id="88" name="Shape 64"/>
          <p:cNvSpPr/>
          <p:nvPr/>
        </p:nvSpPr>
        <p:spPr>
          <a:xfrm>
            <a:off x="0" y="7910474"/>
            <a:ext cx="12191695" cy="9144"/>
          </a:xfrm>
          <a:prstGeom prst="rect">
            <a:avLst/>
          </a:prstGeom>
          <a:solidFill>
            <a:srgbClr val="E5E5E5"/>
          </a:solidFill>
          <a:ln w="12700">
            <a:solidFill>
              <a:srgbClr val="E5E5E5">
                <a:alpha val="0"/>
              </a:srgbClr>
            </a:solidFill>
            <a:prstDash val="solid"/>
          </a:ln>
        </p:spPr>
      </p:sp>
      <p:sp>
        <p:nvSpPr>
          <p:cNvPr id="89" name="Text 65"/>
          <p:cNvSpPr txBox="1"/>
          <p:nvPr/>
        </p:nvSpPr>
        <p:spPr>
          <a:xfrm>
            <a:off x="457200" y="7919618"/>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90" name="Text 66"/>
          <p:cNvSpPr txBox="1"/>
          <p:nvPr/>
        </p:nvSpPr>
        <p:spPr>
          <a:xfrm>
            <a:off x="11385194" y="7919618"/>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69 / 80</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847649"/>
          </a:xfrm>
          <a:prstGeom prst="rect">
            <a:avLst/>
          </a:prstGeom>
          <a:solidFill>
            <a:srgbClr val="F5F5F7"/>
          </a:solidFill>
          <a:ln/>
        </p:spPr>
      </p:sp>
      <p:sp>
        <p:nvSpPr>
          <p:cNvPr id="5" name="Shape 3"/>
          <p:cNvSpPr/>
          <p:nvPr/>
        </p:nvSpPr>
        <p:spPr>
          <a:xfrm>
            <a:off x="0" y="838505"/>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50" r="-50" t="0" b="0"/>
          <a:stretch/>
        </p:blipFill>
        <p:spPr>
          <a:xfrm>
            <a:off x="457200" y="267005"/>
            <a:ext cx="342900" cy="304495"/>
          </a:xfrm>
          <a:prstGeom prst="rect">
            <a:avLst/>
          </a:prstGeom>
        </p:spPr>
      </p:pic>
      <p:sp>
        <p:nvSpPr>
          <p:cNvPr id="7" name="Text 4"/>
          <p:cNvSpPr txBox="1"/>
          <p:nvPr/>
        </p:nvSpPr>
        <p:spPr>
          <a:xfrm>
            <a:off x="952805" y="190195"/>
            <a:ext cx="4620463"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エグゼクティブサマリ（詳細3）</a:t>
            </a:r>
            <a:endParaRPr lang="en-US" sz="2400" dirty="0"/>
          </a:p>
        </p:txBody>
      </p:sp>
      <p:sp>
        <p:nvSpPr>
          <p:cNvPr id="8" name="Text 5"/>
          <p:cNvSpPr txBox="1"/>
          <p:nvPr/>
        </p:nvSpPr>
        <p:spPr>
          <a:xfrm>
            <a:off x="8580730" y="290779"/>
            <a:ext cx="3353105"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推奨スタック3パターン（Tier別構成案）</a:t>
            </a:r>
            <a:endParaRPr lang="en-US" sz="1300" dirty="0"/>
          </a:p>
        </p:txBody>
      </p:sp>
      <p:sp>
        <p:nvSpPr>
          <p:cNvPr id="9" name="Shape 6"/>
          <p:cNvSpPr/>
          <p:nvPr/>
        </p:nvSpPr>
        <p:spPr>
          <a:xfrm>
            <a:off x="457200" y="1133856"/>
            <a:ext cx="11277295" cy="875995"/>
          </a:xfrm>
          <a:prstGeom prst="roundRect">
            <a:avLst>
              <a:gd name="adj" fmla="val 4538"/>
            </a:avLst>
          </a:prstGeom>
          <a:solidFill>
            <a:srgbClr val="F0F7FF"/>
          </a:solidFill>
          <a:ln/>
        </p:spPr>
      </p:sp>
      <p:sp>
        <p:nvSpPr>
          <p:cNvPr id="10" name="Shape 7"/>
          <p:cNvSpPr/>
          <p:nvPr/>
        </p:nvSpPr>
        <p:spPr>
          <a:xfrm>
            <a:off x="457200" y="1133856"/>
            <a:ext cx="57607" cy="875995"/>
          </a:xfrm>
          <a:prstGeom prst="roundRect">
            <a:avLst>
              <a:gd name="adj" fmla="val 69013"/>
            </a:avLst>
          </a:prstGeom>
          <a:solidFill>
            <a:srgbClr val="007AFF"/>
          </a:solidFill>
          <a:ln w="12700">
            <a:solidFill>
              <a:srgbClr val="007AFF">
                <a:alpha val="0"/>
              </a:srgbClr>
            </a:solidFill>
            <a:prstDash val="solid"/>
          </a:ln>
        </p:spPr>
      </p:sp>
      <p:sp>
        <p:nvSpPr>
          <p:cNvPr id="11" name="Text 8"/>
          <p:cNvSpPr txBox="1"/>
          <p:nvPr/>
        </p:nvSpPr>
        <p:spPr>
          <a:xfrm>
            <a:off x="743407" y="1285646"/>
            <a:ext cx="10840212" cy="571500"/>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 結論：用途とリソースに応じて「低コスト／高品質／ハード制約」の3構成を選択します。</a:t>
            </a:r>
            <a:pPr algn="l" indent="0" marL="0">
              <a:buNone/>
            </a:pPr>
            <a:endParaRPr lang="en-US" sz="1500" dirty="0"/>
          </a:p>
          <a:p>
            <a:pPr algn="l" indent="0" marL="0">
              <a:buNone/>
            </a:pPr>
            <a:r>
              <a:rPr lang="en-US" sz="1200" b="1" dirty="0">
                <a:solidFill>
                  <a:srgbClr val="424245"/>
                </a:solidFill>
                <a:latin typeface="Noto Sans JP" pitchFamily="34" charset="0"/>
                <a:ea typeface="Noto Sans JP" pitchFamily="34" charset="-122"/>
                <a:cs typeface="Noto Sans JP" pitchFamily="34" charset="-120"/>
              </a:rPr>
              <a:t>※各構成の具体的な失敗モードと回避策は、後述の「ユースケース別推奨スタック」章で詳細に展開します。</a:t>
            </a:r>
            <a:endParaRPr lang="en-US" sz="1500" dirty="0"/>
          </a:p>
        </p:txBody>
      </p:sp>
      <p:sp>
        <p:nvSpPr>
          <p:cNvPr id="12" name="Shape 9"/>
          <p:cNvSpPr/>
          <p:nvPr/>
        </p:nvSpPr>
        <p:spPr>
          <a:xfrm>
            <a:off x="457200" y="2295144"/>
            <a:ext cx="3638398" cy="4895698"/>
          </a:xfrm>
          <a:prstGeom prst="roundRect">
            <a:avLst>
              <a:gd name="adj" fmla="val 789"/>
            </a:avLst>
          </a:prstGeom>
          <a:noFill/>
          <a:ln w="12700">
            <a:solidFill>
              <a:srgbClr val="E5E5E5"/>
            </a:solidFill>
            <a:prstDash val="solid"/>
          </a:ln>
        </p:spPr>
      </p:sp>
      <p:sp>
        <p:nvSpPr>
          <p:cNvPr id="13" name="Shape 10"/>
          <p:cNvSpPr/>
          <p:nvPr/>
        </p:nvSpPr>
        <p:spPr>
          <a:xfrm>
            <a:off x="466344" y="2305202"/>
            <a:ext cx="3619195" cy="609905"/>
          </a:xfrm>
          <a:prstGeom prst="roundRect">
            <a:avLst>
              <a:gd name="adj" fmla="val 28111"/>
            </a:avLst>
          </a:prstGeom>
          <a:solidFill>
            <a:srgbClr val="34C759"/>
          </a:solidFill>
          <a:ln w="12700">
            <a:solidFill>
              <a:srgbClr val="FFFFFF">
                <a:alpha val="0"/>
              </a:srgbClr>
            </a:solidFill>
            <a:prstDash val="solid"/>
          </a:ln>
        </p:spPr>
      </p:sp>
      <p:sp>
        <p:nvSpPr>
          <p:cNvPr id="14" name="Shape 11"/>
          <p:cNvSpPr/>
          <p:nvPr/>
        </p:nvSpPr>
        <p:spPr>
          <a:xfrm>
            <a:off x="1501445" y="2457907"/>
            <a:ext cx="304495" cy="304495"/>
          </a:xfrm>
          <a:prstGeom prst="ellipse">
            <a:avLst/>
          </a:prstGeom>
          <a:solidFill>
            <a:srgbClr val="FFFFFF">
              <a:alpha val="20000"/>
            </a:srgbClr>
          </a:solidFill>
          <a:ln w="12700">
            <a:solidFill>
              <a:srgbClr val="FFFFFF">
                <a:alpha val="0"/>
              </a:srgbClr>
            </a:solidFill>
            <a:prstDash val="solid"/>
          </a:ln>
        </p:spPr>
      </p:sp>
      <p:pic>
        <p:nvPicPr>
          <p:cNvPr id="15" name="Image 1" descr="preencoded.png">    </p:cNvPr>
          <p:cNvPicPr>
            <a:picLocks noChangeAspect="1"/>
          </p:cNvPicPr>
          <p:nvPr/>
        </p:nvPicPr>
        <p:blipFill>
          <a:blip r:embed="rId2"/>
          <a:srcRect l="-1282" r="-1282" t="0" b="0"/>
          <a:stretch/>
        </p:blipFill>
        <p:spPr>
          <a:xfrm>
            <a:off x="1544422" y="2514600"/>
            <a:ext cx="219456" cy="190195"/>
          </a:xfrm>
          <a:prstGeom prst="rect">
            <a:avLst/>
          </a:prstGeom>
        </p:spPr>
      </p:pic>
      <p:sp>
        <p:nvSpPr>
          <p:cNvPr id="16" name="Text 12"/>
          <p:cNvSpPr txBox="1"/>
          <p:nvPr/>
        </p:nvSpPr>
        <p:spPr>
          <a:xfrm>
            <a:off x="1901952" y="2467051"/>
            <a:ext cx="123444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低コスト構成</a:t>
            </a:r>
            <a:endParaRPr lang="en-US" sz="1500" dirty="0"/>
          </a:p>
        </p:txBody>
      </p:sp>
      <p:sp>
        <p:nvSpPr>
          <p:cNvPr id="17" name="Shape 13"/>
          <p:cNvSpPr/>
          <p:nvPr/>
        </p:nvSpPr>
        <p:spPr>
          <a:xfrm>
            <a:off x="466344" y="2915107"/>
            <a:ext cx="3619195" cy="4267505"/>
          </a:xfrm>
          <a:prstGeom prst="roundRect">
            <a:avLst>
              <a:gd name="adj" fmla="val 798"/>
            </a:avLst>
          </a:prstGeom>
          <a:solidFill>
            <a:srgbClr val="FFFFFF"/>
          </a:solidFill>
          <a:ln w="12700">
            <a:solidFill>
              <a:srgbClr val="FFFFFF">
                <a:alpha val="0"/>
              </a:srgbClr>
            </a:solidFill>
            <a:prstDash val="solid"/>
          </a:ln>
        </p:spPr>
      </p:sp>
      <p:sp>
        <p:nvSpPr>
          <p:cNvPr id="18" name="Text 14"/>
          <p:cNvSpPr txBox="1"/>
          <p:nvPr/>
        </p:nvSpPr>
        <p:spPr>
          <a:xfrm>
            <a:off x="657454"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HW</a:t>
            </a:r>
            <a:endParaRPr lang="en-US" sz="900" dirty="0"/>
          </a:p>
        </p:txBody>
      </p:sp>
      <p:pic>
        <p:nvPicPr>
          <p:cNvPr id="19" name="Image 2" descr="preencoded.png">    </p:cNvPr>
          <p:cNvPicPr>
            <a:picLocks noChangeAspect="1"/>
          </p:cNvPicPr>
          <p:nvPr/>
        </p:nvPicPr>
        <p:blipFill>
          <a:blip r:embed="rId3"/>
          <a:stretch>
            <a:fillRect/>
          </a:stretch>
        </p:blipFill>
        <p:spPr>
          <a:xfrm>
            <a:off x="657454" y="3329330"/>
            <a:ext cx="3238805" cy="352044"/>
          </a:xfrm>
          <a:prstGeom prst="rect">
            <a:avLst/>
          </a:prstGeom>
        </p:spPr>
      </p:pic>
      <p:sp>
        <p:nvSpPr>
          <p:cNvPr id="20" name="Text 15"/>
          <p:cNvSpPr/>
          <p:nvPr/>
        </p:nvSpPr>
        <p:spPr>
          <a:xfrm>
            <a:off x="657454" y="3329330"/>
            <a:ext cx="3238805" cy="352958"/>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CPUのみ / エントリーGPU / Apple 16GB</a:t>
            </a:r>
            <a:endParaRPr lang="en-US" sz="1100" dirty="0"/>
          </a:p>
        </p:txBody>
      </p:sp>
      <p:sp>
        <p:nvSpPr>
          <p:cNvPr id="21" name="Text 16"/>
          <p:cNvSpPr txBox="1"/>
          <p:nvPr/>
        </p:nvSpPr>
        <p:spPr>
          <a:xfrm>
            <a:off x="657454" y="3795674"/>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LLM Runtime</a:t>
            </a:r>
            <a:endParaRPr lang="en-US" sz="900" dirty="0"/>
          </a:p>
        </p:txBody>
      </p:sp>
      <p:pic>
        <p:nvPicPr>
          <p:cNvPr id="22" name="Image 3" descr="preencoded.png">    </p:cNvPr>
          <p:cNvPicPr>
            <a:picLocks noChangeAspect="1"/>
          </p:cNvPicPr>
          <p:nvPr/>
        </p:nvPicPr>
        <p:blipFill>
          <a:blip r:embed="rId4"/>
          <a:stretch>
            <a:fillRect/>
          </a:stretch>
        </p:blipFill>
        <p:spPr>
          <a:xfrm>
            <a:off x="657454" y="4019702"/>
            <a:ext cx="3238805" cy="552298"/>
          </a:xfrm>
          <a:prstGeom prst="rect">
            <a:avLst/>
          </a:prstGeom>
        </p:spPr>
      </p:pic>
      <p:sp>
        <p:nvSpPr>
          <p:cNvPr id="23" name="Text 17"/>
          <p:cNvSpPr/>
          <p:nvPr/>
        </p:nvSpPr>
        <p:spPr>
          <a:xfrm>
            <a:off x="657454" y="4019702"/>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llama.cpp (GGUF Q4/K) Ollama / LM Studio</a:t>
            </a:r>
            <a:endParaRPr lang="en-US" sz="1100" dirty="0"/>
          </a:p>
        </p:txBody>
      </p:sp>
      <p:sp>
        <p:nvSpPr>
          <p:cNvPr id="24" name="Text 18"/>
          <p:cNvSpPr txBox="1"/>
          <p:nvPr/>
        </p:nvSpPr>
        <p:spPr>
          <a:xfrm>
            <a:off x="657454" y="4686300"/>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ASR / TTS</a:t>
            </a:r>
            <a:endParaRPr lang="en-US" sz="900" dirty="0"/>
          </a:p>
        </p:txBody>
      </p:sp>
      <p:pic>
        <p:nvPicPr>
          <p:cNvPr id="25" name="Image 4" descr="preencoded.png">    </p:cNvPr>
          <p:cNvPicPr>
            <a:picLocks noChangeAspect="1"/>
          </p:cNvPicPr>
          <p:nvPr/>
        </p:nvPicPr>
        <p:blipFill>
          <a:blip r:embed="rId5"/>
          <a:stretch>
            <a:fillRect/>
          </a:stretch>
        </p:blipFill>
        <p:spPr>
          <a:xfrm>
            <a:off x="657454" y="4910328"/>
            <a:ext cx="3238805" cy="552298"/>
          </a:xfrm>
          <a:prstGeom prst="rect">
            <a:avLst/>
          </a:prstGeom>
        </p:spPr>
      </p:pic>
      <p:sp>
        <p:nvSpPr>
          <p:cNvPr id="26" name="Text 19"/>
          <p:cNvSpPr/>
          <p:nvPr/>
        </p:nvSpPr>
        <p:spPr>
          <a:xfrm>
            <a:off x="657454" y="4910328"/>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faster-whisper (INT8) Piper / Kokoro (軽量)</a:t>
            </a:r>
            <a:endParaRPr lang="en-US" sz="1100" dirty="0"/>
          </a:p>
        </p:txBody>
      </p:sp>
      <p:sp>
        <p:nvSpPr>
          <p:cNvPr id="27" name="Text 20"/>
          <p:cNvSpPr txBox="1"/>
          <p:nvPr/>
        </p:nvSpPr>
        <p:spPr>
          <a:xfrm>
            <a:off x="657454" y="5576926"/>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RAG / Embedding</a:t>
            </a:r>
            <a:endParaRPr lang="en-US" sz="900" dirty="0"/>
          </a:p>
        </p:txBody>
      </p:sp>
      <p:pic>
        <p:nvPicPr>
          <p:cNvPr id="28" name="Image 5" descr="preencoded.png">    </p:cNvPr>
          <p:cNvPicPr>
            <a:picLocks noChangeAspect="1"/>
          </p:cNvPicPr>
          <p:nvPr/>
        </p:nvPicPr>
        <p:blipFill>
          <a:blip r:embed="rId6"/>
          <a:stretch>
            <a:fillRect/>
          </a:stretch>
        </p:blipFill>
        <p:spPr>
          <a:xfrm>
            <a:off x="657454" y="5800954"/>
            <a:ext cx="3238805" cy="552298"/>
          </a:xfrm>
          <a:prstGeom prst="rect">
            <a:avLst/>
          </a:prstGeom>
        </p:spPr>
      </p:pic>
      <p:sp>
        <p:nvSpPr>
          <p:cNvPr id="29" name="Text 21"/>
          <p:cNvSpPr/>
          <p:nvPr/>
        </p:nvSpPr>
        <p:spPr>
          <a:xfrm>
            <a:off x="657454" y="5800954"/>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BGE-M3 (多言語・多用途) bge-reranker-base</a:t>
            </a:r>
            <a:endParaRPr lang="en-US" sz="1100" dirty="0"/>
          </a:p>
        </p:txBody>
      </p:sp>
      <p:pic>
        <p:nvPicPr>
          <p:cNvPr id="30" name="Image 6" descr="preencoded.png">    </p:cNvPr>
          <p:cNvPicPr>
            <a:picLocks noChangeAspect="1"/>
          </p:cNvPicPr>
          <p:nvPr/>
        </p:nvPicPr>
        <p:blipFill>
          <a:blip r:embed="rId7"/>
          <a:stretch>
            <a:fillRect/>
          </a:stretch>
        </p:blipFill>
        <p:spPr>
          <a:xfrm>
            <a:off x="657454" y="6743700"/>
            <a:ext cx="1333195" cy="247802"/>
          </a:xfrm>
          <a:prstGeom prst="rect">
            <a:avLst/>
          </a:prstGeom>
        </p:spPr>
      </p:pic>
      <p:sp>
        <p:nvSpPr>
          <p:cNvPr id="31" name="Text 22"/>
          <p:cNvSpPr/>
          <p:nvPr/>
        </p:nvSpPr>
        <p:spPr>
          <a:xfrm>
            <a:off x="876910" y="6743700"/>
            <a:ext cx="1114654"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最低限の業務自動化</a:t>
            </a:r>
            <a:endParaRPr lang="en-US" sz="900" dirty="0"/>
          </a:p>
        </p:txBody>
      </p:sp>
      <p:pic>
        <p:nvPicPr>
          <p:cNvPr id="32" name="Image 7" descr="preencoded.png">    </p:cNvPr>
          <p:cNvPicPr>
            <a:picLocks noChangeAspect="1"/>
          </p:cNvPicPr>
          <p:nvPr/>
        </p:nvPicPr>
        <p:blipFill>
          <a:blip r:embed="rId8"/>
          <a:srcRect l="-2571" r="-2571" t="0" b="0"/>
          <a:stretch/>
        </p:blipFill>
        <p:spPr>
          <a:xfrm>
            <a:off x="733349" y="6815023"/>
            <a:ext cx="105156" cy="114300"/>
          </a:xfrm>
          <a:prstGeom prst="rect">
            <a:avLst/>
          </a:prstGeom>
        </p:spPr>
      </p:pic>
      <p:sp>
        <p:nvSpPr>
          <p:cNvPr id="33" name="Shape 23"/>
          <p:cNvSpPr/>
          <p:nvPr/>
        </p:nvSpPr>
        <p:spPr>
          <a:xfrm>
            <a:off x="4280306" y="2295144"/>
            <a:ext cx="3638398" cy="4895698"/>
          </a:xfrm>
          <a:prstGeom prst="roundRect">
            <a:avLst>
              <a:gd name="adj" fmla="val 789"/>
            </a:avLst>
          </a:prstGeom>
          <a:noFill/>
          <a:ln w="12700">
            <a:solidFill>
              <a:srgbClr val="E5E5E5"/>
            </a:solidFill>
            <a:prstDash val="solid"/>
          </a:ln>
        </p:spPr>
      </p:sp>
      <p:sp>
        <p:nvSpPr>
          <p:cNvPr id="34" name="Shape 24"/>
          <p:cNvSpPr/>
          <p:nvPr/>
        </p:nvSpPr>
        <p:spPr>
          <a:xfrm>
            <a:off x="4289450" y="2305202"/>
            <a:ext cx="3619195" cy="609905"/>
          </a:xfrm>
          <a:prstGeom prst="roundRect">
            <a:avLst>
              <a:gd name="adj" fmla="val 28111"/>
            </a:avLst>
          </a:prstGeom>
          <a:solidFill>
            <a:srgbClr val="007AFF"/>
          </a:solidFill>
          <a:ln w="12700">
            <a:solidFill>
              <a:srgbClr val="FFFFFF">
                <a:alpha val="0"/>
              </a:srgbClr>
            </a:solidFill>
            <a:prstDash val="solid"/>
          </a:ln>
        </p:spPr>
      </p:sp>
      <p:sp>
        <p:nvSpPr>
          <p:cNvPr id="35" name="Shape 25"/>
          <p:cNvSpPr/>
          <p:nvPr/>
        </p:nvSpPr>
        <p:spPr>
          <a:xfrm>
            <a:off x="5419649" y="2457907"/>
            <a:ext cx="304495" cy="304495"/>
          </a:xfrm>
          <a:prstGeom prst="ellipse">
            <a:avLst/>
          </a:prstGeom>
          <a:solidFill>
            <a:srgbClr val="FFFFFF">
              <a:alpha val="20000"/>
            </a:srgbClr>
          </a:solidFill>
          <a:ln w="12700">
            <a:solidFill>
              <a:srgbClr val="FFFFFF">
                <a:alpha val="0"/>
              </a:srgbClr>
            </a:solidFill>
            <a:prstDash val="solid"/>
          </a:ln>
        </p:spPr>
      </p:sp>
      <p:pic>
        <p:nvPicPr>
          <p:cNvPr id="36" name="Image 8" descr="preencoded.png">    </p:cNvPr>
          <p:cNvPicPr>
            <a:picLocks noChangeAspect="1"/>
          </p:cNvPicPr>
          <p:nvPr/>
        </p:nvPicPr>
        <p:blipFill>
          <a:blip r:embed="rId9"/>
          <a:srcRect l="-1282" r="-1282" t="0" b="0"/>
          <a:stretch/>
        </p:blipFill>
        <p:spPr>
          <a:xfrm>
            <a:off x="5462626" y="2514600"/>
            <a:ext cx="219456" cy="190195"/>
          </a:xfrm>
          <a:prstGeom prst="rect">
            <a:avLst/>
          </a:prstGeom>
        </p:spPr>
      </p:pic>
      <p:sp>
        <p:nvSpPr>
          <p:cNvPr id="37" name="Text 26"/>
          <p:cNvSpPr txBox="1"/>
          <p:nvPr/>
        </p:nvSpPr>
        <p:spPr>
          <a:xfrm>
            <a:off x="5820156" y="2467051"/>
            <a:ext cx="102870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高品質構成</a:t>
            </a:r>
            <a:endParaRPr lang="en-US" sz="1500" dirty="0"/>
          </a:p>
        </p:txBody>
      </p:sp>
      <p:sp>
        <p:nvSpPr>
          <p:cNvPr id="38" name="Shape 27"/>
          <p:cNvSpPr/>
          <p:nvPr/>
        </p:nvSpPr>
        <p:spPr>
          <a:xfrm>
            <a:off x="4289450" y="2915107"/>
            <a:ext cx="3619195" cy="4267505"/>
          </a:xfrm>
          <a:prstGeom prst="roundRect">
            <a:avLst>
              <a:gd name="adj" fmla="val 798"/>
            </a:avLst>
          </a:prstGeom>
          <a:solidFill>
            <a:srgbClr val="FFFFFF"/>
          </a:solidFill>
          <a:ln w="12700">
            <a:solidFill>
              <a:srgbClr val="FFFFFF">
                <a:alpha val="0"/>
              </a:srgbClr>
            </a:solidFill>
            <a:prstDash val="solid"/>
          </a:ln>
        </p:spPr>
      </p:sp>
      <p:sp>
        <p:nvSpPr>
          <p:cNvPr id="39" name="Text 28"/>
          <p:cNvSpPr txBox="1"/>
          <p:nvPr/>
        </p:nvSpPr>
        <p:spPr>
          <a:xfrm>
            <a:off x="4479646"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HW</a:t>
            </a:r>
            <a:endParaRPr lang="en-US" sz="900" dirty="0"/>
          </a:p>
        </p:txBody>
      </p:sp>
      <p:pic>
        <p:nvPicPr>
          <p:cNvPr id="40" name="Image 9" descr="preencoded.png">    </p:cNvPr>
          <p:cNvPicPr>
            <a:picLocks noChangeAspect="1"/>
          </p:cNvPicPr>
          <p:nvPr/>
        </p:nvPicPr>
        <p:blipFill>
          <a:blip r:embed="rId10"/>
          <a:stretch>
            <a:fillRect/>
          </a:stretch>
        </p:blipFill>
        <p:spPr>
          <a:xfrm>
            <a:off x="4479646" y="3329330"/>
            <a:ext cx="3238805" cy="552298"/>
          </a:xfrm>
          <a:prstGeom prst="rect">
            <a:avLst/>
          </a:prstGeom>
        </p:spPr>
      </p:pic>
      <p:sp>
        <p:nvSpPr>
          <p:cNvPr id="41" name="Text 29"/>
          <p:cNvSpPr/>
          <p:nvPr/>
        </p:nvSpPr>
        <p:spPr>
          <a:xfrm>
            <a:off x="4479646" y="3329330"/>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GPU搭載機 (VRAM 16-24GB+) Apple 64GB+</a:t>
            </a:r>
            <a:endParaRPr lang="en-US" sz="1100" dirty="0"/>
          </a:p>
        </p:txBody>
      </p:sp>
      <p:sp>
        <p:nvSpPr>
          <p:cNvPr id="42" name="Text 30"/>
          <p:cNvSpPr txBox="1"/>
          <p:nvPr/>
        </p:nvSpPr>
        <p:spPr>
          <a:xfrm>
            <a:off x="4479646" y="3995928"/>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LLM Runtime</a:t>
            </a:r>
            <a:endParaRPr lang="en-US" sz="900" dirty="0"/>
          </a:p>
        </p:txBody>
      </p:sp>
      <p:pic>
        <p:nvPicPr>
          <p:cNvPr id="43" name="Image 10" descr="preencoded.png">    </p:cNvPr>
          <p:cNvPicPr>
            <a:picLocks noChangeAspect="1"/>
          </p:cNvPicPr>
          <p:nvPr/>
        </p:nvPicPr>
        <p:blipFill>
          <a:blip r:embed="rId11"/>
          <a:stretch>
            <a:fillRect/>
          </a:stretch>
        </p:blipFill>
        <p:spPr>
          <a:xfrm>
            <a:off x="4479646" y="4219956"/>
            <a:ext cx="3238805" cy="552298"/>
          </a:xfrm>
          <a:prstGeom prst="rect">
            <a:avLst/>
          </a:prstGeom>
        </p:spPr>
      </p:pic>
      <p:sp>
        <p:nvSpPr>
          <p:cNvPr id="44" name="Text 31"/>
          <p:cNvSpPr/>
          <p:nvPr/>
        </p:nvSpPr>
        <p:spPr>
          <a:xfrm>
            <a:off x="4479646" y="4219956"/>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GPU優先 (TensorRT-LLM / vLLM) 32B〜70B級モデル</a:t>
            </a:r>
            <a:endParaRPr lang="en-US" sz="1100" dirty="0"/>
          </a:p>
        </p:txBody>
      </p:sp>
      <p:sp>
        <p:nvSpPr>
          <p:cNvPr id="45" name="Text 32"/>
          <p:cNvSpPr txBox="1"/>
          <p:nvPr/>
        </p:nvSpPr>
        <p:spPr>
          <a:xfrm>
            <a:off x="4479646" y="4886554"/>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ASR / TTS</a:t>
            </a:r>
            <a:endParaRPr lang="en-US" sz="900" dirty="0"/>
          </a:p>
        </p:txBody>
      </p:sp>
      <p:pic>
        <p:nvPicPr>
          <p:cNvPr id="46" name="Image 11" descr="preencoded.png">    </p:cNvPr>
          <p:cNvPicPr>
            <a:picLocks noChangeAspect="1"/>
          </p:cNvPicPr>
          <p:nvPr/>
        </p:nvPicPr>
        <p:blipFill>
          <a:blip r:embed="rId12"/>
          <a:stretch>
            <a:fillRect/>
          </a:stretch>
        </p:blipFill>
        <p:spPr>
          <a:xfrm>
            <a:off x="4479646" y="5110582"/>
            <a:ext cx="3238805" cy="552298"/>
          </a:xfrm>
          <a:prstGeom prst="rect">
            <a:avLst/>
          </a:prstGeom>
        </p:spPr>
      </p:pic>
      <p:sp>
        <p:nvSpPr>
          <p:cNvPr id="47" name="Text 33"/>
          <p:cNvSpPr/>
          <p:nvPr/>
        </p:nvSpPr>
        <p:spPr>
          <a:xfrm>
            <a:off x="4479646" y="5110582"/>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faster-whisper (GPU) XTTS / StyleTTS2 (高品質)</a:t>
            </a:r>
            <a:endParaRPr lang="en-US" sz="1100" dirty="0"/>
          </a:p>
        </p:txBody>
      </p:sp>
      <p:sp>
        <p:nvSpPr>
          <p:cNvPr id="48" name="Text 34"/>
          <p:cNvSpPr txBox="1"/>
          <p:nvPr/>
        </p:nvSpPr>
        <p:spPr>
          <a:xfrm>
            <a:off x="4479646" y="5777179"/>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RAG / VLM</a:t>
            </a:r>
            <a:endParaRPr lang="en-US" sz="900" dirty="0"/>
          </a:p>
        </p:txBody>
      </p:sp>
      <p:pic>
        <p:nvPicPr>
          <p:cNvPr id="49" name="Image 12" descr="preencoded.png">    </p:cNvPr>
          <p:cNvPicPr>
            <a:picLocks noChangeAspect="1"/>
          </p:cNvPicPr>
          <p:nvPr/>
        </p:nvPicPr>
        <p:blipFill>
          <a:blip r:embed="rId13"/>
          <a:stretch>
            <a:fillRect/>
          </a:stretch>
        </p:blipFill>
        <p:spPr>
          <a:xfrm>
            <a:off x="4479646" y="6001207"/>
            <a:ext cx="3238805" cy="552298"/>
          </a:xfrm>
          <a:prstGeom prst="rect">
            <a:avLst/>
          </a:prstGeom>
        </p:spPr>
      </p:pic>
      <p:sp>
        <p:nvSpPr>
          <p:cNvPr id="50" name="Text 35"/>
          <p:cNvSpPr/>
          <p:nvPr/>
        </p:nvSpPr>
        <p:spPr>
          <a:xfrm>
            <a:off x="4479646" y="6001207"/>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bge-reranker-large Qwen2-VL 7B / InternVL2</a:t>
            </a:r>
            <a:endParaRPr lang="en-US" sz="1100" dirty="0"/>
          </a:p>
        </p:txBody>
      </p:sp>
      <p:pic>
        <p:nvPicPr>
          <p:cNvPr id="51" name="Image 13" descr="preencoded.png">    </p:cNvPr>
          <p:cNvPicPr>
            <a:picLocks noChangeAspect="1"/>
          </p:cNvPicPr>
          <p:nvPr/>
        </p:nvPicPr>
        <p:blipFill>
          <a:blip r:embed="rId14"/>
          <a:stretch>
            <a:fillRect/>
          </a:stretch>
        </p:blipFill>
        <p:spPr>
          <a:xfrm>
            <a:off x="4479646" y="6743700"/>
            <a:ext cx="1447495" cy="247802"/>
          </a:xfrm>
          <a:prstGeom prst="rect">
            <a:avLst/>
          </a:prstGeom>
        </p:spPr>
      </p:pic>
      <p:sp>
        <p:nvSpPr>
          <p:cNvPr id="52" name="Text 36"/>
          <p:cNvSpPr/>
          <p:nvPr/>
        </p:nvSpPr>
        <p:spPr>
          <a:xfrm>
            <a:off x="4699102" y="6743700"/>
            <a:ext cx="1228954"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リッチな体験・高精度</a:t>
            </a:r>
            <a:endParaRPr lang="en-US" sz="900" dirty="0"/>
          </a:p>
        </p:txBody>
      </p:sp>
      <p:pic>
        <p:nvPicPr>
          <p:cNvPr id="53" name="Image 14" descr="preencoded.png">    </p:cNvPr>
          <p:cNvPicPr>
            <a:picLocks noChangeAspect="1"/>
          </p:cNvPicPr>
          <p:nvPr/>
        </p:nvPicPr>
        <p:blipFill>
          <a:blip r:embed="rId15"/>
          <a:srcRect l="-2571" r="-2571" t="0" b="0"/>
          <a:stretch/>
        </p:blipFill>
        <p:spPr>
          <a:xfrm>
            <a:off x="4556455" y="6815023"/>
            <a:ext cx="105156" cy="114300"/>
          </a:xfrm>
          <a:prstGeom prst="rect">
            <a:avLst/>
          </a:prstGeom>
        </p:spPr>
      </p:pic>
      <p:sp>
        <p:nvSpPr>
          <p:cNvPr id="54" name="Shape 37"/>
          <p:cNvSpPr/>
          <p:nvPr/>
        </p:nvSpPr>
        <p:spPr>
          <a:xfrm>
            <a:off x="8102498" y="2295144"/>
            <a:ext cx="3638398" cy="4895698"/>
          </a:xfrm>
          <a:prstGeom prst="roundRect">
            <a:avLst>
              <a:gd name="adj" fmla="val 789"/>
            </a:avLst>
          </a:prstGeom>
          <a:noFill/>
          <a:ln w="12700">
            <a:solidFill>
              <a:srgbClr val="E5E5E5"/>
            </a:solidFill>
            <a:prstDash val="solid"/>
          </a:ln>
        </p:spPr>
      </p:sp>
      <p:sp>
        <p:nvSpPr>
          <p:cNvPr id="55" name="Shape 38"/>
          <p:cNvSpPr/>
          <p:nvPr/>
        </p:nvSpPr>
        <p:spPr>
          <a:xfrm>
            <a:off x="8112557" y="2305202"/>
            <a:ext cx="3619195" cy="609905"/>
          </a:xfrm>
          <a:prstGeom prst="roundRect">
            <a:avLst>
              <a:gd name="adj" fmla="val 28111"/>
            </a:avLst>
          </a:prstGeom>
          <a:solidFill>
            <a:srgbClr val="FF9500"/>
          </a:solidFill>
          <a:ln w="12700">
            <a:solidFill>
              <a:srgbClr val="FFFFFF">
                <a:alpha val="0"/>
              </a:srgbClr>
            </a:solidFill>
            <a:prstDash val="solid"/>
          </a:ln>
        </p:spPr>
      </p:sp>
      <p:sp>
        <p:nvSpPr>
          <p:cNvPr id="56" name="Shape 39"/>
          <p:cNvSpPr/>
          <p:nvPr/>
        </p:nvSpPr>
        <p:spPr>
          <a:xfrm>
            <a:off x="9051646" y="2457907"/>
            <a:ext cx="304495" cy="304495"/>
          </a:xfrm>
          <a:prstGeom prst="ellipse">
            <a:avLst/>
          </a:prstGeom>
          <a:solidFill>
            <a:srgbClr val="FFFFFF">
              <a:alpha val="20000"/>
            </a:srgbClr>
          </a:solidFill>
          <a:ln w="12700">
            <a:solidFill>
              <a:srgbClr val="FFFFFF">
                <a:alpha val="0"/>
              </a:srgbClr>
            </a:solidFill>
            <a:prstDash val="solid"/>
          </a:ln>
        </p:spPr>
      </p:sp>
      <p:pic>
        <p:nvPicPr>
          <p:cNvPr id="57" name="Image 15" descr="preencoded.png">    </p:cNvPr>
          <p:cNvPicPr>
            <a:picLocks noChangeAspect="1"/>
          </p:cNvPicPr>
          <p:nvPr/>
        </p:nvPicPr>
        <p:blipFill>
          <a:blip r:embed="rId16"/>
          <a:srcRect l="0" r="0" t="0" b="0"/>
          <a:stretch/>
        </p:blipFill>
        <p:spPr>
          <a:xfrm>
            <a:off x="9109253" y="2514600"/>
            <a:ext cx="190195" cy="190195"/>
          </a:xfrm>
          <a:prstGeom prst="rect">
            <a:avLst/>
          </a:prstGeom>
        </p:spPr>
      </p:pic>
      <p:sp>
        <p:nvSpPr>
          <p:cNvPr id="58" name="Text 40"/>
          <p:cNvSpPr txBox="1"/>
          <p:nvPr/>
        </p:nvSpPr>
        <p:spPr>
          <a:xfrm>
            <a:off x="9452153" y="2467051"/>
            <a:ext cx="1440180"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ハード制約構成</a:t>
            </a:r>
            <a:endParaRPr lang="en-US" sz="1500" dirty="0"/>
          </a:p>
        </p:txBody>
      </p:sp>
      <p:sp>
        <p:nvSpPr>
          <p:cNvPr id="59" name="Shape 41"/>
          <p:cNvSpPr/>
          <p:nvPr/>
        </p:nvSpPr>
        <p:spPr>
          <a:xfrm>
            <a:off x="8112557" y="2915107"/>
            <a:ext cx="3619195" cy="4267505"/>
          </a:xfrm>
          <a:prstGeom prst="roundRect">
            <a:avLst>
              <a:gd name="adj" fmla="val 798"/>
            </a:avLst>
          </a:prstGeom>
          <a:solidFill>
            <a:srgbClr val="FFFFFF"/>
          </a:solidFill>
          <a:ln w="12700">
            <a:solidFill>
              <a:srgbClr val="FFFFFF">
                <a:alpha val="0"/>
              </a:srgbClr>
            </a:solidFill>
            <a:prstDash val="solid"/>
          </a:ln>
        </p:spPr>
      </p:sp>
      <p:sp>
        <p:nvSpPr>
          <p:cNvPr id="60" name="Text 42"/>
          <p:cNvSpPr txBox="1"/>
          <p:nvPr/>
        </p:nvSpPr>
        <p:spPr>
          <a:xfrm>
            <a:off x="8302752" y="3105302"/>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Target HW</a:t>
            </a:r>
            <a:endParaRPr lang="en-US" sz="900" dirty="0"/>
          </a:p>
        </p:txBody>
      </p:sp>
      <p:pic>
        <p:nvPicPr>
          <p:cNvPr id="61" name="Image 16" descr="preencoded.png">    </p:cNvPr>
          <p:cNvPicPr>
            <a:picLocks noChangeAspect="1"/>
          </p:cNvPicPr>
          <p:nvPr/>
        </p:nvPicPr>
        <p:blipFill>
          <a:blip r:embed="rId17"/>
          <a:stretch>
            <a:fillRect/>
          </a:stretch>
        </p:blipFill>
        <p:spPr>
          <a:xfrm>
            <a:off x="8302752" y="3329330"/>
            <a:ext cx="3238805" cy="552298"/>
          </a:xfrm>
          <a:prstGeom prst="rect">
            <a:avLst/>
          </a:prstGeom>
        </p:spPr>
      </p:pic>
      <p:sp>
        <p:nvSpPr>
          <p:cNvPr id="62" name="Text 43"/>
          <p:cNvSpPr/>
          <p:nvPr/>
        </p:nvSpPr>
        <p:spPr>
          <a:xfrm>
            <a:off x="8302752" y="3329330"/>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低スペックPC / 古いMac メモリ8GB以下等</a:t>
            </a:r>
            <a:endParaRPr lang="en-US" sz="1100" dirty="0"/>
          </a:p>
        </p:txBody>
      </p:sp>
      <p:sp>
        <p:nvSpPr>
          <p:cNvPr id="63" name="Text 44"/>
          <p:cNvSpPr txBox="1"/>
          <p:nvPr/>
        </p:nvSpPr>
        <p:spPr>
          <a:xfrm>
            <a:off x="8302752" y="3995928"/>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LLM Runtime</a:t>
            </a:r>
            <a:endParaRPr lang="en-US" sz="900" dirty="0"/>
          </a:p>
        </p:txBody>
      </p:sp>
      <p:pic>
        <p:nvPicPr>
          <p:cNvPr id="64" name="Image 17" descr="preencoded.png">    </p:cNvPr>
          <p:cNvPicPr>
            <a:picLocks noChangeAspect="1"/>
          </p:cNvPicPr>
          <p:nvPr/>
        </p:nvPicPr>
        <p:blipFill>
          <a:blip r:embed="rId18"/>
          <a:stretch>
            <a:fillRect/>
          </a:stretch>
        </p:blipFill>
        <p:spPr>
          <a:xfrm>
            <a:off x="8302752" y="4219956"/>
            <a:ext cx="3238805" cy="552298"/>
          </a:xfrm>
          <a:prstGeom prst="rect">
            <a:avLst/>
          </a:prstGeom>
        </p:spPr>
      </p:pic>
      <p:sp>
        <p:nvSpPr>
          <p:cNvPr id="65" name="Text 45"/>
          <p:cNvSpPr/>
          <p:nvPr/>
        </p:nvSpPr>
        <p:spPr>
          <a:xfrm>
            <a:off x="8302752" y="4219956"/>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Phi-3 mini (3.8B) 等 GGUF Q4 (極小モデル)</a:t>
            </a:r>
            <a:endParaRPr lang="en-US" sz="1100" dirty="0"/>
          </a:p>
        </p:txBody>
      </p:sp>
      <p:sp>
        <p:nvSpPr>
          <p:cNvPr id="66" name="Text 46"/>
          <p:cNvSpPr txBox="1"/>
          <p:nvPr/>
        </p:nvSpPr>
        <p:spPr>
          <a:xfrm>
            <a:off x="8302752" y="4886554"/>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Strategy</a:t>
            </a:r>
            <a:endParaRPr lang="en-US" sz="900" dirty="0"/>
          </a:p>
        </p:txBody>
      </p:sp>
      <p:pic>
        <p:nvPicPr>
          <p:cNvPr id="67" name="Image 18" descr="preencoded.png">    </p:cNvPr>
          <p:cNvPicPr>
            <a:picLocks noChangeAspect="1"/>
          </p:cNvPicPr>
          <p:nvPr/>
        </p:nvPicPr>
        <p:blipFill>
          <a:blip r:embed="rId19"/>
          <a:stretch>
            <a:fillRect/>
          </a:stretch>
        </p:blipFill>
        <p:spPr>
          <a:xfrm>
            <a:off x="8302752" y="5110582"/>
            <a:ext cx="3238805" cy="552298"/>
          </a:xfrm>
          <a:prstGeom prst="rect">
            <a:avLst/>
          </a:prstGeom>
        </p:spPr>
      </p:pic>
      <p:sp>
        <p:nvSpPr>
          <p:cNvPr id="68" name="Text 47"/>
          <p:cNvSpPr/>
          <p:nvPr/>
        </p:nvSpPr>
        <p:spPr>
          <a:xfrm>
            <a:off x="8302752" y="5110582"/>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短いコンテキストで完結させる RAGはEmbedding検索を重視</a:t>
            </a:r>
            <a:endParaRPr lang="en-US" sz="1100" dirty="0"/>
          </a:p>
        </p:txBody>
      </p:sp>
      <p:sp>
        <p:nvSpPr>
          <p:cNvPr id="69" name="Text 48"/>
          <p:cNvSpPr txBox="1"/>
          <p:nvPr/>
        </p:nvSpPr>
        <p:spPr>
          <a:xfrm>
            <a:off x="8302752" y="5777179"/>
            <a:ext cx="3353105" cy="191110"/>
          </a:xfrm>
          <a:prstGeom prst="rect">
            <a:avLst/>
          </a:prstGeom>
          <a:noFill/>
          <a:ln/>
        </p:spPr>
        <p:txBody>
          <a:bodyPr wrap="square" lIns="0" tIns="0" rIns="0" bIns="0" rtlCol="0" anchor="ctr"/>
          <a:lstStyle/>
          <a:p>
            <a:pPr algn="l" indent="0" marL="0">
              <a:buNone/>
            </a:pPr>
            <a:r>
              <a:rPr lang="en-US" sz="900" b="1" dirty="0">
                <a:solidFill>
                  <a:srgbClr val="86868B"/>
                </a:solidFill>
                <a:latin typeface="Noto Sans JP" pitchFamily="34" charset="0"/>
                <a:ea typeface="Noto Sans JP" pitchFamily="34" charset="-122"/>
                <a:cs typeface="Noto Sans JP" pitchFamily="34" charset="-120"/>
              </a:rPr>
              <a:t>Compromise</a:t>
            </a:r>
            <a:endParaRPr lang="en-US" sz="900" dirty="0"/>
          </a:p>
        </p:txBody>
      </p:sp>
      <p:pic>
        <p:nvPicPr>
          <p:cNvPr id="70" name="Image 19" descr="preencoded.png">    </p:cNvPr>
          <p:cNvPicPr>
            <a:picLocks noChangeAspect="1"/>
          </p:cNvPicPr>
          <p:nvPr/>
        </p:nvPicPr>
        <p:blipFill>
          <a:blip r:embed="rId20"/>
          <a:stretch>
            <a:fillRect/>
          </a:stretch>
        </p:blipFill>
        <p:spPr>
          <a:xfrm>
            <a:off x="8302752" y="6001207"/>
            <a:ext cx="3238805" cy="552298"/>
          </a:xfrm>
          <a:prstGeom prst="rect">
            <a:avLst/>
          </a:prstGeom>
        </p:spPr>
      </p:pic>
      <p:sp>
        <p:nvSpPr>
          <p:cNvPr id="71" name="Text 49"/>
          <p:cNvSpPr/>
          <p:nvPr/>
        </p:nvSpPr>
        <p:spPr>
          <a:xfrm>
            <a:off x="8302752" y="6001207"/>
            <a:ext cx="3238805" cy="5532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100" dirty="0">
                <a:solidFill>
                  <a:srgbClr val="1D1D1F"/>
                </a:solidFill>
                <a:latin typeface="Noto Sans JP" pitchFamily="34" charset="0"/>
                <a:ea typeface="Noto Sans JP" pitchFamily="34" charset="-122"/>
                <a:cs typeface="Noto Sans JP" pitchFamily="34" charset="-120"/>
              </a:rPr>
              <a:t>LLM自体を軽くし、検索精度で補う 生成タスクを限定する</a:t>
            </a:r>
            <a:endParaRPr lang="en-US" sz="1100" dirty="0"/>
          </a:p>
        </p:txBody>
      </p:sp>
      <p:pic>
        <p:nvPicPr>
          <p:cNvPr id="72" name="Image 20" descr="preencoded.png">    </p:cNvPr>
          <p:cNvPicPr>
            <a:picLocks noChangeAspect="1"/>
          </p:cNvPicPr>
          <p:nvPr/>
        </p:nvPicPr>
        <p:blipFill>
          <a:blip r:embed="rId21"/>
          <a:stretch>
            <a:fillRect/>
          </a:stretch>
        </p:blipFill>
        <p:spPr>
          <a:xfrm>
            <a:off x="8302752" y="6743700"/>
            <a:ext cx="1218895" cy="247802"/>
          </a:xfrm>
          <a:prstGeom prst="rect">
            <a:avLst/>
          </a:prstGeom>
        </p:spPr>
      </p:pic>
      <p:sp>
        <p:nvSpPr>
          <p:cNvPr id="73" name="Text 50"/>
          <p:cNvSpPr/>
          <p:nvPr/>
        </p:nvSpPr>
        <p:spPr>
          <a:xfrm>
            <a:off x="8522208" y="6743700"/>
            <a:ext cx="1000354" cy="24780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66666"/>
                </a:solidFill>
                <a:latin typeface="Noto Sans JP" pitchFamily="34" charset="0"/>
                <a:ea typeface="Noto Sans JP" pitchFamily="34" charset="-122"/>
                <a:cs typeface="Noto Sans JP" pitchFamily="34" charset="-120"/>
              </a:rPr>
              <a:t>極限環境での動作</a:t>
            </a:r>
            <a:endParaRPr lang="en-US" sz="900" dirty="0"/>
          </a:p>
        </p:txBody>
      </p:sp>
      <p:pic>
        <p:nvPicPr>
          <p:cNvPr id="74" name="Image 21" descr="preencoded.png">    </p:cNvPr>
          <p:cNvPicPr>
            <a:picLocks noChangeAspect="1"/>
          </p:cNvPicPr>
          <p:nvPr/>
        </p:nvPicPr>
        <p:blipFill>
          <a:blip r:embed="rId22"/>
          <a:srcRect l="-2571" r="-2571" t="0" b="0"/>
          <a:stretch/>
        </p:blipFill>
        <p:spPr>
          <a:xfrm>
            <a:off x="8378647" y="6815023"/>
            <a:ext cx="105156" cy="114300"/>
          </a:xfrm>
          <a:prstGeom prst="rect">
            <a:avLst/>
          </a:prstGeom>
        </p:spPr>
      </p:pic>
      <p:sp>
        <p:nvSpPr>
          <p:cNvPr id="75" name="Shape 51"/>
          <p:cNvSpPr/>
          <p:nvPr/>
        </p:nvSpPr>
        <p:spPr>
          <a:xfrm>
            <a:off x="0" y="7477049"/>
            <a:ext cx="12191695" cy="181051"/>
          </a:xfrm>
          <a:prstGeom prst="rect">
            <a:avLst/>
          </a:prstGeom>
          <a:solidFill>
            <a:srgbClr val="FFFFFF"/>
          </a:solidFill>
          <a:ln/>
        </p:spPr>
      </p:sp>
      <p:sp>
        <p:nvSpPr>
          <p:cNvPr id="76" name="Shape 52"/>
          <p:cNvSpPr/>
          <p:nvPr/>
        </p:nvSpPr>
        <p:spPr>
          <a:xfrm>
            <a:off x="0" y="7477049"/>
            <a:ext cx="12191695" cy="9144"/>
          </a:xfrm>
          <a:prstGeom prst="rect">
            <a:avLst/>
          </a:prstGeom>
          <a:solidFill>
            <a:srgbClr val="E5E5E5"/>
          </a:solidFill>
          <a:ln w="12700">
            <a:solidFill>
              <a:srgbClr val="E5E5E5">
                <a:alpha val="0"/>
              </a:srgbClr>
            </a:solidFill>
            <a:prstDash val="solid"/>
          </a:ln>
        </p:spPr>
      </p:sp>
      <p:sp>
        <p:nvSpPr>
          <p:cNvPr id="77" name="Text 53"/>
          <p:cNvSpPr txBox="1"/>
          <p:nvPr/>
        </p:nvSpPr>
        <p:spPr>
          <a:xfrm>
            <a:off x="457200" y="7487107"/>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78" name="Text 54"/>
          <p:cNvSpPr txBox="1"/>
          <p:nvPr/>
        </p:nvSpPr>
        <p:spPr>
          <a:xfrm>
            <a:off x="11448288" y="7487107"/>
            <a:ext cx="372161"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7 / 80</a:t>
            </a:r>
            <a:endParaRPr lang="en-US" sz="9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23544"/>
          </a:xfrm>
          <a:prstGeom prst="rect">
            <a:avLst/>
          </a:prstGeom>
          <a:solidFill>
            <a:srgbClr val="F5F5F7"/>
          </a:solidFill>
          <a:ln/>
        </p:spPr>
      </p:sp>
      <p:sp>
        <p:nvSpPr>
          <p:cNvPr id="5" name="Shape 3"/>
          <p:cNvSpPr/>
          <p:nvPr/>
        </p:nvSpPr>
        <p:spPr>
          <a:xfrm>
            <a:off x="0" y="914400"/>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304495"/>
            <a:ext cx="304495" cy="304495"/>
          </a:xfrm>
          <a:prstGeom prst="rect">
            <a:avLst/>
          </a:prstGeom>
        </p:spPr>
      </p:pic>
      <p:sp>
        <p:nvSpPr>
          <p:cNvPr id="7" name="Text 4"/>
          <p:cNvSpPr txBox="1"/>
          <p:nvPr/>
        </p:nvSpPr>
        <p:spPr>
          <a:xfrm>
            <a:off x="914400" y="228600"/>
            <a:ext cx="4467758"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画像生成：失敗モードと回避策</a:t>
            </a:r>
            <a:endParaRPr lang="en-US" sz="2400" dirty="0"/>
          </a:p>
        </p:txBody>
      </p:sp>
      <p:sp>
        <p:nvSpPr>
          <p:cNvPr id="8" name="Text 5"/>
          <p:cNvSpPr txBox="1"/>
          <p:nvPr/>
        </p:nvSpPr>
        <p:spPr>
          <a:xfrm>
            <a:off x="9047988" y="328270"/>
            <a:ext cx="2886761"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VRAM制約と品質・ライセンス管理</a:t>
            </a:r>
            <a:endParaRPr lang="en-US" sz="1300" dirty="0"/>
          </a:p>
        </p:txBody>
      </p:sp>
      <p:pic>
        <p:nvPicPr>
          <p:cNvPr id="9" name="Image 1" descr="preencoded.png">    </p:cNvPr>
          <p:cNvPicPr>
            <a:picLocks noChangeAspect="1"/>
          </p:cNvPicPr>
          <p:nvPr/>
        </p:nvPicPr>
        <p:blipFill>
          <a:blip r:embed="rId2"/>
          <a:srcRect l="0" r="0" t="-7" b="-7"/>
          <a:stretch/>
        </p:blipFill>
        <p:spPr>
          <a:xfrm>
            <a:off x="457200" y="1304849"/>
            <a:ext cx="11277295" cy="1097280"/>
          </a:xfrm>
          <a:prstGeom prst="rect">
            <a:avLst/>
          </a:prstGeom>
        </p:spPr>
      </p:pic>
      <p:sp>
        <p:nvSpPr>
          <p:cNvPr id="10" name="Text 6"/>
          <p:cNvSpPr txBox="1"/>
          <p:nvPr/>
        </p:nvSpPr>
        <p:spPr>
          <a:xfrm>
            <a:off x="743407" y="1533449"/>
            <a:ext cx="10849356" cy="648310"/>
          </a:xfrm>
          <a:prstGeom prst="rect">
            <a:avLst/>
          </a:prstGeom>
          <a:noFill/>
          <a:ln/>
        </p:spPr>
        <p:txBody>
          <a:bodyPr wrap="square" lIns="0" tIns="0" rIns="0" bIns="0" rtlCol="0" anchor="t"/>
          <a:lstStyle/>
          <a:p>
            <a:pPr algn="l" indent="0" marL="0">
              <a:buNone/>
            </a:pPr>
            <a:r>
              <a:rPr lang="en-US" sz="1800" b="1" dirty="0">
                <a:solidFill>
                  <a:srgbClr val="1D1D1F"/>
                </a:solidFill>
                <a:latin typeface="Noto Sans JP" pitchFamily="34" charset="0"/>
                <a:ea typeface="Noto Sans JP" pitchFamily="34" charset="-122"/>
                <a:cs typeface="Noto Sans JP" pitchFamily="34" charset="-120"/>
              </a:rPr>
              <a:t> 結論：VRAM不足と生成結果のブレを</a:t>
            </a:r>
            <a:pPr algn="l" indent="0" marL="0">
              <a:buNone/>
            </a:pPr>
            <a:r>
              <a:rPr lang="en-US" sz="1800" b="1" dirty="0">
                <a:solidFill>
                  <a:srgbClr val="E11D48"/>
                </a:solidFill>
                <a:latin typeface="Noto Sans JP" pitchFamily="34" charset="0"/>
                <a:ea typeface="Noto Sans JP" pitchFamily="34" charset="-122"/>
                <a:cs typeface="Noto Sans JP" pitchFamily="34" charset="-120"/>
              </a:rPr>
              <a:t>「標準プロファイル」</a:t>
            </a:r>
            <a:pPr algn="l" indent="0" marL="0">
              <a:buNone/>
            </a:pPr>
            <a:r>
              <a:rPr lang="en-US" sz="1800" b="1" dirty="0">
                <a:solidFill>
                  <a:srgbClr val="1D1D1F"/>
                </a:solidFill>
                <a:latin typeface="Noto Sans JP" pitchFamily="34" charset="0"/>
                <a:ea typeface="Noto Sans JP" pitchFamily="34" charset="-122"/>
                <a:cs typeface="Noto Sans JP" pitchFamily="34" charset="-120"/>
              </a:rPr>
              <a:t>で抑制し、 </a:t>
            </a:r>
            <a:pPr algn="l" indent="0" marL="0">
              <a:buNone/>
            </a:pPr>
            <a:endParaRPr lang="en-US" sz="1800" dirty="0"/>
          </a:p>
          <a:p>
            <a:pPr algn="l" indent="0" marL="0">
              <a:buNone/>
            </a:pPr>
            <a:r>
              <a:rPr lang="en-US" sz="1800" b="1" dirty="0">
                <a:solidFill>
                  <a:srgbClr val="1D1D1F"/>
                </a:solidFill>
                <a:latin typeface="Noto Sans JP" pitchFamily="34" charset="0"/>
                <a:ea typeface="Noto Sans JP" pitchFamily="34" charset="-122"/>
                <a:cs typeface="Noto Sans JP" pitchFamily="34" charset="-120"/>
              </a:rPr>
              <a:t> ライセンス違反リスクを</a:t>
            </a:r>
            <a:pPr algn="l" indent="0" marL="0">
              <a:buNone/>
            </a:pPr>
            <a:r>
              <a:rPr lang="en-US" sz="1800" b="1" dirty="0">
                <a:solidFill>
                  <a:srgbClr val="E11D48"/>
                </a:solidFill>
                <a:latin typeface="Noto Sans JP" pitchFamily="34" charset="0"/>
                <a:ea typeface="Noto Sans JP" pitchFamily="34" charset="-122"/>
                <a:cs typeface="Noto Sans JP" pitchFamily="34" charset="-120"/>
              </a:rPr>
              <a:t>「事前精査と監査」</a:t>
            </a:r>
            <a:pPr algn="l" indent="0" marL="0">
              <a:buNone/>
            </a:pPr>
            <a:r>
              <a:rPr lang="en-US" sz="1800" b="1" dirty="0">
                <a:solidFill>
                  <a:srgbClr val="1D1D1F"/>
                </a:solidFill>
                <a:latin typeface="Noto Sans JP" pitchFamily="34" charset="0"/>
                <a:ea typeface="Noto Sans JP" pitchFamily="34" charset="-122"/>
                <a:cs typeface="Noto Sans JP" pitchFamily="34" charset="-120"/>
              </a:rPr>
              <a:t>で排除します。 </a:t>
            </a:r>
            <a:endParaRPr lang="en-US" sz="1800" dirty="0"/>
          </a:p>
        </p:txBody>
      </p:sp>
      <p:sp>
        <p:nvSpPr>
          <p:cNvPr id="11" name="Shape 7"/>
          <p:cNvSpPr/>
          <p:nvPr/>
        </p:nvSpPr>
        <p:spPr>
          <a:xfrm>
            <a:off x="457200" y="2706624"/>
            <a:ext cx="5486400" cy="3552444"/>
          </a:xfrm>
          <a:prstGeom prst="roundRect">
            <a:avLst>
              <a:gd name="adj" fmla="val 828"/>
            </a:avLst>
          </a:prstGeom>
          <a:solidFill>
            <a:srgbClr val="FFFFFF"/>
          </a:solidFill>
          <a:ln w="12700">
            <a:solidFill>
              <a:srgbClr val="E5E5E5"/>
            </a:solidFill>
            <a:prstDash val="solid"/>
          </a:ln>
        </p:spPr>
      </p:sp>
      <p:sp>
        <p:nvSpPr>
          <p:cNvPr id="12" name="Shape 8"/>
          <p:cNvSpPr/>
          <p:nvPr/>
        </p:nvSpPr>
        <p:spPr>
          <a:xfrm>
            <a:off x="694944" y="3344875"/>
            <a:ext cx="50099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0" b="0"/>
          <a:stretch/>
        </p:blipFill>
        <p:spPr>
          <a:xfrm>
            <a:off x="694944" y="2992831"/>
            <a:ext cx="190195" cy="190195"/>
          </a:xfrm>
          <a:prstGeom prst="rect">
            <a:avLst/>
          </a:prstGeom>
        </p:spPr>
      </p:pic>
      <p:sp>
        <p:nvSpPr>
          <p:cNvPr id="14" name="Text 9"/>
          <p:cNvSpPr txBox="1"/>
          <p:nvPr/>
        </p:nvSpPr>
        <p:spPr>
          <a:xfrm>
            <a:off x="1000354" y="2945282"/>
            <a:ext cx="3096158"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主な失敗モード（Failure Modes）</a:t>
            </a:r>
            <a:endParaRPr lang="en-US" sz="1500" dirty="0"/>
          </a:p>
        </p:txBody>
      </p:sp>
      <p:pic>
        <p:nvPicPr>
          <p:cNvPr id="15" name="Image 3" descr="preencoded.png">    </p:cNvPr>
          <p:cNvPicPr>
            <a:picLocks noChangeAspect="1"/>
          </p:cNvPicPr>
          <p:nvPr/>
        </p:nvPicPr>
        <p:blipFill>
          <a:blip r:embed="rId4"/>
          <a:srcRect l="-2512" r="-2512" t="0" b="0"/>
          <a:stretch/>
        </p:blipFill>
        <p:spPr>
          <a:xfrm>
            <a:off x="694944" y="3516782"/>
            <a:ext cx="105156" cy="133502"/>
          </a:xfrm>
          <a:prstGeom prst="rect">
            <a:avLst/>
          </a:prstGeom>
        </p:spPr>
      </p:pic>
      <p:sp>
        <p:nvSpPr>
          <p:cNvPr id="16" name="Text 10"/>
          <p:cNvSpPr txBox="1"/>
          <p:nvPr/>
        </p:nvSpPr>
        <p:spPr>
          <a:xfrm>
            <a:off x="914400" y="3760013"/>
            <a:ext cx="4867351"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高解像度や大バッチ指定時にプロセスがクラッシュ。特にSDXL/FLUX等の大型モデルで頻発。</a:t>
            </a:r>
            <a:endParaRPr lang="en-US" sz="1200" dirty="0"/>
          </a:p>
        </p:txBody>
      </p:sp>
      <p:pic>
        <p:nvPicPr>
          <p:cNvPr id="17" name="Image 4" descr="preencoded.png">    </p:cNvPr>
          <p:cNvPicPr>
            <a:picLocks noChangeAspect="1"/>
          </p:cNvPicPr>
          <p:nvPr/>
        </p:nvPicPr>
        <p:blipFill>
          <a:blip r:embed="rId5"/>
          <a:srcRect l="-2512" r="-2512" t="0" b="0"/>
          <a:stretch/>
        </p:blipFill>
        <p:spPr>
          <a:xfrm>
            <a:off x="694944" y="4400093"/>
            <a:ext cx="105156" cy="133502"/>
          </a:xfrm>
          <a:prstGeom prst="rect">
            <a:avLst/>
          </a:prstGeom>
        </p:spPr>
      </p:pic>
      <p:sp>
        <p:nvSpPr>
          <p:cNvPr id="18" name="Text 11"/>
          <p:cNvSpPr txBox="1"/>
          <p:nvPr/>
        </p:nvSpPr>
        <p:spPr>
          <a:xfrm>
            <a:off x="914400" y="4644238"/>
            <a:ext cx="4867351"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同じプロンプトでもSeedや設定の違いで出力が変動し、UIモック等の修正サイクルが回らない。</a:t>
            </a:r>
            <a:endParaRPr lang="en-US" sz="1200" dirty="0"/>
          </a:p>
        </p:txBody>
      </p:sp>
      <p:pic>
        <p:nvPicPr>
          <p:cNvPr id="19" name="Image 5" descr="preencoded.png">    </p:cNvPr>
          <p:cNvPicPr>
            <a:picLocks noChangeAspect="1"/>
          </p:cNvPicPr>
          <p:nvPr/>
        </p:nvPicPr>
        <p:blipFill>
          <a:blip r:embed="rId6"/>
          <a:srcRect l="-2512" r="-2512" t="0" b="0"/>
          <a:stretch/>
        </p:blipFill>
        <p:spPr>
          <a:xfrm>
            <a:off x="694944" y="5284318"/>
            <a:ext cx="105156" cy="133502"/>
          </a:xfrm>
          <a:prstGeom prst="rect">
            <a:avLst/>
          </a:prstGeom>
        </p:spPr>
      </p:pic>
      <p:sp>
        <p:nvSpPr>
          <p:cNvPr id="20" name="Text 12"/>
          <p:cNvSpPr txBox="1"/>
          <p:nvPr/>
        </p:nvSpPr>
        <p:spPr>
          <a:xfrm>
            <a:off x="914400" y="5527548"/>
            <a:ext cx="4867351"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FLUX.1-dev等の非商用/開発用ライセンスを、誤って商用プロダクトや社内資料に利用してしまう。</a:t>
            </a:r>
            <a:endParaRPr lang="en-US" sz="1200" dirty="0"/>
          </a:p>
        </p:txBody>
      </p:sp>
      <p:sp>
        <p:nvSpPr>
          <p:cNvPr id="21" name="Shape 13"/>
          <p:cNvSpPr/>
          <p:nvPr/>
        </p:nvSpPr>
        <p:spPr>
          <a:xfrm>
            <a:off x="6248095" y="2706624"/>
            <a:ext cx="5486400" cy="3552444"/>
          </a:xfrm>
          <a:prstGeom prst="roundRect">
            <a:avLst>
              <a:gd name="adj" fmla="val 828"/>
            </a:avLst>
          </a:prstGeom>
          <a:solidFill>
            <a:srgbClr val="FFFFFF"/>
          </a:solidFill>
          <a:ln w="12700">
            <a:solidFill>
              <a:srgbClr val="E5E5E5"/>
            </a:solidFill>
            <a:prstDash val="solid"/>
          </a:ln>
        </p:spPr>
      </p:sp>
      <p:sp>
        <p:nvSpPr>
          <p:cNvPr id="22" name="Shape 14"/>
          <p:cNvSpPr/>
          <p:nvPr/>
        </p:nvSpPr>
        <p:spPr>
          <a:xfrm>
            <a:off x="6486754" y="3344875"/>
            <a:ext cx="5009998" cy="19202"/>
          </a:xfrm>
          <a:prstGeom prst="rect">
            <a:avLst/>
          </a:prstGeom>
          <a:solidFill>
            <a:srgbClr val="F5F5F7"/>
          </a:solidFill>
          <a:ln w="12700">
            <a:solidFill>
              <a:srgbClr val="F5F5F7">
                <a:alpha val="0"/>
              </a:srgbClr>
            </a:solidFill>
            <a:prstDash val="solid"/>
          </a:ln>
        </p:spPr>
      </p:sp>
      <p:pic>
        <p:nvPicPr>
          <p:cNvPr id="23" name="Image 6" descr="preencoded.png">    </p:cNvPr>
          <p:cNvPicPr>
            <a:picLocks noChangeAspect="1"/>
          </p:cNvPicPr>
          <p:nvPr/>
        </p:nvPicPr>
        <p:blipFill>
          <a:blip r:embed="rId7"/>
          <a:srcRect l="0" r="0" t="0" b="0"/>
          <a:stretch/>
        </p:blipFill>
        <p:spPr>
          <a:xfrm>
            <a:off x="6486754" y="2992831"/>
            <a:ext cx="190195" cy="190195"/>
          </a:xfrm>
          <a:prstGeom prst="rect">
            <a:avLst/>
          </a:prstGeom>
        </p:spPr>
      </p:pic>
      <p:sp>
        <p:nvSpPr>
          <p:cNvPr id="24" name="Text 15"/>
          <p:cNvSpPr txBox="1"/>
          <p:nvPr/>
        </p:nvSpPr>
        <p:spPr>
          <a:xfrm>
            <a:off x="6791249" y="2945282"/>
            <a:ext cx="354330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回避策と設計（Mitigation Strategies）</a:t>
            </a:r>
            <a:endParaRPr lang="en-US" sz="1500" dirty="0"/>
          </a:p>
        </p:txBody>
      </p:sp>
      <p:pic>
        <p:nvPicPr>
          <p:cNvPr id="25" name="Image 7" descr="preencoded.png">    </p:cNvPr>
          <p:cNvPicPr>
            <a:picLocks noChangeAspect="1"/>
          </p:cNvPicPr>
          <p:nvPr/>
        </p:nvPicPr>
        <p:blipFill>
          <a:blip r:embed="rId8"/>
          <a:srcRect l="0" r="0" t="-1100" b="-1100"/>
          <a:stretch/>
        </p:blipFill>
        <p:spPr>
          <a:xfrm>
            <a:off x="6486754" y="3516782"/>
            <a:ext cx="114300" cy="133502"/>
          </a:xfrm>
          <a:prstGeom prst="rect">
            <a:avLst/>
          </a:prstGeom>
        </p:spPr>
      </p:pic>
      <p:sp>
        <p:nvSpPr>
          <p:cNvPr id="26" name="Text 16"/>
          <p:cNvSpPr txBox="1"/>
          <p:nvPr/>
        </p:nvSpPr>
        <p:spPr>
          <a:xfrm>
            <a:off x="6715354" y="3760013"/>
            <a:ext cx="4858207"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VRAM容量に応じた上限テーブルを作成。Attention SlicingやVAE Tiling等の最適化を強制適用。</a:t>
            </a:r>
            <a:endParaRPr lang="en-US" sz="1200" dirty="0"/>
          </a:p>
        </p:txBody>
      </p:sp>
      <p:pic>
        <p:nvPicPr>
          <p:cNvPr id="27" name="Image 8" descr="preencoded.png">    </p:cNvPr>
          <p:cNvPicPr>
            <a:picLocks noChangeAspect="1"/>
          </p:cNvPicPr>
          <p:nvPr/>
        </p:nvPicPr>
        <p:blipFill>
          <a:blip r:embed="rId9"/>
          <a:srcRect l="0" r="0" t="-1100" b="-1100"/>
          <a:stretch/>
        </p:blipFill>
        <p:spPr>
          <a:xfrm>
            <a:off x="6486754" y="4400093"/>
            <a:ext cx="114300" cy="133502"/>
          </a:xfrm>
          <a:prstGeom prst="rect">
            <a:avLst/>
          </a:prstGeom>
        </p:spPr>
      </p:pic>
      <p:sp>
        <p:nvSpPr>
          <p:cNvPr id="28" name="Text 17"/>
          <p:cNvSpPr txBox="1"/>
          <p:nvPr/>
        </p:nvSpPr>
        <p:spPr>
          <a:xfrm>
            <a:off x="6715354" y="4644238"/>
            <a:ext cx="4858207"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Seedを固定し、ComfyUIワークフローをJSONとして資産化・バージョン管理する。</a:t>
            </a:r>
            <a:endParaRPr lang="en-US" sz="1200" dirty="0"/>
          </a:p>
        </p:txBody>
      </p:sp>
      <p:pic>
        <p:nvPicPr>
          <p:cNvPr id="29" name="Image 9" descr="preencoded.png">    </p:cNvPr>
          <p:cNvPicPr>
            <a:picLocks noChangeAspect="1"/>
          </p:cNvPicPr>
          <p:nvPr/>
        </p:nvPicPr>
        <p:blipFill>
          <a:blip r:embed="rId10"/>
          <a:stretch>
            <a:fillRect/>
          </a:stretch>
        </p:blipFill>
        <p:spPr>
          <a:xfrm>
            <a:off x="7858354" y="4926787"/>
            <a:ext cx="323698" cy="200254"/>
          </a:xfrm>
          <a:prstGeom prst="rect">
            <a:avLst/>
          </a:prstGeom>
        </p:spPr>
      </p:pic>
      <p:sp>
        <p:nvSpPr>
          <p:cNvPr id="30" name="Text 18"/>
          <p:cNvSpPr/>
          <p:nvPr/>
        </p:nvSpPr>
        <p:spPr>
          <a:xfrm>
            <a:off x="7858354" y="4926787"/>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[72]</a:t>
            </a:r>
            <a:endParaRPr lang="en-US" sz="900" dirty="0"/>
          </a:p>
        </p:txBody>
      </p:sp>
      <p:pic>
        <p:nvPicPr>
          <p:cNvPr id="31" name="Image 10" descr="preencoded.png">    </p:cNvPr>
          <p:cNvPicPr>
            <a:picLocks noChangeAspect="1"/>
          </p:cNvPicPr>
          <p:nvPr/>
        </p:nvPicPr>
        <p:blipFill>
          <a:blip r:embed="rId11"/>
          <a:srcRect l="0" r="0" t="-1100" b="-1100"/>
          <a:stretch/>
        </p:blipFill>
        <p:spPr>
          <a:xfrm>
            <a:off x="6486754" y="5284318"/>
            <a:ext cx="114300" cy="133502"/>
          </a:xfrm>
          <a:prstGeom prst="rect">
            <a:avLst/>
          </a:prstGeom>
        </p:spPr>
      </p:pic>
      <p:sp>
        <p:nvSpPr>
          <p:cNvPr id="32" name="Text 19"/>
          <p:cNvSpPr txBox="1"/>
          <p:nvPr/>
        </p:nvSpPr>
        <p:spPr>
          <a:xfrm>
            <a:off x="6715354" y="5527548"/>
            <a:ext cx="4858207" cy="495605"/>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使用モデルのライセンス条項（商用可否）をリスト化し、生成ログにモデルハッシュを紐付ける。</a:t>
            </a:r>
            <a:endParaRPr lang="en-US" sz="1200" dirty="0"/>
          </a:p>
        </p:txBody>
      </p:sp>
      <p:pic>
        <p:nvPicPr>
          <p:cNvPr id="33" name="Image 11" descr="preencoded.png">    </p:cNvPr>
          <p:cNvPicPr>
            <a:picLocks noChangeAspect="1"/>
          </p:cNvPicPr>
          <p:nvPr/>
        </p:nvPicPr>
        <p:blipFill>
          <a:blip r:embed="rId12"/>
          <a:stretch>
            <a:fillRect/>
          </a:stretch>
        </p:blipFill>
        <p:spPr>
          <a:xfrm>
            <a:off x="8772754" y="5810098"/>
            <a:ext cx="323698" cy="200254"/>
          </a:xfrm>
          <a:prstGeom prst="rect">
            <a:avLst/>
          </a:prstGeom>
        </p:spPr>
      </p:pic>
      <p:sp>
        <p:nvSpPr>
          <p:cNvPr id="34" name="Text 20"/>
          <p:cNvSpPr/>
          <p:nvPr/>
        </p:nvSpPr>
        <p:spPr>
          <a:xfrm>
            <a:off x="8772754" y="5810098"/>
            <a:ext cx="324612"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[76]</a:t>
            </a:r>
            <a:endParaRPr lang="en-US" sz="900" dirty="0"/>
          </a:p>
        </p:txBody>
      </p:sp>
      <p:sp>
        <p:nvSpPr>
          <p:cNvPr id="35" name="Shape 21"/>
          <p:cNvSpPr/>
          <p:nvPr/>
        </p:nvSpPr>
        <p:spPr>
          <a:xfrm>
            <a:off x="457200" y="6558077"/>
            <a:ext cx="11277295" cy="961949"/>
          </a:xfrm>
          <a:prstGeom prst="roundRect">
            <a:avLst>
              <a:gd name="adj" fmla="val 7529"/>
            </a:avLst>
          </a:prstGeom>
          <a:solidFill>
            <a:srgbClr val="F0FDF4"/>
          </a:solidFill>
          <a:ln w="12700">
            <a:solidFill>
              <a:srgbClr val="BBF7D0"/>
            </a:solidFill>
            <a:prstDash val="solid"/>
          </a:ln>
        </p:spPr>
      </p:sp>
      <p:pic>
        <p:nvPicPr>
          <p:cNvPr id="36" name="Image 12" descr="preencoded.png">    </p:cNvPr>
          <p:cNvPicPr>
            <a:picLocks noChangeAspect="1"/>
          </p:cNvPicPr>
          <p:nvPr/>
        </p:nvPicPr>
        <p:blipFill>
          <a:blip r:embed="rId13"/>
          <a:srcRect l="0" r="0" t="0" b="0"/>
          <a:stretch/>
        </p:blipFill>
        <p:spPr>
          <a:xfrm>
            <a:off x="619049" y="6739128"/>
            <a:ext cx="171907" cy="171907"/>
          </a:xfrm>
          <a:prstGeom prst="rect">
            <a:avLst/>
          </a:prstGeom>
        </p:spPr>
      </p:pic>
      <p:sp>
        <p:nvSpPr>
          <p:cNvPr id="37" name="Text 22"/>
          <p:cNvSpPr txBox="1"/>
          <p:nvPr/>
        </p:nvSpPr>
        <p:spPr>
          <a:xfrm>
            <a:off x="905256" y="6719926"/>
            <a:ext cx="10782605" cy="200254"/>
          </a:xfrm>
          <a:prstGeom prst="rect">
            <a:avLst/>
          </a:prstGeom>
          <a:noFill/>
          <a:ln/>
        </p:spPr>
        <p:txBody>
          <a:bodyPr wrap="square" lIns="0" tIns="0" rIns="0" bIns="0" rtlCol="0" anchor="ctr"/>
          <a:lstStyle/>
          <a:p>
            <a:pPr algn="l" indent="0" marL="0">
              <a:buNone/>
            </a:pPr>
            <a:r>
              <a:rPr lang="en-US" sz="1000" b="1" dirty="0">
                <a:solidFill>
                  <a:srgbClr val="14532D"/>
                </a:solidFill>
                <a:latin typeface="Noto Sans JP" pitchFamily="34" charset="0"/>
                <a:ea typeface="Noto Sans JP" pitchFamily="34" charset="-122"/>
                <a:cs typeface="Noto Sans JP" pitchFamily="34" charset="-120"/>
              </a:rPr>
              <a:t>設計含意（Design Implication）</a:t>
            </a:r>
            <a:endParaRPr lang="en-US" sz="1000" dirty="0"/>
          </a:p>
        </p:txBody>
      </p:sp>
      <p:sp>
        <p:nvSpPr>
          <p:cNvPr id="38" name="Text 23"/>
          <p:cNvSpPr txBox="1"/>
          <p:nvPr/>
        </p:nvSpPr>
        <p:spPr>
          <a:xfrm>
            <a:off x="905256" y="6958584"/>
            <a:ext cx="10744200" cy="400507"/>
          </a:xfrm>
          <a:prstGeom prst="rect">
            <a:avLst/>
          </a:prstGeom>
          <a:noFill/>
          <a:ln/>
        </p:spPr>
        <p:txBody>
          <a:bodyPr wrap="square" lIns="0" tIns="0" rIns="0" bIns="0" rtlCol="0" anchor="t"/>
          <a:lstStyle/>
          <a:p>
            <a:pPr algn="l" indent="0" marL="0">
              <a:buNone/>
            </a:pPr>
            <a:r>
              <a:rPr lang="en-US" sz="1000" dirty="0">
                <a:solidFill>
                  <a:srgbClr val="14532D"/>
                </a:solidFill>
                <a:latin typeface="Noto Sans JP" pitchFamily="34" charset="0"/>
                <a:ea typeface="Noto Sans JP" pitchFamily="34" charset="-122"/>
                <a:cs typeface="Noto Sans JP" pitchFamily="34" charset="-120"/>
              </a:rPr>
              <a:t>処理時間とVRAMピークをログ保存し、運用監視を行います。リソースが厳しい場合は、「夜間バッチ（高画質生成）」と「日中オンデマンド（低画質プレビュー）」を使い分ける設計が現実的です。</a:t>
            </a:r>
            <a:endParaRPr lang="en-US" sz="1000" dirty="0"/>
          </a:p>
        </p:txBody>
      </p:sp>
      <p:sp>
        <p:nvSpPr>
          <p:cNvPr id="39" name="Shape 24"/>
          <p:cNvSpPr/>
          <p:nvPr/>
        </p:nvSpPr>
        <p:spPr>
          <a:xfrm>
            <a:off x="0" y="7901330"/>
            <a:ext cx="12191695" cy="181051"/>
          </a:xfrm>
          <a:prstGeom prst="rect">
            <a:avLst/>
          </a:prstGeom>
          <a:solidFill>
            <a:srgbClr val="FFFFFF"/>
          </a:solidFill>
          <a:ln/>
        </p:spPr>
      </p:sp>
      <p:sp>
        <p:nvSpPr>
          <p:cNvPr id="40" name="Shape 25"/>
          <p:cNvSpPr/>
          <p:nvPr/>
        </p:nvSpPr>
        <p:spPr>
          <a:xfrm>
            <a:off x="0" y="7901330"/>
            <a:ext cx="12191695" cy="9144"/>
          </a:xfrm>
          <a:prstGeom prst="rect">
            <a:avLst/>
          </a:prstGeom>
          <a:solidFill>
            <a:srgbClr val="E5E5E5"/>
          </a:solidFill>
          <a:ln w="12700">
            <a:solidFill>
              <a:srgbClr val="E5E5E5">
                <a:alpha val="0"/>
              </a:srgbClr>
            </a:solidFill>
            <a:prstDash val="solid"/>
          </a:ln>
        </p:spPr>
      </p:sp>
      <p:sp>
        <p:nvSpPr>
          <p:cNvPr id="41" name="Text 26"/>
          <p:cNvSpPr txBox="1"/>
          <p:nvPr/>
        </p:nvSpPr>
        <p:spPr>
          <a:xfrm>
            <a:off x="457200" y="7910474"/>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42" name="Text 27"/>
          <p:cNvSpPr txBox="1"/>
          <p:nvPr/>
        </p:nvSpPr>
        <p:spPr>
          <a:xfrm>
            <a:off x="11385194" y="7910474"/>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70 / 80</a:t>
            </a:r>
            <a:endParaRPr lang="en-US" sz="9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1D1D1F"/>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1D1D1F"/>
          </a:solidFill>
          <a:ln w="12700">
            <a:solidFill>
              <a:srgbClr val="FFFFFF">
                <a:alpha val="0"/>
              </a:srgbClr>
            </a:solidFill>
            <a:prstDash val="solid"/>
          </a:ln>
        </p:spPr>
      </p:sp>
      <p:pic>
        <p:nvPicPr>
          <p:cNvPr id="4" name="Image 0" descr="preencoded.png">    </p:cNvPr>
          <p:cNvPicPr>
            <a:picLocks noChangeAspect="1"/>
          </p:cNvPicPr>
          <p:nvPr/>
        </p:nvPicPr>
        <p:blipFill>
          <a:blip r:embed="rId1"/>
          <a:srcRect l="0" r="0" t="0" b="0"/>
          <a:stretch/>
        </p:blipFill>
        <p:spPr>
          <a:xfrm>
            <a:off x="9810598" y="4476902"/>
            <a:ext cx="2857500" cy="2857500"/>
          </a:xfrm>
          <a:prstGeom prst="rect">
            <a:avLst/>
          </a:prstGeom>
        </p:spPr>
      </p:pic>
      <p:sp>
        <p:nvSpPr>
          <p:cNvPr id="5" name="Shape 2"/>
          <p:cNvSpPr/>
          <p:nvPr/>
        </p:nvSpPr>
        <p:spPr>
          <a:xfrm>
            <a:off x="5486400" y="0"/>
            <a:ext cx="6705295" cy="6858000"/>
          </a:xfrm>
          <a:prstGeom prst="rect">
            <a:avLst/>
          </a:prstGeom>
          <a:solidFill>
            <a:srgbClr val="1D1D1F"/>
          </a:solidFill>
          <a:ln w="12700">
            <a:solidFill>
              <a:srgbClr val="FFFFFF">
                <a:alpha val="0"/>
              </a:srgbClr>
            </a:solidFill>
            <a:prstDash val="solid"/>
          </a:ln>
        </p:spPr>
      </p:sp>
      <p:sp>
        <p:nvSpPr>
          <p:cNvPr id="6" name="Shape 3"/>
          <p:cNvSpPr/>
          <p:nvPr/>
        </p:nvSpPr>
        <p:spPr>
          <a:xfrm>
            <a:off x="0" y="0"/>
            <a:ext cx="5486400" cy="6858000"/>
          </a:xfrm>
          <a:prstGeom prst="rect">
            <a:avLst/>
          </a:prstGeom>
          <a:solidFill>
            <a:srgbClr val="000000"/>
          </a:solidFill>
          <a:ln w="12700">
            <a:solidFill>
              <a:srgbClr val="FFFFFF">
                <a:alpha val="0"/>
              </a:srgbClr>
            </a:solidFill>
            <a:prstDash val="solid"/>
          </a:ln>
        </p:spPr>
      </p:sp>
      <p:sp>
        <p:nvSpPr>
          <p:cNvPr id="7" name="Text 4"/>
          <p:cNvSpPr txBox="1"/>
          <p:nvPr/>
        </p:nvSpPr>
        <p:spPr>
          <a:xfrm>
            <a:off x="761695" y="1522476"/>
            <a:ext cx="4153205" cy="1143000"/>
          </a:xfrm>
          <a:prstGeom prst="rect">
            <a:avLst/>
          </a:prstGeom>
          <a:noFill/>
          <a:ln/>
        </p:spPr>
        <p:txBody>
          <a:bodyPr wrap="square" lIns="0" tIns="0" rIns="0" bIns="0" rtlCol="0" anchor="ctr"/>
          <a:lstStyle/>
          <a:p>
            <a:pPr algn="l" indent="0" marL="0">
              <a:buNone/>
            </a:pPr>
            <a:r>
              <a:rPr lang="en-US" sz="9000" b="1" dirty="0">
                <a:solidFill>
                  <a:srgbClr val="333336"/>
                </a:solidFill>
                <a:latin typeface="Helvetica Neue" pitchFamily="34" charset="0"/>
                <a:ea typeface="Helvetica Neue" pitchFamily="34" charset="-122"/>
                <a:cs typeface="Helvetica Neue" pitchFamily="34" charset="-120"/>
              </a:rPr>
              <a:t>10</a:t>
            </a:r>
            <a:endParaRPr lang="en-US" sz="9000" dirty="0"/>
          </a:p>
        </p:txBody>
      </p:sp>
      <p:pic>
        <p:nvPicPr>
          <p:cNvPr id="8" name="Image 1" descr="preencoded.png">    </p:cNvPr>
          <p:cNvPicPr>
            <a:picLocks noChangeAspect="1"/>
          </p:cNvPicPr>
          <p:nvPr/>
        </p:nvPicPr>
        <p:blipFill>
          <a:blip r:embed="rId2"/>
          <a:srcRect l="0" r="0" t="-420" b="-420"/>
          <a:stretch/>
        </p:blipFill>
        <p:spPr>
          <a:xfrm>
            <a:off x="761695" y="2855671"/>
            <a:ext cx="761695" cy="57607"/>
          </a:xfrm>
          <a:prstGeom prst="rect">
            <a:avLst/>
          </a:prstGeom>
        </p:spPr>
      </p:pic>
      <p:sp>
        <p:nvSpPr>
          <p:cNvPr id="9" name="Text 5"/>
          <p:cNvSpPr txBox="1"/>
          <p:nvPr/>
        </p:nvSpPr>
        <p:spPr>
          <a:xfrm>
            <a:off x="761695" y="3293669"/>
            <a:ext cx="4121201" cy="1181405"/>
          </a:xfrm>
          <a:prstGeom prst="rect">
            <a:avLst/>
          </a:prstGeom>
          <a:noFill/>
          <a:ln/>
        </p:spPr>
        <p:txBody>
          <a:bodyPr wrap="square" lIns="0" tIns="0" rIns="0" bIns="0" rtlCol="0" anchor="t"/>
          <a:lstStyle/>
          <a:p>
            <a:pPr algn="l" indent="0" marL="0">
              <a:buNone/>
            </a:pPr>
            <a:r>
              <a:rPr lang="en-US" sz="4200" b="1" spc="-84" kern="0" dirty="0">
                <a:solidFill>
                  <a:srgbClr val="FFFFFF"/>
                </a:solidFill>
                <a:latin typeface="Noto Sans JP" pitchFamily="34" charset="0"/>
                <a:ea typeface="Noto Sans JP" pitchFamily="34" charset="-122"/>
                <a:cs typeface="Noto Sans JP" pitchFamily="34" charset="-120"/>
              </a:rPr>
              <a:t>測定と比較の</a:t>
            </a:r>
            <a:pPr algn="l" indent="0" marL="0">
              <a:buNone/>
            </a:pPr>
            <a:endParaRPr lang="en-US" sz="4200" dirty="0"/>
          </a:p>
          <a:p>
            <a:pPr algn="l" indent="0" marL="0">
              <a:buNone/>
            </a:pPr>
            <a:r>
              <a:rPr lang="en-US" sz="4200" b="1" spc="-84" kern="0" dirty="0">
                <a:solidFill>
                  <a:srgbClr val="FFFFFF"/>
                </a:solidFill>
                <a:latin typeface="Noto Sans JP" pitchFamily="34" charset="0"/>
                <a:ea typeface="Noto Sans JP" pitchFamily="34" charset="-122"/>
                <a:cs typeface="Noto Sans JP" pitchFamily="34" charset="-120"/>
              </a:rPr>
              <a:t>方法</a:t>
            </a:r>
            <a:endParaRPr lang="en-US" sz="4200" dirty="0"/>
          </a:p>
        </p:txBody>
      </p:sp>
      <p:sp>
        <p:nvSpPr>
          <p:cNvPr id="10" name="Text 6"/>
          <p:cNvSpPr txBox="1"/>
          <p:nvPr/>
        </p:nvSpPr>
        <p:spPr>
          <a:xfrm>
            <a:off x="761695" y="4695444"/>
            <a:ext cx="4048963" cy="648310"/>
          </a:xfrm>
          <a:prstGeom prst="rect">
            <a:avLst/>
          </a:prstGeom>
          <a:noFill/>
          <a:ln/>
        </p:spPr>
        <p:txBody>
          <a:bodyPr wrap="square" lIns="0" tIns="0" rIns="0" bIns="0" rtlCol="0" anchor="t"/>
          <a:lstStyle/>
          <a:p>
            <a:pPr algn="l" indent="0" marL="0">
              <a:buNone/>
            </a:pPr>
            <a:r>
              <a:rPr lang="en-US" sz="1800" dirty="0">
                <a:solidFill>
                  <a:srgbClr val="86868B"/>
                </a:solidFill>
                <a:latin typeface="Noto Sans JP" pitchFamily="34" charset="0"/>
                <a:ea typeface="Noto Sans JP" pitchFamily="34" charset="-122"/>
                <a:cs typeface="Noto Sans JP" pitchFamily="34" charset="-120"/>
              </a:rPr>
              <a:t>ベンチマーク設計と</a:t>
            </a:r>
            <a:pPr algn="l" indent="0" marL="0">
              <a:buNone/>
            </a:pPr>
            <a:endParaRPr lang="en-US" sz="1800" dirty="0"/>
          </a:p>
          <a:p>
            <a:pPr algn="l" indent="0" marL="0">
              <a:buNone/>
            </a:pPr>
            <a:r>
              <a:rPr lang="en-US" sz="1800" dirty="0">
                <a:solidFill>
                  <a:srgbClr val="86868B"/>
                </a:solidFill>
                <a:latin typeface="Noto Sans JP" pitchFamily="34" charset="0"/>
                <a:ea typeface="Noto Sans JP" pitchFamily="34" charset="-122"/>
                <a:cs typeface="Noto Sans JP" pitchFamily="34" charset="-120"/>
              </a:rPr>
              <a:t>再現性の担保</a:t>
            </a:r>
            <a:endParaRPr lang="en-US" sz="1800" dirty="0"/>
          </a:p>
        </p:txBody>
      </p:sp>
      <p:sp>
        <p:nvSpPr>
          <p:cNvPr id="11" name="Text 7"/>
          <p:cNvSpPr txBox="1"/>
          <p:nvPr/>
        </p:nvSpPr>
        <p:spPr>
          <a:xfrm>
            <a:off x="6248095" y="1009498"/>
            <a:ext cx="5296205" cy="228600"/>
          </a:xfrm>
          <a:prstGeom prst="rect">
            <a:avLst/>
          </a:prstGeom>
          <a:noFill/>
          <a:ln/>
        </p:spPr>
        <p:txBody>
          <a:bodyPr wrap="square" lIns="0" tIns="0" rIns="0" bIns="0" rtlCol="0" anchor="ctr"/>
          <a:lstStyle/>
          <a:p>
            <a:pPr algn="l" indent="0" marL="0">
              <a:buNone/>
            </a:pPr>
            <a:r>
              <a:rPr lang="en-US" sz="1200" b="1" spc="150" kern="0" dirty="0">
                <a:solidFill>
                  <a:srgbClr val="007AFF"/>
                </a:solidFill>
                <a:latin typeface="Noto Sans JP" pitchFamily="34" charset="0"/>
                <a:ea typeface="Noto Sans JP" pitchFamily="34" charset="-122"/>
                <a:cs typeface="Noto Sans JP" pitchFamily="34" charset="-120"/>
              </a:rPr>
              <a:t>KEY TAKEAWAYS</a:t>
            </a:r>
            <a:endParaRPr lang="en-US" sz="1200" dirty="0"/>
          </a:p>
        </p:txBody>
      </p:sp>
      <p:pic>
        <p:nvPicPr>
          <p:cNvPr id="12" name="Image 2" descr="preencoded.png">    </p:cNvPr>
          <p:cNvPicPr>
            <a:picLocks noChangeAspect="1"/>
          </p:cNvPicPr>
          <p:nvPr/>
        </p:nvPicPr>
        <p:blipFill>
          <a:blip r:embed="rId3"/>
          <a:srcRect l="-4" r="-4" t="0" b="0"/>
          <a:stretch/>
        </p:blipFill>
        <p:spPr>
          <a:xfrm>
            <a:off x="6248095" y="1429207"/>
            <a:ext cx="5181905" cy="3705149"/>
          </a:xfrm>
          <a:prstGeom prst="rect">
            <a:avLst/>
          </a:prstGeom>
        </p:spPr>
      </p:pic>
      <p:sp>
        <p:nvSpPr>
          <p:cNvPr id="13" name="Text 8"/>
          <p:cNvSpPr txBox="1"/>
          <p:nvPr/>
        </p:nvSpPr>
        <p:spPr>
          <a:xfrm>
            <a:off x="6858914" y="1714500"/>
            <a:ext cx="4476902" cy="286207"/>
          </a:xfrm>
          <a:prstGeom prst="rect">
            <a:avLst/>
          </a:prstGeom>
          <a:noFill/>
          <a:ln/>
        </p:spPr>
        <p:txBody>
          <a:bodyPr wrap="square" lIns="0" tIns="0" rIns="0" bIns="0" rtlCol="0" anchor="ctr"/>
          <a:lstStyle/>
          <a:p>
            <a:pPr algn="l" indent="0" marL="0">
              <a:buNone/>
            </a:pPr>
            <a:r>
              <a:rPr lang="en-US" sz="1500" b="1" dirty="0">
                <a:solidFill>
                  <a:srgbClr val="FFFFFF"/>
                </a:solidFill>
                <a:latin typeface="Noto Sans JP" pitchFamily="34" charset="0"/>
                <a:ea typeface="Noto Sans JP" pitchFamily="34" charset="-122"/>
                <a:cs typeface="Noto Sans JP" pitchFamily="34" charset="-120"/>
              </a:rPr>
              <a:t> 本章の要点 </a:t>
            </a:r>
            <a:endParaRPr lang="en-US" sz="1500" dirty="0"/>
          </a:p>
        </p:txBody>
      </p:sp>
      <p:pic>
        <p:nvPicPr>
          <p:cNvPr id="14" name="Image 3" descr="preencoded.png">    </p:cNvPr>
          <p:cNvPicPr>
            <a:picLocks noChangeAspect="1"/>
          </p:cNvPicPr>
          <p:nvPr/>
        </p:nvPicPr>
        <p:blipFill>
          <a:blip r:embed="rId4"/>
          <a:srcRect l="0" r="0" t="0" b="0"/>
          <a:stretch/>
        </p:blipFill>
        <p:spPr>
          <a:xfrm>
            <a:off x="6572707" y="1762049"/>
            <a:ext cx="190195" cy="190195"/>
          </a:xfrm>
          <a:prstGeom prst="rect">
            <a:avLst/>
          </a:prstGeom>
        </p:spPr>
      </p:pic>
      <p:sp>
        <p:nvSpPr>
          <p:cNvPr id="15" name="Text 9"/>
          <p:cNvSpPr txBox="1"/>
          <p:nvPr/>
        </p:nvSpPr>
        <p:spPr>
          <a:xfrm>
            <a:off x="6801307" y="2152498"/>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指標の厳密定義：</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p50/p95レイテンシ、TTFT、tok/s、RTF等を定義し、JSON破壊率や意味改変率も定量化します。 </a:t>
            </a:r>
            <a:endParaRPr lang="en-US" sz="1300" dirty="0"/>
          </a:p>
        </p:txBody>
      </p:sp>
      <p:pic>
        <p:nvPicPr>
          <p:cNvPr id="16" name="Image 4" descr="preencoded.png">    </p:cNvPr>
          <p:cNvPicPr>
            <a:picLocks noChangeAspect="1"/>
          </p:cNvPicPr>
          <p:nvPr/>
        </p:nvPicPr>
        <p:blipFill>
          <a:blip r:embed="rId5"/>
          <a:srcRect l="0" r="0" t="-1100" b="-1100"/>
          <a:stretch/>
        </p:blipFill>
        <p:spPr>
          <a:xfrm>
            <a:off x="6572707" y="2200046"/>
            <a:ext cx="114300" cy="133502"/>
          </a:xfrm>
          <a:prstGeom prst="rect">
            <a:avLst/>
          </a:prstGeom>
        </p:spPr>
      </p:pic>
      <p:sp>
        <p:nvSpPr>
          <p:cNvPr id="17" name="Text 10"/>
          <p:cNvSpPr txBox="1"/>
          <p:nvPr/>
        </p:nvSpPr>
        <p:spPr>
          <a:xfrm>
            <a:off x="6801307" y="3114446"/>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測定手順の標準化：</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条件固定（温度・量子化等）、ウォームアップ分離、KV影響の切り分け（短文/長文）を徹底します。 </a:t>
            </a:r>
            <a:endParaRPr lang="en-US" sz="1300" dirty="0"/>
          </a:p>
        </p:txBody>
      </p:sp>
      <p:pic>
        <p:nvPicPr>
          <p:cNvPr id="18" name="Image 5" descr="preencoded.png">    </p:cNvPr>
          <p:cNvPicPr>
            <a:picLocks noChangeAspect="1"/>
          </p:cNvPicPr>
          <p:nvPr/>
        </p:nvPicPr>
        <p:blipFill>
          <a:blip r:embed="rId6"/>
          <a:srcRect l="0" r="0" t="-1100" b="-1100"/>
          <a:stretch/>
        </p:blipFill>
        <p:spPr>
          <a:xfrm>
            <a:off x="6572707" y="3161995"/>
            <a:ext cx="114300" cy="133502"/>
          </a:xfrm>
          <a:prstGeom prst="rect">
            <a:avLst/>
          </a:prstGeom>
        </p:spPr>
      </p:pic>
      <p:sp>
        <p:nvSpPr>
          <p:cNvPr id="19" name="Text 11"/>
          <p:cNvSpPr txBox="1"/>
          <p:nvPr/>
        </p:nvSpPr>
        <p:spPr>
          <a:xfrm>
            <a:off x="6801307" y="4076395"/>
            <a:ext cx="4420210" cy="771754"/>
          </a:xfrm>
          <a:prstGeom prst="rect">
            <a:avLst/>
          </a:prstGeom>
          <a:noFill/>
          <a:ln/>
        </p:spPr>
        <p:txBody>
          <a:bodyPr wrap="square" lIns="0" tIns="0" rIns="0" bIns="0" rtlCol="0" anchor="t"/>
          <a:lstStyle/>
          <a:p>
            <a:pPr algn="l" indent="0" marL="0">
              <a:buNone/>
            </a:pPr>
            <a:r>
              <a:rPr lang="en-US" sz="1300" b="1" dirty="0">
                <a:solidFill>
                  <a:srgbClr val="E5E5E5"/>
                </a:solidFill>
                <a:latin typeface="Noto Sans JP" pitchFamily="34" charset="0"/>
                <a:ea typeface="Noto Sans JP" pitchFamily="34" charset="-122"/>
                <a:cs typeface="Noto Sans JP" pitchFamily="34" charset="-120"/>
              </a:rPr>
              <a:t>再現性のコア要素：</a:t>
            </a:r>
            <a:pPr algn="l" indent="0" marL="0">
              <a:buNone/>
            </a:pPr>
            <a:endParaRPr lang="en-US" sz="1300" dirty="0"/>
          </a:p>
          <a:p>
            <a:pPr algn="l" indent="0" marL="0">
              <a:buNone/>
            </a:pPr>
            <a:r>
              <a:rPr lang="en-US" sz="1300" dirty="0">
                <a:solidFill>
                  <a:srgbClr val="E5E5E5"/>
                </a:solidFill>
                <a:latin typeface="Noto Sans JP" pitchFamily="34" charset="0"/>
                <a:ea typeface="Noto Sans JP" pitchFamily="34" charset="-122"/>
                <a:cs typeface="Noto Sans JP" pitchFamily="34" charset="-120"/>
              </a:rPr>
              <a:t> ASR/TTSの前処理固定と、最小テストセット（短文/長文/構造化/音声）による比較を実施します。 </a:t>
            </a:r>
            <a:endParaRPr lang="en-US" sz="1300" dirty="0"/>
          </a:p>
        </p:txBody>
      </p:sp>
      <p:pic>
        <p:nvPicPr>
          <p:cNvPr id="20" name="Image 6" descr="preencoded.png">    </p:cNvPr>
          <p:cNvPicPr>
            <a:picLocks noChangeAspect="1"/>
          </p:cNvPicPr>
          <p:nvPr/>
        </p:nvPicPr>
        <p:blipFill>
          <a:blip r:embed="rId7"/>
          <a:srcRect l="0" r="0" t="-1100" b="-1100"/>
          <a:stretch/>
        </p:blipFill>
        <p:spPr>
          <a:xfrm>
            <a:off x="6572707" y="4123944"/>
            <a:ext cx="114300" cy="133502"/>
          </a:xfrm>
          <a:prstGeom prst="rect">
            <a:avLst/>
          </a:prstGeom>
        </p:spPr>
      </p:pic>
      <p:pic>
        <p:nvPicPr>
          <p:cNvPr id="21" name="Image 7" descr="preencoded.png">    </p:cNvPr>
          <p:cNvPicPr>
            <a:picLocks noChangeAspect="1"/>
          </p:cNvPicPr>
          <p:nvPr/>
        </p:nvPicPr>
        <p:blipFill>
          <a:blip r:embed="rId8"/>
          <a:stretch>
            <a:fillRect/>
          </a:stretch>
        </p:blipFill>
        <p:spPr>
          <a:xfrm>
            <a:off x="6248095" y="5514746"/>
            <a:ext cx="857707" cy="333756"/>
          </a:xfrm>
          <a:prstGeom prst="rect">
            <a:avLst/>
          </a:prstGeom>
        </p:spPr>
      </p:pic>
      <p:sp>
        <p:nvSpPr>
          <p:cNvPr id="22" name="Text 12"/>
          <p:cNvSpPr/>
          <p:nvPr/>
        </p:nvSpPr>
        <p:spPr>
          <a:xfrm>
            <a:off x="6248095" y="5514746"/>
            <a:ext cx="857707"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指標定義</a:t>
            </a:r>
            <a:endParaRPr lang="en-US" sz="1000" dirty="0"/>
          </a:p>
        </p:txBody>
      </p:sp>
      <p:pic>
        <p:nvPicPr>
          <p:cNvPr id="23" name="Image 8" descr="preencoded.png">    </p:cNvPr>
          <p:cNvPicPr>
            <a:picLocks noChangeAspect="1"/>
          </p:cNvPicPr>
          <p:nvPr/>
        </p:nvPicPr>
        <p:blipFill>
          <a:blip r:embed="rId9"/>
          <a:stretch>
            <a:fillRect/>
          </a:stretch>
        </p:blipFill>
        <p:spPr>
          <a:xfrm>
            <a:off x="7220102" y="5514746"/>
            <a:ext cx="857707" cy="333756"/>
          </a:xfrm>
          <a:prstGeom prst="rect">
            <a:avLst/>
          </a:prstGeom>
        </p:spPr>
      </p:pic>
      <p:sp>
        <p:nvSpPr>
          <p:cNvPr id="24" name="Text 13"/>
          <p:cNvSpPr/>
          <p:nvPr/>
        </p:nvSpPr>
        <p:spPr>
          <a:xfrm>
            <a:off x="7220102" y="5514746"/>
            <a:ext cx="857707"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測定手順</a:t>
            </a:r>
            <a:endParaRPr lang="en-US" sz="1000" dirty="0"/>
          </a:p>
        </p:txBody>
      </p:sp>
      <p:pic>
        <p:nvPicPr>
          <p:cNvPr id="25" name="Image 9" descr="preencoded.png">    </p:cNvPr>
          <p:cNvPicPr>
            <a:picLocks noChangeAspect="1"/>
          </p:cNvPicPr>
          <p:nvPr/>
        </p:nvPicPr>
        <p:blipFill>
          <a:blip r:embed="rId10"/>
          <a:stretch>
            <a:fillRect/>
          </a:stretch>
        </p:blipFill>
        <p:spPr>
          <a:xfrm>
            <a:off x="8191195" y="5514746"/>
            <a:ext cx="857707" cy="333756"/>
          </a:xfrm>
          <a:prstGeom prst="rect">
            <a:avLst/>
          </a:prstGeom>
        </p:spPr>
      </p:pic>
      <p:sp>
        <p:nvSpPr>
          <p:cNvPr id="26" name="Text 14"/>
          <p:cNvSpPr/>
          <p:nvPr/>
        </p:nvSpPr>
        <p:spPr>
          <a:xfrm>
            <a:off x="8191195" y="5514746"/>
            <a:ext cx="857707"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ログ保存</a:t>
            </a:r>
            <a:endParaRPr lang="en-US" sz="1000" dirty="0"/>
          </a:p>
        </p:txBody>
      </p:sp>
      <p:pic>
        <p:nvPicPr>
          <p:cNvPr id="27" name="Image 10" descr="preencoded.png">    </p:cNvPr>
          <p:cNvPicPr>
            <a:picLocks noChangeAspect="1"/>
          </p:cNvPicPr>
          <p:nvPr/>
        </p:nvPicPr>
        <p:blipFill>
          <a:blip r:embed="rId11"/>
          <a:stretch>
            <a:fillRect/>
          </a:stretch>
        </p:blipFill>
        <p:spPr>
          <a:xfrm>
            <a:off x="9163202" y="5514746"/>
            <a:ext cx="1123798" cy="333756"/>
          </a:xfrm>
          <a:prstGeom prst="rect">
            <a:avLst/>
          </a:prstGeom>
        </p:spPr>
      </p:pic>
      <p:sp>
        <p:nvSpPr>
          <p:cNvPr id="28" name="Text 15"/>
          <p:cNvSpPr/>
          <p:nvPr/>
        </p:nvSpPr>
        <p:spPr>
          <a:xfrm>
            <a:off x="9163202" y="5514746"/>
            <a:ext cx="1124712" cy="333756"/>
          </a:xfrm>
          <a:prstGeom prst="rect">
            <a:avLst/>
          </a:prstGeom>
          <a:solidFill>
            <a:srgbClr val="FFFFFF">
              <a:alpha val="0"/>
            </a:srgbClr>
          </a:solidFill>
          <a:ln w="12700">
            <a:solidFill>
              <a:srgbClr val="FFFFFF">
                <a:alpha val="20000"/>
              </a:srgbClr>
            </a:solidFill>
          </a:ln>
        </p:spPr>
        <p:txBody>
          <a:bodyPr wrap="square" lIns="0" tIns="0" rIns="0" bIns="0" rtlCol="0" anchor="ctr"/>
          <a:lstStyle/>
          <a:p>
            <a:pPr algn="ctr" indent="0" marL="0">
              <a:buNone/>
            </a:pPr>
            <a:r>
              <a:rPr lang="en-US" sz="1000" dirty="0">
                <a:solidFill>
                  <a:srgbClr val="A1A1A6"/>
                </a:solidFill>
                <a:latin typeface="Noto Sans JP" pitchFamily="34" charset="0"/>
                <a:ea typeface="Noto Sans JP" pitchFamily="34" charset="-122"/>
                <a:cs typeface="Noto Sans JP" pitchFamily="34" charset="-120"/>
              </a:rPr>
              <a:t>テストセット</a:t>
            </a:r>
            <a:endParaRPr lang="en-US" sz="1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819302"/>
          </a:xfrm>
          <a:prstGeom prst="rect">
            <a:avLst/>
          </a:prstGeom>
          <a:solidFill>
            <a:srgbClr val="F5F5F7"/>
          </a:solidFill>
          <a:ln/>
        </p:spPr>
      </p:sp>
      <p:sp>
        <p:nvSpPr>
          <p:cNvPr id="5" name="Shape 3"/>
          <p:cNvSpPr/>
          <p:nvPr/>
        </p:nvSpPr>
        <p:spPr>
          <a:xfrm>
            <a:off x="0" y="810158"/>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61518"/>
            <a:ext cx="286207" cy="286207"/>
          </a:xfrm>
          <a:prstGeom prst="rect">
            <a:avLst/>
          </a:prstGeom>
        </p:spPr>
      </p:pic>
      <p:sp>
        <p:nvSpPr>
          <p:cNvPr id="7" name="Text 4"/>
          <p:cNvSpPr txBox="1"/>
          <p:nvPr/>
        </p:nvSpPr>
        <p:spPr>
          <a:xfrm>
            <a:off x="895198" y="190195"/>
            <a:ext cx="2160727" cy="428854"/>
          </a:xfrm>
          <a:prstGeom prst="rect">
            <a:avLst/>
          </a:prstGeom>
          <a:noFill/>
          <a:ln/>
        </p:spPr>
        <p:txBody>
          <a:bodyPr wrap="square" lIns="0" tIns="0" rIns="0" bIns="0" rtlCol="0" anchor="ctr"/>
          <a:lstStyle/>
          <a:p>
            <a:pPr algn="l" indent="0" marL="0">
              <a:buNone/>
            </a:pPr>
            <a:r>
              <a:rPr lang="en-US" sz="2200" b="1" dirty="0">
                <a:solidFill>
                  <a:srgbClr val="1D1D1F"/>
                </a:solidFill>
                <a:latin typeface="Noto Sans JP" pitchFamily="34" charset="0"/>
                <a:ea typeface="Noto Sans JP" pitchFamily="34" charset="-122"/>
                <a:cs typeface="Noto Sans JP" pitchFamily="34" charset="-120"/>
              </a:rPr>
              <a:t>測定指標の定義</a:t>
            </a:r>
            <a:endParaRPr lang="en-US" sz="2200" dirty="0"/>
          </a:p>
        </p:txBody>
      </p:sp>
      <p:sp>
        <p:nvSpPr>
          <p:cNvPr id="8" name="Text 5"/>
          <p:cNvSpPr txBox="1"/>
          <p:nvPr/>
        </p:nvSpPr>
        <p:spPr>
          <a:xfrm>
            <a:off x="8549640" y="276149"/>
            <a:ext cx="3386023"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p50/p95・TTFT・tok/s・RTF・品質指標</a:t>
            </a:r>
            <a:endParaRPr lang="en-US" sz="1300" dirty="0"/>
          </a:p>
        </p:txBody>
      </p:sp>
      <p:pic>
        <p:nvPicPr>
          <p:cNvPr id="9" name="Image 1" descr="preencoded.png">    </p:cNvPr>
          <p:cNvPicPr>
            <a:picLocks noChangeAspect="1"/>
          </p:cNvPicPr>
          <p:nvPr/>
        </p:nvPicPr>
        <p:blipFill>
          <a:blip r:embed="rId2"/>
          <a:srcRect l="-11" r="-11" t="0" b="0"/>
          <a:stretch/>
        </p:blipFill>
        <p:spPr>
          <a:xfrm>
            <a:off x="457200" y="1104595"/>
            <a:ext cx="11277295" cy="967435"/>
          </a:xfrm>
          <a:prstGeom prst="rect">
            <a:avLst/>
          </a:prstGeom>
        </p:spPr>
      </p:pic>
      <p:sp>
        <p:nvSpPr>
          <p:cNvPr id="10" name="Text 6"/>
          <p:cNvSpPr txBox="1"/>
          <p:nvPr/>
        </p:nvSpPr>
        <p:spPr>
          <a:xfrm>
            <a:off x="705002" y="1295705"/>
            <a:ext cx="10918850" cy="590702"/>
          </a:xfrm>
          <a:prstGeom prst="rect">
            <a:avLst/>
          </a:prstGeom>
          <a:noFill/>
          <a:ln/>
        </p:spPr>
        <p:txBody>
          <a:bodyPr wrap="square" lIns="0" tIns="0" rIns="0" bIns="0" rtlCol="0" anchor="t"/>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 結論：LLMの「初速（TTFT）」と「生成速度（tok/s）」を分離して計測し、</a:t>
            </a:r>
            <a:pPr algn="l" indent="0" marL="0">
              <a:buNone/>
            </a:pPr>
            <a:endParaRPr lang="en-US" sz="1600" dirty="0"/>
          </a:p>
          <a:p>
            <a:pPr algn="l" indent="0" marL="0">
              <a:buNone/>
            </a:pPr>
            <a:r>
              <a:rPr lang="en-US" sz="1600" b="1" dirty="0">
                <a:solidFill>
                  <a:srgbClr val="1D1D1F"/>
                </a:solidFill>
                <a:latin typeface="Noto Sans JP" pitchFamily="34" charset="0"/>
                <a:ea typeface="Noto Sans JP" pitchFamily="34" charset="-122"/>
                <a:cs typeface="Noto Sans JP" pitchFamily="34" charset="-120"/>
              </a:rPr>
              <a:t> 品質（JSON破壊率等）とリソース消費（RAM/VRAM）を定量化します。 </a:t>
            </a:r>
            <a:endParaRPr lang="en-US" sz="1600" dirty="0"/>
          </a:p>
        </p:txBody>
      </p:sp>
      <p:sp>
        <p:nvSpPr>
          <p:cNvPr id="11" name="Shape 7"/>
          <p:cNvSpPr/>
          <p:nvPr/>
        </p:nvSpPr>
        <p:spPr>
          <a:xfrm>
            <a:off x="457200" y="2301545"/>
            <a:ext cx="5524805" cy="4067251"/>
          </a:xfrm>
          <a:prstGeom prst="roundRect">
            <a:avLst>
              <a:gd name="adj" fmla="val 632"/>
            </a:avLst>
          </a:prstGeom>
          <a:solidFill>
            <a:srgbClr val="FFFFFF"/>
          </a:solidFill>
          <a:ln w="12700">
            <a:solidFill>
              <a:srgbClr val="E5E5E5"/>
            </a:solidFill>
            <a:prstDash val="solid"/>
          </a:ln>
        </p:spPr>
      </p:sp>
      <p:sp>
        <p:nvSpPr>
          <p:cNvPr id="12" name="Shape 8"/>
          <p:cNvSpPr/>
          <p:nvPr/>
        </p:nvSpPr>
        <p:spPr>
          <a:xfrm>
            <a:off x="657454" y="2852928"/>
            <a:ext cx="51242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0" b="0"/>
          <a:stretch/>
        </p:blipFill>
        <p:spPr>
          <a:xfrm>
            <a:off x="657454" y="2543861"/>
            <a:ext cx="171907" cy="171907"/>
          </a:xfrm>
          <a:prstGeom prst="rect">
            <a:avLst/>
          </a:prstGeom>
        </p:spPr>
      </p:pic>
      <p:sp>
        <p:nvSpPr>
          <p:cNvPr id="14" name="Text 9"/>
          <p:cNvSpPr txBox="1"/>
          <p:nvPr/>
        </p:nvSpPr>
        <p:spPr>
          <a:xfrm>
            <a:off x="923544" y="2500884"/>
            <a:ext cx="3600907"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速度・リソース指標（Latency &amp; Resource）</a:t>
            </a:r>
            <a:endParaRPr lang="en-US" sz="1300" dirty="0"/>
          </a:p>
        </p:txBody>
      </p:sp>
      <p:pic>
        <p:nvPicPr>
          <p:cNvPr id="15" name="Image 3" descr="preencoded.png">    </p:cNvPr>
          <p:cNvPicPr>
            <a:picLocks noChangeAspect="1"/>
          </p:cNvPicPr>
          <p:nvPr/>
        </p:nvPicPr>
        <p:blipFill>
          <a:blip r:embed="rId4"/>
          <a:srcRect l="-2571" r="-2571" t="0" b="0"/>
          <a:stretch/>
        </p:blipFill>
        <p:spPr>
          <a:xfrm>
            <a:off x="657454" y="3024835"/>
            <a:ext cx="105156" cy="114300"/>
          </a:xfrm>
          <a:prstGeom prst="rect">
            <a:avLst/>
          </a:prstGeom>
        </p:spPr>
      </p:pic>
      <p:sp>
        <p:nvSpPr>
          <p:cNvPr id="16" name="Text 10"/>
          <p:cNvSpPr txBox="1"/>
          <p:nvPr/>
        </p:nvSpPr>
        <p:spPr>
          <a:xfrm>
            <a:off x="857707" y="3272638"/>
            <a:ext cx="5000854" cy="428854"/>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TTFT（Time To First Token）と生成完了時間を分離して計測。KV reuseやprompt cacheの効果はTTFTに現れるため分離が必須。</a:t>
            </a:r>
            <a:endParaRPr lang="en-US" sz="1100" dirty="0"/>
          </a:p>
        </p:txBody>
      </p:sp>
      <p:pic>
        <p:nvPicPr>
          <p:cNvPr id="17" name="Image 4" descr="preencoded.png">    </p:cNvPr>
          <p:cNvPicPr>
            <a:picLocks noChangeAspect="1"/>
          </p:cNvPicPr>
          <p:nvPr/>
        </p:nvPicPr>
        <p:blipFill>
          <a:blip r:embed="rId5"/>
          <a:srcRect l="0" r="0" t="0" b="0"/>
          <a:stretch/>
        </p:blipFill>
        <p:spPr>
          <a:xfrm>
            <a:off x="657454" y="3834994"/>
            <a:ext cx="114300" cy="114300"/>
          </a:xfrm>
          <a:prstGeom prst="rect">
            <a:avLst/>
          </a:prstGeom>
        </p:spPr>
      </p:pic>
      <p:sp>
        <p:nvSpPr>
          <p:cNvPr id="18" name="Text 11"/>
          <p:cNvSpPr txBox="1"/>
          <p:nvPr/>
        </p:nvSpPr>
        <p:spPr>
          <a:xfrm>
            <a:off x="866851" y="4082796"/>
            <a:ext cx="4991710" cy="428854"/>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生成トークン数 ÷ 生成時間。ユーザーの体感速度やバッチ処理能力の指標。</a:t>
            </a:r>
            <a:endParaRPr lang="en-US" sz="1100" dirty="0"/>
          </a:p>
        </p:txBody>
      </p:sp>
      <p:pic>
        <p:nvPicPr>
          <p:cNvPr id="19" name="Image 5" descr="preencoded.png">    </p:cNvPr>
          <p:cNvPicPr>
            <a:picLocks noChangeAspect="1"/>
          </p:cNvPicPr>
          <p:nvPr/>
        </p:nvPicPr>
        <p:blipFill>
          <a:blip r:embed="rId6"/>
          <a:srcRect l="0" r="0" t="0" b="0"/>
          <a:stretch/>
        </p:blipFill>
        <p:spPr>
          <a:xfrm>
            <a:off x="657454" y="4644238"/>
            <a:ext cx="114300" cy="114300"/>
          </a:xfrm>
          <a:prstGeom prst="rect">
            <a:avLst/>
          </a:prstGeom>
        </p:spPr>
      </p:pic>
      <p:sp>
        <p:nvSpPr>
          <p:cNvPr id="20" name="Text 12"/>
          <p:cNvSpPr txBox="1"/>
          <p:nvPr/>
        </p:nvSpPr>
        <p:spPr>
          <a:xfrm>
            <a:off x="866851" y="4892040"/>
            <a:ext cx="2572207" cy="467258"/>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ASR/TTS用指標。処理時間 ÷ 音声長。</a:t>
            </a:r>
            <a:pPr algn="l" indent="0" marL="0">
              <a:buNone/>
            </a:pPr>
            <a:endParaRPr lang="en-US" sz="1100" dirty="0"/>
          </a:p>
        </p:txBody>
      </p:sp>
      <p:pic>
        <p:nvPicPr>
          <p:cNvPr id="21" name="Image 6" descr="preencoded.png">    </p:cNvPr>
          <p:cNvPicPr>
            <a:picLocks noChangeAspect="1"/>
          </p:cNvPicPr>
          <p:nvPr/>
        </p:nvPicPr>
        <p:blipFill>
          <a:blip r:embed="rId7"/>
          <a:stretch>
            <a:fillRect/>
          </a:stretch>
        </p:blipFill>
        <p:spPr>
          <a:xfrm>
            <a:off x="866851" y="5144414"/>
            <a:ext cx="1742846" cy="209398"/>
          </a:xfrm>
          <a:prstGeom prst="rect">
            <a:avLst/>
          </a:prstGeom>
        </p:spPr>
      </p:pic>
      <p:sp>
        <p:nvSpPr>
          <p:cNvPr id="22" name="Text 13"/>
          <p:cNvSpPr/>
          <p:nvPr/>
        </p:nvSpPr>
        <p:spPr>
          <a:xfrm>
            <a:off x="866851" y="5144414"/>
            <a:ext cx="1743761"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369A1"/>
                </a:solidFill>
                <a:latin typeface="Noto Sans JP" pitchFamily="34" charset="0"/>
                <a:ea typeface="Noto Sans JP" pitchFamily="34" charset="-122"/>
                <a:cs typeface="Noto Sans JP" pitchFamily="34" charset="-120"/>
              </a:rPr>
              <a:t>RTF &lt; 1.0 なら実時間より高速</a:t>
            </a:r>
            <a:endParaRPr lang="en-US" sz="900" dirty="0"/>
          </a:p>
        </p:txBody>
      </p:sp>
      <p:pic>
        <p:nvPicPr>
          <p:cNvPr id="23" name="Image 7" descr="preencoded.png">    </p:cNvPr>
          <p:cNvPicPr>
            <a:picLocks noChangeAspect="1"/>
          </p:cNvPicPr>
          <p:nvPr/>
        </p:nvPicPr>
        <p:blipFill>
          <a:blip r:embed="rId8"/>
          <a:srcRect l="-1911" r="-1911" t="0" b="0"/>
          <a:stretch/>
        </p:blipFill>
        <p:spPr>
          <a:xfrm>
            <a:off x="657454" y="5487314"/>
            <a:ext cx="133502" cy="114300"/>
          </a:xfrm>
          <a:prstGeom prst="rect">
            <a:avLst/>
          </a:prstGeom>
        </p:spPr>
      </p:pic>
      <p:sp>
        <p:nvSpPr>
          <p:cNvPr id="24" name="Text 14"/>
          <p:cNvSpPr txBox="1"/>
          <p:nvPr/>
        </p:nvSpPr>
        <p:spPr>
          <a:xfrm>
            <a:off x="886054" y="5735117"/>
            <a:ext cx="4972507" cy="428854"/>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OS監視またはプロセス単位（nvidia-smi等）で計測。Apple Silicon等の統合メモリ環境ではシステム全体の圧迫度も注視。</a:t>
            </a:r>
            <a:endParaRPr lang="en-US" sz="1100" dirty="0"/>
          </a:p>
        </p:txBody>
      </p:sp>
      <p:sp>
        <p:nvSpPr>
          <p:cNvPr id="25" name="Shape 15"/>
          <p:cNvSpPr/>
          <p:nvPr/>
        </p:nvSpPr>
        <p:spPr>
          <a:xfrm>
            <a:off x="6210605" y="2301545"/>
            <a:ext cx="5524805" cy="4067251"/>
          </a:xfrm>
          <a:prstGeom prst="roundRect">
            <a:avLst>
              <a:gd name="adj" fmla="val 632"/>
            </a:avLst>
          </a:prstGeom>
          <a:solidFill>
            <a:srgbClr val="FFFFFF"/>
          </a:solidFill>
          <a:ln w="12700">
            <a:solidFill>
              <a:srgbClr val="E5E5E5"/>
            </a:solidFill>
            <a:prstDash val="solid"/>
          </a:ln>
        </p:spPr>
      </p:sp>
      <p:sp>
        <p:nvSpPr>
          <p:cNvPr id="26" name="Shape 16"/>
          <p:cNvSpPr/>
          <p:nvPr/>
        </p:nvSpPr>
        <p:spPr>
          <a:xfrm>
            <a:off x="6409944" y="2852928"/>
            <a:ext cx="5124298" cy="19202"/>
          </a:xfrm>
          <a:prstGeom prst="rect">
            <a:avLst/>
          </a:prstGeom>
          <a:solidFill>
            <a:srgbClr val="F5F5F7"/>
          </a:solidFill>
          <a:ln w="12700">
            <a:solidFill>
              <a:srgbClr val="F5F5F7">
                <a:alpha val="0"/>
              </a:srgbClr>
            </a:solidFill>
            <a:prstDash val="solid"/>
          </a:ln>
        </p:spPr>
      </p:sp>
      <p:pic>
        <p:nvPicPr>
          <p:cNvPr id="27" name="Image 8" descr="preencoded.png">    </p:cNvPr>
          <p:cNvPicPr>
            <a:picLocks noChangeAspect="1"/>
          </p:cNvPicPr>
          <p:nvPr/>
        </p:nvPicPr>
        <p:blipFill>
          <a:blip r:embed="rId9"/>
          <a:srcRect l="0" r="0" t="0" b="0"/>
          <a:stretch/>
        </p:blipFill>
        <p:spPr>
          <a:xfrm>
            <a:off x="6409944" y="2543861"/>
            <a:ext cx="171907" cy="171907"/>
          </a:xfrm>
          <a:prstGeom prst="rect">
            <a:avLst/>
          </a:prstGeom>
        </p:spPr>
      </p:pic>
      <p:sp>
        <p:nvSpPr>
          <p:cNvPr id="28" name="Text 17"/>
          <p:cNvSpPr txBox="1"/>
          <p:nvPr/>
        </p:nvSpPr>
        <p:spPr>
          <a:xfrm>
            <a:off x="6676949" y="2500884"/>
            <a:ext cx="3591763" cy="3721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品質・堅牢性指標（Quality &amp; Robustness）</a:t>
            </a:r>
            <a:endParaRPr lang="en-US" sz="1300" dirty="0"/>
          </a:p>
        </p:txBody>
      </p:sp>
      <p:pic>
        <p:nvPicPr>
          <p:cNvPr id="29" name="Image 9" descr="preencoded.png">    </p:cNvPr>
          <p:cNvPicPr>
            <a:picLocks noChangeAspect="1"/>
          </p:cNvPicPr>
          <p:nvPr/>
        </p:nvPicPr>
        <p:blipFill>
          <a:blip r:embed="rId10"/>
          <a:srcRect l="0" r="0" t="-80" b="-80"/>
          <a:stretch/>
        </p:blipFill>
        <p:spPr>
          <a:xfrm>
            <a:off x="6409944" y="3024835"/>
            <a:ext cx="142646" cy="114300"/>
          </a:xfrm>
          <a:prstGeom prst="rect">
            <a:avLst/>
          </a:prstGeom>
        </p:spPr>
      </p:pic>
      <p:sp>
        <p:nvSpPr>
          <p:cNvPr id="30" name="Text 18"/>
          <p:cNvSpPr txBox="1"/>
          <p:nvPr/>
        </p:nvSpPr>
        <p:spPr>
          <a:xfrm>
            <a:off x="6648602" y="3272638"/>
            <a:ext cx="4963363" cy="428854"/>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指定スキーマに対する「パース失敗」や「スキーマ不一致」の発生率。ツール呼び出し（Tool Use）の安定性を左右する重要指標。</a:t>
            </a:r>
            <a:endParaRPr lang="en-US" sz="1100" dirty="0"/>
          </a:p>
        </p:txBody>
      </p:sp>
      <p:pic>
        <p:nvPicPr>
          <p:cNvPr id="31" name="Image 10" descr="preencoded.png">    </p:cNvPr>
          <p:cNvPicPr>
            <a:picLocks noChangeAspect="1"/>
          </p:cNvPicPr>
          <p:nvPr/>
        </p:nvPicPr>
        <p:blipFill>
          <a:blip r:embed="rId11"/>
          <a:srcRect l="0" r="0" t="-80" b="-80"/>
          <a:stretch/>
        </p:blipFill>
        <p:spPr>
          <a:xfrm>
            <a:off x="6409944" y="3834994"/>
            <a:ext cx="142646" cy="114300"/>
          </a:xfrm>
          <a:prstGeom prst="rect">
            <a:avLst/>
          </a:prstGeom>
        </p:spPr>
      </p:pic>
      <p:sp>
        <p:nvSpPr>
          <p:cNvPr id="32" name="Text 19"/>
          <p:cNvSpPr txBox="1"/>
          <p:nvPr/>
        </p:nvSpPr>
        <p:spPr>
          <a:xfrm>
            <a:off x="6648602" y="4082796"/>
            <a:ext cx="4963363" cy="428854"/>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要約やフォーマット変換において、元の意味が変わってしまった割合。Embedding類似度による自動評価＋人手監査で測定。</a:t>
            </a:r>
            <a:endParaRPr lang="en-US" sz="1100" dirty="0"/>
          </a:p>
        </p:txBody>
      </p:sp>
      <p:pic>
        <p:nvPicPr>
          <p:cNvPr id="33" name="Image 11" descr="preencoded.png">    </p:cNvPr>
          <p:cNvPicPr>
            <a:picLocks noChangeAspect="1"/>
          </p:cNvPicPr>
          <p:nvPr/>
        </p:nvPicPr>
        <p:blipFill>
          <a:blip r:embed="rId12"/>
          <a:srcRect l="0" r="0" t="0" b="0"/>
          <a:stretch/>
        </p:blipFill>
        <p:spPr>
          <a:xfrm>
            <a:off x="6409944" y="4644238"/>
            <a:ext cx="114300" cy="114300"/>
          </a:xfrm>
          <a:prstGeom prst="rect">
            <a:avLst/>
          </a:prstGeom>
        </p:spPr>
      </p:pic>
      <p:sp>
        <p:nvSpPr>
          <p:cNvPr id="34" name="Text 20"/>
          <p:cNvSpPr txBox="1"/>
          <p:nvPr/>
        </p:nvSpPr>
        <p:spPr>
          <a:xfrm>
            <a:off x="6620256" y="4892040"/>
            <a:ext cx="4991710" cy="428854"/>
          </a:xfrm>
          <a:prstGeom prst="rect">
            <a:avLst/>
          </a:prstGeom>
          <a:noFill/>
          <a:ln/>
        </p:spPr>
        <p:txBody>
          <a:bodyPr wrap="square" lIns="0" tIns="0" rIns="0" bIns="0" rtlCol="0" anchor="t"/>
          <a:lstStyle/>
          <a:p>
            <a:pPr algn="l" indent="0" marL="0">
              <a:buNone/>
            </a:pPr>
            <a:r>
              <a:rPr lang="en-US" sz="1100" dirty="0">
                <a:solidFill>
                  <a:srgbClr val="424245"/>
                </a:solidFill>
                <a:latin typeface="Noto Sans JP" pitchFamily="34" charset="0"/>
                <a:ea typeface="Noto Sans JP" pitchFamily="34" charset="-122"/>
                <a:cs typeface="Noto Sans JP" pitchFamily="34" charset="-120"/>
              </a:rPr>
              <a:t>同一条件下（温度、シード等）での結果の安定性。推論ごとのブレ幅を確認。</a:t>
            </a:r>
            <a:endParaRPr lang="en-US" sz="1100" dirty="0"/>
          </a:p>
        </p:txBody>
      </p:sp>
      <p:sp>
        <p:nvSpPr>
          <p:cNvPr id="35" name="Shape 21"/>
          <p:cNvSpPr/>
          <p:nvPr/>
        </p:nvSpPr>
        <p:spPr>
          <a:xfrm>
            <a:off x="457200" y="6591910"/>
            <a:ext cx="11277295" cy="886054"/>
          </a:xfrm>
          <a:prstGeom prst="roundRect">
            <a:avLst>
              <a:gd name="adj" fmla="val 8877"/>
            </a:avLst>
          </a:prstGeom>
          <a:solidFill>
            <a:srgbClr val="FFF8E6"/>
          </a:solidFill>
          <a:ln w="12700">
            <a:solidFill>
              <a:srgbClr val="FFEEBA"/>
            </a:solidFill>
            <a:prstDash val="solid"/>
          </a:ln>
        </p:spPr>
      </p:sp>
      <p:pic>
        <p:nvPicPr>
          <p:cNvPr id="36" name="Image 12" descr="preencoded.png">    </p:cNvPr>
          <p:cNvPicPr>
            <a:picLocks noChangeAspect="1"/>
          </p:cNvPicPr>
          <p:nvPr/>
        </p:nvPicPr>
        <p:blipFill>
          <a:blip r:embed="rId13"/>
          <a:srcRect l="0" r="0" t="0" b="0"/>
          <a:stretch/>
        </p:blipFill>
        <p:spPr>
          <a:xfrm>
            <a:off x="599846" y="6763817"/>
            <a:ext cx="152705" cy="152705"/>
          </a:xfrm>
          <a:prstGeom prst="rect">
            <a:avLst/>
          </a:prstGeom>
        </p:spPr>
      </p:pic>
      <p:sp>
        <p:nvSpPr>
          <p:cNvPr id="37" name="Text 22"/>
          <p:cNvSpPr txBox="1"/>
          <p:nvPr/>
        </p:nvSpPr>
        <p:spPr>
          <a:xfrm>
            <a:off x="866851" y="6735470"/>
            <a:ext cx="10801807" cy="600761"/>
          </a:xfrm>
          <a:prstGeom prst="rect">
            <a:avLst/>
          </a:prstGeom>
          <a:noFill/>
          <a:ln/>
        </p:spPr>
        <p:txBody>
          <a:bodyPr wrap="square" lIns="0" tIns="0" rIns="0" bIns="0" rtlCol="0" anchor="t"/>
          <a:lstStyle/>
          <a:p>
            <a:pPr algn="l" indent="0" marL="0">
              <a:buNone/>
            </a:pPr>
            <a:r>
              <a:rPr lang="en-US" sz="1000" b="1" dirty="0">
                <a:solidFill>
                  <a:srgbClr val="78350F"/>
                </a:solidFill>
                <a:latin typeface="Noto Sans JP" pitchFamily="34" charset="0"/>
                <a:ea typeface="Noto Sans JP" pitchFamily="34" charset="-122"/>
                <a:cs typeface="Noto Sans JP" pitchFamily="34" charset="-120"/>
              </a:rPr>
              <a:t>測定上の注意（Apple Silicon）：</a:t>
            </a:r>
            <a:pPr algn="l" indent="0" marL="0">
              <a:buNone/>
            </a:pPr>
            <a:endParaRPr lang="en-US" sz="1000" dirty="0"/>
          </a:p>
          <a:p>
            <a:pPr algn="l" indent="0" marL="0">
              <a:buNone/>
            </a:pPr>
            <a:r>
              <a:rPr lang="en-US" sz="1000" dirty="0">
                <a:solidFill>
                  <a:srgbClr val="78350F"/>
                </a:solidFill>
                <a:latin typeface="Noto Sans JP" pitchFamily="34" charset="0"/>
                <a:ea typeface="Noto Sans JP" pitchFamily="34" charset="-122"/>
                <a:cs typeface="Noto Sans JP" pitchFamily="34" charset="-120"/>
              </a:rPr>
              <a:t> Unified Memory環境では「VRAM」と「システムRAM」の境界が動的です。GPU使用量だけでなく、プロセス全体のResident Memory（物理メモリ使用量）を計測することで、実用的なメモリ圧迫度を評価します。</a:t>
            </a:r>
            <a:pPr algn="l" indent="0" marL="0">
              <a:buNone/>
            </a:pPr>
            <a:r>
              <a:rPr lang="en-US" sz="1000" dirty="0">
                <a:solidFill>
                  <a:srgbClr val="78350F"/>
                </a:solidFill>
                <a:latin typeface="Noto Sans JP" pitchFamily="34" charset="0"/>
                <a:ea typeface="Noto Sans JP" pitchFamily="34" charset="-122"/>
                <a:cs typeface="Noto Sans JP" pitchFamily="34" charset="-120"/>
              </a:rPr>
              <a:t>[10][132]</a:t>
            </a:r>
            <a:endParaRPr lang="en-US" sz="1000" dirty="0"/>
          </a:p>
        </p:txBody>
      </p:sp>
      <p:sp>
        <p:nvSpPr>
          <p:cNvPr id="38" name="Shape 23"/>
          <p:cNvSpPr/>
          <p:nvPr/>
        </p:nvSpPr>
        <p:spPr>
          <a:xfrm>
            <a:off x="0" y="7764170"/>
            <a:ext cx="12191695" cy="181051"/>
          </a:xfrm>
          <a:prstGeom prst="rect">
            <a:avLst/>
          </a:prstGeom>
          <a:solidFill>
            <a:srgbClr val="FFFFFF"/>
          </a:solidFill>
          <a:ln/>
        </p:spPr>
      </p:sp>
      <p:sp>
        <p:nvSpPr>
          <p:cNvPr id="39" name="Shape 24"/>
          <p:cNvSpPr/>
          <p:nvPr/>
        </p:nvSpPr>
        <p:spPr>
          <a:xfrm>
            <a:off x="0" y="7764170"/>
            <a:ext cx="12191695" cy="9144"/>
          </a:xfrm>
          <a:prstGeom prst="rect">
            <a:avLst/>
          </a:prstGeom>
          <a:solidFill>
            <a:srgbClr val="E5E5E5"/>
          </a:solidFill>
          <a:ln w="12700">
            <a:solidFill>
              <a:srgbClr val="E5E5E5">
                <a:alpha val="0"/>
              </a:srgbClr>
            </a:solidFill>
            <a:prstDash val="solid"/>
          </a:ln>
        </p:spPr>
      </p:sp>
      <p:sp>
        <p:nvSpPr>
          <p:cNvPr id="40" name="Text 25"/>
          <p:cNvSpPr txBox="1"/>
          <p:nvPr/>
        </p:nvSpPr>
        <p:spPr>
          <a:xfrm>
            <a:off x="457200" y="7773314"/>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41" name="Text 26"/>
          <p:cNvSpPr txBox="1"/>
          <p:nvPr/>
        </p:nvSpPr>
        <p:spPr>
          <a:xfrm>
            <a:off x="11385194" y="7773314"/>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72 / 80</a:t>
            </a:r>
            <a:endParaRPr lang="en-US" sz="9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1D1D1F"/>
          </a:solidFill>
          <a:ln w="12700">
            <a:solidFill>
              <a:srgbClr val="FFFFFF">
                <a:alpha val="0"/>
              </a:srgbClr>
            </a:solidFill>
            <a:prstDash val="solid"/>
          </a:ln>
        </p:spPr>
      </p:sp>
      <p:sp>
        <p:nvSpPr>
          <p:cNvPr id="5" name="Text 3"/>
          <p:cNvSpPr txBox="1"/>
          <p:nvPr/>
        </p:nvSpPr>
        <p:spPr>
          <a:xfrm>
            <a:off x="381305" y="181051"/>
            <a:ext cx="6667805" cy="400507"/>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測定手順（条件固定・ウォームアップ・KV切り分け）</a:t>
            </a:r>
            <a:endParaRPr lang="en-US" sz="2100" dirty="0"/>
          </a:p>
        </p:txBody>
      </p:sp>
      <p:sp>
        <p:nvSpPr>
          <p:cNvPr id="6" name="Text 4"/>
          <p:cNvSpPr txBox="1"/>
          <p:nvPr/>
        </p:nvSpPr>
        <p:spPr>
          <a:xfrm>
            <a:off x="9068105" y="252374"/>
            <a:ext cx="2934310" cy="257861"/>
          </a:xfrm>
          <a:prstGeom prst="rect">
            <a:avLst/>
          </a:prstGeom>
          <a:noFill/>
          <a:ln/>
        </p:spPr>
        <p:txBody>
          <a:bodyPr wrap="square" lIns="0" tIns="0" rIns="0" bIns="0" rtlCol="0" anchor="ctr"/>
          <a:lstStyle/>
          <a:p>
            <a:pPr algn="l" indent="0" marL="0">
              <a:buNone/>
            </a:pPr>
            <a:r>
              <a:rPr lang="en-US" sz="1300" dirty="0">
                <a:solidFill>
                  <a:srgbClr val="A1A1A6"/>
                </a:solidFill>
                <a:latin typeface="Noto Sans JP" pitchFamily="34" charset="0"/>
                <a:ea typeface="Noto Sans JP" pitchFamily="34" charset="-122"/>
                <a:cs typeface="Noto Sans JP" pitchFamily="34" charset="-120"/>
              </a:rPr>
              <a:t>再現可能なベンチマーク設計の要件</a:t>
            </a:r>
            <a:endParaRPr lang="en-US" sz="1300" dirty="0"/>
          </a:p>
        </p:txBody>
      </p:sp>
      <p:sp>
        <p:nvSpPr>
          <p:cNvPr id="7" name="Shape 5"/>
          <p:cNvSpPr/>
          <p:nvPr/>
        </p:nvSpPr>
        <p:spPr>
          <a:xfrm>
            <a:off x="0" y="761695"/>
            <a:ext cx="12191695" cy="5724144"/>
          </a:xfrm>
          <a:prstGeom prst="rect">
            <a:avLst/>
          </a:prstGeom>
          <a:solidFill>
            <a:srgbClr val="FBFBFD"/>
          </a:solidFill>
          <a:ln w="12700">
            <a:solidFill>
              <a:srgbClr val="FFFFFF">
                <a:alpha val="0"/>
              </a:srgbClr>
            </a:solidFill>
            <a:prstDash val="solid"/>
          </a:ln>
        </p:spPr>
      </p:sp>
      <p:sp>
        <p:nvSpPr>
          <p:cNvPr id="8" name="Shape 6"/>
          <p:cNvSpPr/>
          <p:nvPr/>
        </p:nvSpPr>
        <p:spPr>
          <a:xfrm>
            <a:off x="381305" y="1143000"/>
            <a:ext cx="5524805" cy="4962449"/>
          </a:xfrm>
          <a:prstGeom prst="roundRect">
            <a:avLst>
              <a:gd name="adj" fmla="val 424"/>
            </a:avLst>
          </a:prstGeom>
          <a:solidFill>
            <a:srgbClr val="FFFFFF"/>
          </a:solidFill>
          <a:ln w="12700">
            <a:solidFill>
              <a:srgbClr val="E5E5E5"/>
            </a:solidFill>
            <a:prstDash val="solid"/>
          </a:ln>
          <a:effectLst>
            <a:outerShdw sx="100000" sy="100000" kx="0" ky="0" algn="bl" rotWithShape="0" blurRad="76200" dist="25400" dir="16200000">
              <a:srgbClr val="000000">
                <a:alpha val="5000"/>
              </a:srgbClr>
            </a:outerShdw>
          </a:effectLst>
        </p:spPr>
      </p:sp>
      <p:sp>
        <p:nvSpPr>
          <p:cNvPr id="9" name="Shape 7"/>
          <p:cNvSpPr/>
          <p:nvPr/>
        </p:nvSpPr>
        <p:spPr>
          <a:xfrm>
            <a:off x="676656" y="2048256"/>
            <a:ext cx="4934102" cy="19202"/>
          </a:xfrm>
          <a:prstGeom prst="rect">
            <a:avLst/>
          </a:prstGeom>
          <a:solidFill>
            <a:srgbClr val="F5F5F7"/>
          </a:solidFill>
          <a:ln w="12700">
            <a:solidFill>
              <a:srgbClr val="F5F5F7">
                <a:alpha val="0"/>
              </a:srgbClr>
            </a:solidFill>
            <a:prstDash val="solid"/>
          </a:ln>
        </p:spPr>
      </p:sp>
      <p:sp>
        <p:nvSpPr>
          <p:cNvPr id="10" name="Shape 8"/>
          <p:cNvSpPr/>
          <p:nvPr/>
        </p:nvSpPr>
        <p:spPr>
          <a:xfrm>
            <a:off x="676656" y="1438351"/>
            <a:ext cx="457200" cy="457200"/>
          </a:xfrm>
          <a:prstGeom prst="roundRect">
            <a:avLst>
              <a:gd name="adj" fmla="val 41667"/>
            </a:avLst>
          </a:prstGeom>
          <a:solidFill>
            <a:srgbClr val="E3F2FD"/>
          </a:solidFill>
          <a:ln w="12700">
            <a:solidFill>
              <a:srgbClr val="FFFFFF">
                <a:alpha val="0"/>
              </a:srgbClr>
            </a:solidFill>
            <a:prstDash val="solid"/>
          </a:ln>
        </p:spPr>
      </p:sp>
      <p:pic>
        <p:nvPicPr>
          <p:cNvPr id="11" name="Image 0" descr="preencoded.png">    </p:cNvPr>
          <p:cNvPicPr>
            <a:picLocks noChangeAspect="1"/>
          </p:cNvPicPr>
          <p:nvPr/>
        </p:nvPicPr>
        <p:blipFill>
          <a:blip r:embed="rId1"/>
          <a:srcRect l="0" r="0" t="0" b="0"/>
          <a:stretch/>
        </p:blipFill>
        <p:spPr>
          <a:xfrm>
            <a:off x="771754" y="1533449"/>
            <a:ext cx="267005" cy="267005"/>
          </a:xfrm>
          <a:prstGeom prst="rect">
            <a:avLst/>
          </a:prstGeom>
        </p:spPr>
      </p:pic>
      <p:sp>
        <p:nvSpPr>
          <p:cNvPr id="12" name="Text 9"/>
          <p:cNvSpPr txBox="1"/>
          <p:nvPr/>
        </p:nvSpPr>
        <p:spPr>
          <a:xfrm>
            <a:off x="1285646" y="1509674"/>
            <a:ext cx="1594714" cy="314554"/>
          </a:xfrm>
          <a:prstGeom prst="rect">
            <a:avLst/>
          </a:prstGeom>
          <a:noFill/>
          <a:ln/>
        </p:spPr>
        <p:txBody>
          <a:bodyPr wrap="square" lIns="0" tIns="0" rIns="0" bIns="0" rtlCol="0" anchor="ctr"/>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再現条件の固定</a:t>
            </a:r>
            <a:endParaRPr lang="en-US" sz="1600" dirty="0"/>
          </a:p>
        </p:txBody>
      </p:sp>
      <p:pic>
        <p:nvPicPr>
          <p:cNvPr id="13" name="Image 1" descr="preencoded.png">    </p:cNvPr>
          <p:cNvPicPr>
            <a:picLocks noChangeAspect="1"/>
          </p:cNvPicPr>
          <p:nvPr/>
        </p:nvPicPr>
        <p:blipFill>
          <a:blip r:embed="rId2"/>
          <a:srcRect l="0" r="0" t="0" b="0"/>
          <a:stretch/>
        </p:blipFill>
        <p:spPr>
          <a:xfrm>
            <a:off x="676656" y="2333549"/>
            <a:ext cx="152705" cy="152705"/>
          </a:xfrm>
          <a:prstGeom prst="rect">
            <a:avLst/>
          </a:prstGeom>
        </p:spPr>
      </p:pic>
      <p:sp>
        <p:nvSpPr>
          <p:cNvPr id="14" name="Text 10"/>
          <p:cNvSpPr txBox="1"/>
          <p:nvPr/>
        </p:nvSpPr>
        <p:spPr>
          <a:xfrm>
            <a:off x="942746" y="2295144"/>
            <a:ext cx="4858207"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生成パラメータの統一</a:t>
            </a:r>
            <a:endParaRPr lang="en-US" sz="1300" dirty="0"/>
          </a:p>
        </p:txBody>
      </p:sp>
      <p:sp>
        <p:nvSpPr>
          <p:cNvPr id="15" name="Text 11"/>
          <p:cNvSpPr txBox="1"/>
          <p:nvPr/>
        </p:nvSpPr>
        <p:spPr>
          <a:xfrm>
            <a:off x="942746" y="2590495"/>
            <a:ext cx="4743907"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同一プロンプト、最大トークン数、温度（temperature）、top_p を固定し、ランダム性を排除または制御します。</a:t>
            </a:r>
            <a:endParaRPr lang="en-US" sz="1200" dirty="0"/>
          </a:p>
        </p:txBody>
      </p:sp>
      <p:pic>
        <p:nvPicPr>
          <p:cNvPr id="16" name="Image 2" descr="preencoded.png">    </p:cNvPr>
          <p:cNvPicPr>
            <a:picLocks noChangeAspect="1"/>
          </p:cNvPicPr>
          <p:nvPr/>
        </p:nvPicPr>
        <p:blipFill>
          <a:blip r:embed="rId3"/>
          <a:srcRect l="0" r="0" t="0" b="0"/>
          <a:stretch/>
        </p:blipFill>
        <p:spPr>
          <a:xfrm>
            <a:off x="676656" y="3276295"/>
            <a:ext cx="152705" cy="152705"/>
          </a:xfrm>
          <a:prstGeom prst="rect">
            <a:avLst/>
          </a:prstGeom>
        </p:spPr>
      </p:pic>
      <p:sp>
        <p:nvSpPr>
          <p:cNvPr id="17" name="Text 12"/>
          <p:cNvSpPr txBox="1"/>
          <p:nvPr/>
        </p:nvSpPr>
        <p:spPr>
          <a:xfrm>
            <a:off x="942746" y="3238805"/>
            <a:ext cx="4858207"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モデル環境の固定</a:t>
            </a:r>
            <a:endParaRPr lang="en-US" sz="1300" dirty="0"/>
          </a:p>
        </p:txBody>
      </p:sp>
      <p:sp>
        <p:nvSpPr>
          <p:cNvPr id="18" name="Text 13"/>
          <p:cNvSpPr txBox="1"/>
          <p:nvPr/>
        </p:nvSpPr>
        <p:spPr>
          <a:xfrm>
            <a:off x="942746" y="3534156"/>
            <a:ext cx="4743907"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同一の量子化形式（GGUF Q4_K_Mなど）、コンテキスト長設定を使用します。</a:t>
            </a:r>
            <a:endParaRPr lang="en-US" sz="1200" dirty="0"/>
          </a:p>
        </p:txBody>
      </p:sp>
      <p:pic>
        <p:nvPicPr>
          <p:cNvPr id="19" name="Image 3" descr="preencoded.png">    </p:cNvPr>
          <p:cNvPicPr>
            <a:picLocks noChangeAspect="1"/>
          </p:cNvPicPr>
          <p:nvPr/>
        </p:nvPicPr>
        <p:blipFill>
          <a:blip r:embed="rId4"/>
          <a:srcRect l="0" r="0" t="0" b="0"/>
          <a:stretch/>
        </p:blipFill>
        <p:spPr>
          <a:xfrm>
            <a:off x="676656" y="4219956"/>
            <a:ext cx="152705" cy="152705"/>
          </a:xfrm>
          <a:prstGeom prst="rect">
            <a:avLst/>
          </a:prstGeom>
        </p:spPr>
      </p:pic>
      <p:sp>
        <p:nvSpPr>
          <p:cNvPr id="20" name="Text 14"/>
          <p:cNvSpPr txBox="1"/>
          <p:nvPr/>
        </p:nvSpPr>
        <p:spPr>
          <a:xfrm>
            <a:off x="942746" y="4181551"/>
            <a:ext cx="4858207"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音声・画像系の前提</a:t>
            </a:r>
            <a:endParaRPr lang="en-US" sz="1300" dirty="0"/>
          </a:p>
        </p:txBody>
      </p:sp>
      <p:sp>
        <p:nvSpPr>
          <p:cNvPr id="21" name="Text 15"/>
          <p:cNvSpPr txBox="1"/>
          <p:nvPr/>
        </p:nvSpPr>
        <p:spPr>
          <a:xfrm>
            <a:off x="942746" y="4476902"/>
            <a:ext cx="4743907"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ASR/TTSは同一音声・同一前処理（VAD有無）、同一話者設定で品質と速度を分離測定します。</a:t>
            </a:r>
            <a:endParaRPr lang="en-US" sz="1200" dirty="0"/>
          </a:p>
        </p:txBody>
      </p:sp>
      <p:sp>
        <p:nvSpPr>
          <p:cNvPr id="22" name="Shape 16"/>
          <p:cNvSpPr/>
          <p:nvPr/>
        </p:nvSpPr>
        <p:spPr>
          <a:xfrm>
            <a:off x="676656" y="5124298"/>
            <a:ext cx="4934102" cy="685800"/>
          </a:xfrm>
          <a:prstGeom prst="roundRect">
            <a:avLst>
              <a:gd name="adj" fmla="val 14815"/>
            </a:avLst>
          </a:prstGeom>
          <a:solidFill>
            <a:srgbClr val="E3F2FD"/>
          </a:solidFill>
          <a:ln/>
        </p:spPr>
      </p:sp>
      <p:sp>
        <p:nvSpPr>
          <p:cNvPr id="23" name="Shape 17"/>
          <p:cNvSpPr/>
          <p:nvPr/>
        </p:nvSpPr>
        <p:spPr>
          <a:xfrm>
            <a:off x="676656" y="5124298"/>
            <a:ext cx="38405" cy="685800"/>
          </a:xfrm>
          <a:prstGeom prst="roundRect">
            <a:avLst>
              <a:gd name="adj" fmla="val 264549"/>
            </a:avLst>
          </a:prstGeom>
          <a:solidFill>
            <a:srgbClr val="007AFF"/>
          </a:solidFill>
          <a:ln w="12700">
            <a:solidFill>
              <a:srgbClr val="007AFF">
                <a:alpha val="0"/>
              </a:srgbClr>
            </a:solidFill>
            <a:prstDash val="solid"/>
          </a:ln>
        </p:spPr>
      </p:sp>
      <p:sp>
        <p:nvSpPr>
          <p:cNvPr id="24" name="Text 18"/>
          <p:cNvSpPr txBox="1"/>
          <p:nvPr/>
        </p:nvSpPr>
        <p:spPr>
          <a:xfrm>
            <a:off x="1067105" y="5266944"/>
            <a:ext cx="4476902" cy="400507"/>
          </a:xfrm>
          <a:prstGeom prst="rect">
            <a:avLst/>
          </a:prstGeom>
          <a:noFill/>
          <a:ln/>
        </p:spPr>
        <p:txBody>
          <a:bodyPr wrap="square" lIns="0" tIns="0" rIns="0" bIns="0" rtlCol="0" anchor="ctr"/>
          <a:lstStyle/>
          <a:p>
            <a:pPr algn="l" indent="0" marL="0">
              <a:buNone/>
            </a:pPr>
            <a:r>
              <a:rPr lang="en-US" sz="1000" b="1" dirty="0">
                <a:solidFill>
                  <a:srgbClr val="0D47A1"/>
                </a:solidFill>
                <a:latin typeface="Noto Sans JP" pitchFamily="34" charset="0"/>
                <a:ea typeface="Noto Sans JP" pitchFamily="34" charset="-122"/>
                <a:cs typeface="Noto Sans JP" pitchFamily="34" charset="-120"/>
              </a:rPr>
              <a:t>Key Takeaway:</a:t>
            </a:r>
            <a:pPr algn="l" indent="0" marL="0">
              <a:buNone/>
            </a:pPr>
            <a:r>
              <a:rPr lang="en-US" sz="1000" dirty="0">
                <a:solidFill>
                  <a:srgbClr val="0D47A1"/>
                </a:solidFill>
                <a:latin typeface="Noto Sans JP" pitchFamily="34" charset="0"/>
                <a:ea typeface="Noto Sans JP" pitchFamily="34" charset="-122"/>
                <a:cs typeface="Noto Sans JP" pitchFamily="34" charset="-120"/>
              </a:rPr>
              <a:t> 条件のわずかな違い（VAD有無など）が結果を大きく左右するため、メタデータとして全条件を記録します。 </a:t>
            </a:r>
            <a:endParaRPr lang="en-US" sz="1000" dirty="0"/>
          </a:p>
        </p:txBody>
      </p:sp>
      <p:pic>
        <p:nvPicPr>
          <p:cNvPr id="25" name="Image 4" descr="preencoded.png">    </p:cNvPr>
          <p:cNvPicPr>
            <a:picLocks noChangeAspect="1"/>
          </p:cNvPicPr>
          <p:nvPr/>
        </p:nvPicPr>
        <p:blipFill>
          <a:blip r:embed="rId5"/>
          <a:srcRect l="0" r="0" t="0" b="0"/>
          <a:stretch/>
        </p:blipFill>
        <p:spPr>
          <a:xfrm>
            <a:off x="857707" y="5302606"/>
            <a:ext cx="133502" cy="133502"/>
          </a:xfrm>
          <a:prstGeom prst="rect">
            <a:avLst/>
          </a:prstGeom>
        </p:spPr>
      </p:pic>
      <p:sp>
        <p:nvSpPr>
          <p:cNvPr id="26" name="Shape 19"/>
          <p:cNvSpPr/>
          <p:nvPr/>
        </p:nvSpPr>
        <p:spPr>
          <a:xfrm>
            <a:off x="6286500" y="1143000"/>
            <a:ext cx="5524805" cy="4962449"/>
          </a:xfrm>
          <a:prstGeom prst="roundRect">
            <a:avLst>
              <a:gd name="adj" fmla="val 424"/>
            </a:avLst>
          </a:prstGeom>
          <a:solidFill>
            <a:srgbClr val="FFFFFF"/>
          </a:solidFill>
          <a:ln w="12700">
            <a:solidFill>
              <a:srgbClr val="E5E5E5"/>
            </a:solidFill>
            <a:prstDash val="solid"/>
          </a:ln>
          <a:effectLst>
            <a:outerShdw sx="100000" sy="100000" kx="0" ky="0" algn="bl" rotWithShape="0" blurRad="76200" dist="25400" dir="16200000">
              <a:srgbClr val="000000">
                <a:alpha val="5000"/>
              </a:srgbClr>
            </a:outerShdw>
          </a:effectLst>
        </p:spPr>
      </p:sp>
      <p:sp>
        <p:nvSpPr>
          <p:cNvPr id="27" name="Shape 20"/>
          <p:cNvSpPr/>
          <p:nvPr/>
        </p:nvSpPr>
        <p:spPr>
          <a:xfrm>
            <a:off x="6581851" y="2048256"/>
            <a:ext cx="4934102" cy="19202"/>
          </a:xfrm>
          <a:prstGeom prst="rect">
            <a:avLst/>
          </a:prstGeom>
          <a:solidFill>
            <a:srgbClr val="F5F5F7"/>
          </a:solidFill>
          <a:ln w="12700">
            <a:solidFill>
              <a:srgbClr val="F5F5F7">
                <a:alpha val="0"/>
              </a:srgbClr>
            </a:solidFill>
            <a:prstDash val="solid"/>
          </a:ln>
        </p:spPr>
      </p:sp>
      <p:sp>
        <p:nvSpPr>
          <p:cNvPr id="28" name="Shape 21"/>
          <p:cNvSpPr/>
          <p:nvPr/>
        </p:nvSpPr>
        <p:spPr>
          <a:xfrm>
            <a:off x="6581851" y="1438351"/>
            <a:ext cx="457200" cy="457200"/>
          </a:xfrm>
          <a:prstGeom prst="roundRect">
            <a:avLst>
              <a:gd name="adj" fmla="val 41667"/>
            </a:avLst>
          </a:prstGeom>
          <a:solidFill>
            <a:srgbClr val="F3E5F5"/>
          </a:solidFill>
          <a:ln w="12700">
            <a:solidFill>
              <a:srgbClr val="FFFFFF">
                <a:alpha val="0"/>
              </a:srgbClr>
            </a:solidFill>
            <a:prstDash val="solid"/>
          </a:ln>
        </p:spPr>
      </p:sp>
      <p:pic>
        <p:nvPicPr>
          <p:cNvPr id="29" name="Image 5" descr="preencoded.png">    </p:cNvPr>
          <p:cNvPicPr>
            <a:picLocks noChangeAspect="1"/>
          </p:cNvPicPr>
          <p:nvPr/>
        </p:nvPicPr>
        <p:blipFill>
          <a:blip r:embed="rId6"/>
          <a:srcRect l="-881" r="-881" t="0" b="0"/>
          <a:stretch/>
        </p:blipFill>
        <p:spPr>
          <a:xfrm>
            <a:off x="6691579" y="1533449"/>
            <a:ext cx="237744" cy="267005"/>
          </a:xfrm>
          <a:prstGeom prst="rect">
            <a:avLst/>
          </a:prstGeom>
        </p:spPr>
      </p:pic>
      <p:sp>
        <p:nvSpPr>
          <p:cNvPr id="30" name="Text 22"/>
          <p:cNvSpPr txBox="1"/>
          <p:nvPr/>
        </p:nvSpPr>
        <p:spPr>
          <a:xfrm>
            <a:off x="7191756" y="1509674"/>
            <a:ext cx="924458" cy="314554"/>
          </a:xfrm>
          <a:prstGeom prst="rect">
            <a:avLst/>
          </a:prstGeom>
          <a:noFill/>
          <a:ln/>
        </p:spPr>
        <p:txBody>
          <a:bodyPr wrap="square" lIns="0" tIns="0" rIns="0" bIns="0" rtlCol="0" anchor="ctr"/>
          <a:lstStyle/>
          <a:p>
            <a:pPr algn="l" indent="0" marL="0">
              <a:buNone/>
            </a:pPr>
            <a:r>
              <a:rPr lang="en-US" sz="1600" b="1" dirty="0">
                <a:solidFill>
                  <a:srgbClr val="1D1D1F"/>
                </a:solidFill>
                <a:latin typeface="Noto Sans JP" pitchFamily="34" charset="0"/>
                <a:ea typeface="Noto Sans JP" pitchFamily="34" charset="-122"/>
                <a:cs typeface="Noto Sans JP" pitchFamily="34" charset="-120"/>
              </a:rPr>
              <a:t>測定手順</a:t>
            </a:r>
            <a:endParaRPr lang="en-US" sz="1600" dirty="0"/>
          </a:p>
        </p:txBody>
      </p:sp>
      <p:pic>
        <p:nvPicPr>
          <p:cNvPr id="31" name="Image 6" descr="preencoded.png">    </p:cNvPr>
          <p:cNvPicPr>
            <a:picLocks noChangeAspect="1"/>
          </p:cNvPicPr>
          <p:nvPr/>
        </p:nvPicPr>
        <p:blipFill>
          <a:blip r:embed="rId7"/>
          <a:srcRect l="0" r="0" t="-100" b="-100"/>
          <a:stretch/>
        </p:blipFill>
        <p:spPr>
          <a:xfrm>
            <a:off x="6581851" y="2333549"/>
            <a:ext cx="114300" cy="152705"/>
          </a:xfrm>
          <a:prstGeom prst="rect">
            <a:avLst/>
          </a:prstGeom>
        </p:spPr>
      </p:pic>
      <p:sp>
        <p:nvSpPr>
          <p:cNvPr id="32" name="Text 23"/>
          <p:cNvSpPr txBox="1"/>
          <p:nvPr/>
        </p:nvSpPr>
        <p:spPr>
          <a:xfrm>
            <a:off x="6810451" y="2295144"/>
            <a:ext cx="4896612"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ウォームアップ分離</a:t>
            </a:r>
            <a:endParaRPr lang="en-US" sz="1300" dirty="0"/>
          </a:p>
        </p:txBody>
      </p:sp>
      <p:sp>
        <p:nvSpPr>
          <p:cNvPr id="33" name="Text 24"/>
          <p:cNvSpPr txBox="1"/>
          <p:nvPr/>
        </p:nvSpPr>
        <p:spPr>
          <a:xfrm>
            <a:off x="6810451" y="2590495"/>
            <a:ext cx="4782312"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初回ロード（モデル読込＋コンパイル）と2回目以降の推論を分離。常駐運用とオンデマンド運用の性能差を明確化します。</a:t>
            </a:r>
            <a:endParaRPr lang="en-US" sz="1200" dirty="0"/>
          </a:p>
        </p:txBody>
      </p:sp>
      <p:pic>
        <p:nvPicPr>
          <p:cNvPr id="34" name="Image 7" descr="preencoded.png">    </p:cNvPr>
          <p:cNvPicPr>
            <a:picLocks noChangeAspect="1"/>
          </p:cNvPicPr>
          <p:nvPr/>
        </p:nvPicPr>
        <p:blipFill>
          <a:blip r:embed="rId8"/>
          <a:srcRect l="0" r="0" t="-180" b="-180"/>
          <a:stretch/>
        </p:blipFill>
        <p:spPr>
          <a:xfrm>
            <a:off x="6581851" y="3276295"/>
            <a:ext cx="190195" cy="152705"/>
          </a:xfrm>
          <a:prstGeom prst="rect">
            <a:avLst/>
          </a:prstGeom>
        </p:spPr>
      </p:pic>
      <p:sp>
        <p:nvSpPr>
          <p:cNvPr id="35" name="Text 25"/>
          <p:cNvSpPr txBox="1"/>
          <p:nvPr/>
        </p:nvSpPr>
        <p:spPr>
          <a:xfrm>
            <a:off x="6886346" y="3238805"/>
            <a:ext cx="4819802"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KV影響の切り分け</a:t>
            </a:r>
            <a:endParaRPr lang="en-US" sz="1300" dirty="0"/>
          </a:p>
        </p:txBody>
      </p:sp>
      <p:sp>
        <p:nvSpPr>
          <p:cNvPr id="36" name="Text 26"/>
          <p:cNvSpPr txBox="1"/>
          <p:nvPr/>
        </p:nvSpPr>
        <p:spPr>
          <a:xfrm>
            <a:off x="6886346" y="3534156"/>
            <a:ext cx="4705502"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短文（&lt;512 tokens）と長文（4k/8k/32k）を分けて測定し、paged/quantized KVの効果を評価します。</a:t>
            </a:r>
            <a:endParaRPr lang="en-US" sz="1200" dirty="0"/>
          </a:p>
        </p:txBody>
      </p:sp>
      <p:pic>
        <p:nvPicPr>
          <p:cNvPr id="37" name="Image 8" descr="preencoded.png">    </p:cNvPr>
          <p:cNvPicPr>
            <a:picLocks noChangeAspect="1"/>
          </p:cNvPicPr>
          <p:nvPr/>
        </p:nvPicPr>
        <p:blipFill>
          <a:blip r:embed="rId9"/>
          <a:srcRect l="0" r="0" t="-100" b="-100"/>
          <a:stretch/>
        </p:blipFill>
        <p:spPr>
          <a:xfrm>
            <a:off x="6581851" y="4219956"/>
            <a:ext cx="114300" cy="152705"/>
          </a:xfrm>
          <a:prstGeom prst="rect">
            <a:avLst/>
          </a:prstGeom>
        </p:spPr>
      </p:pic>
      <p:sp>
        <p:nvSpPr>
          <p:cNvPr id="38" name="Text 27"/>
          <p:cNvSpPr txBox="1"/>
          <p:nvPr/>
        </p:nvSpPr>
        <p:spPr>
          <a:xfrm>
            <a:off x="6810451" y="4181551"/>
            <a:ext cx="4896612"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ログ保存要件</a:t>
            </a:r>
            <a:endParaRPr lang="en-US" sz="1300" dirty="0"/>
          </a:p>
        </p:txBody>
      </p:sp>
      <p:sp>
        <p:nvSpPr>
          <p:cNvPr id="39" name="Text 28"/>
          <p:cNvSpPr txBox="1"/>
          <p:nvPr/>
        </p:nvSpPr>
        <p:spPr>
          <a:xfrm>
            <a:off x="6810451" y="4476902"/>
            <a:ext cx="4782312"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モデルハッシュ、量子化方式、ランタイムVer、ハード情報（CPU命令、VRAM）を記録し、再現性を担保します。</a:t>
            </a:r>
            <a:endParaRPr lang="en-US" sz="1200" dirty="0"/>
          </a:p>
        </p:txBody>
      </p:sp>
      <p:sp>
        <p:nvSpPr>
          <p:cNvPr id="40" name="Shape 29"/>
          <p:cNvSpPr/>
          <p:nvPr/>
        </p:nvSpPr>
        <p:spPr>
          <a:xfrm>
            <a:off x="6581851" y="5124298"/>
            <a:ext cx="4934102" cy="504749"/>
          </a:xfrm>
          <a:prstGeom prst="roundRect">
            <a:avLst>
              <a:gd name="adj" fmla="val 27345"/>
            </a:avLst>
          </a:prstGeom>
          <a:solidFill>
            <a:srgbClr val="F5F5F7"/>
          </a:solidFill>
          <a:ln w="12700">
            <a:solidFill>
              <a:srgbClr val="FFFFFF">
                <a:alpha val="0"/>
              </a:srgbClr>
            </a:solidFill>
            <a:prstDash val="solid"/>
          </a:ln>
        </p:spPr>
      </p:sp>
      <p:pic>
        <p:nvPicPr>
          <p:cNvPr id="41" name="Image 9" descr="preencoded.png">    </p:cNvPr>
          <p:cNvPicPr>
            <a:picLocks noChangeAspect="1"/>
          </p:cNvPicPr>
          <p:nvPr/>
        </p:nvPicPr>
        <p:blipFill>
          <a:blip r:embed="rId10"/>
          <a:srcRect l="0" r="0" t="0" b="0"/>
          <a:stretch/>
        </p:blipFill>
        <p:spPr>
          <a:xfrm>
            <a:off x="7022592" y="5300777"/>
            <a:ext cx="152705" cy="152705"/>
          </a:xfrm>
          <a:prstGeom prst="rect">
            <a:avLst/>
          </a:prstGeom>
        </p:spPr>
      </p:pic>
      <p:sp>
        <p:nvSpPr>
          <p:cNvPr id="42" name="Text 30"/>
          <p:cNvSpPr txBox="1"/>
          <p:nvPr/>
        </p:nvSpPr>
        <p:spPr>
          <a:xfrm>
            <a:off x="7251192" y="5277002"/>
            <a:ext cx="609905" cy="200254"/>
          </a:xfrm>
          <a:prstGeom prst="rect">
            <a:avLst/>
          </a:prstGeom>
          <a:noFill/>
          <a:ln/>
        </p:spPr>
        <p:txBody>
          <a:bodyPr wrap="square" lIns="0" tIns="0" rIns="0" bIns="0" rtlCol="0" anchor="ctr"/>
          <a:lstStyle/>
          <a:p>
            <a:pPr algn="l" indent="0" marL="0">
              <a:buNone/>
            </a:pPr>
            <a:r>
              <a:rPr lang="en-US" sz="1000" dirty="0">
                <a:solidFill>
                  <a:srgbClr val="1D1D1F"/>
                </a:solidFill>
                <a:latin typeface="Noto Sans JP" pitchFamily="34" charset="0"/>
                <a:ea typeface="Noto Sans JP" pitchFamily="34" charset="-122"/>
                <a:cs typeface="Noto Sans JP" pitchFamily="34" charset="-120"/>
              </a:rPr>
              <a:t>条件固定</a:t>
            </a:r>
            <a:endParaRPr lang="en-US" sz="1000" dirty="0"/>
          </a:p>
        </p:txBody>
      </p:sp>
      <p:pic>
        <p:nvPicPr>
          <p:cNvPr id="43" name="Image 10" descr="preencoded.png">    </p:cNvPr>
          <p:cNvPicPr>
            <a:picLocks noChangeAspect="1"/>
          </p:cNvPicPr>
          <p:nvPr/>
        </p:nvPicPr>
        <p:blipFill>
          <a:blip r:embed="rId11"/>
          <a:srcRect l="0" r="0" t="-100" b="-100"/>
          <a:stretch/>
        </p:blipFill>
        <p:spPr>
          <a:xfrm>
            <a:off x="8551469" y="5300777"/>
            <a:ext cx="114300" cy="152705"/>
          </a:xfrm>
          <a:prstGeom prst="rect">
            <a:avLst/>
          </a:prstGeom>
        </p:spPr>
      </p:pic>
      <p:sp>
        <p:nvSpPr>
          <p:cNvPr id="44" name="Text 31"/>
          <p:cNvSpPr txBox="1"/>
          <p:nvPr/>
        </p:nvSpPr>
        <p:spPr>
          <a:xfrm>
            <a:off x="8741664" y="5277002"/>
            <a:ext cx="1010412" cy="200254"/>
          </a:xfrm>
          <a:prstGeom prst="rect">
            <a:avLst/>
          </a:prstGeom>
          <a:noFill/>
          <a:ln/>
        </p:spPr>
        <p:txBody>
          <a:bodyPr wrap="square" lIns="0" tIns="0" rIns="0" bIns="0" rtlCol="0" anchor="ctr"/>
          <a:lstStyle/>
          <a:p>
            <a:pPr algn="l" indent="0" marL="0">
              <a:buNone/>
            </a:pPr>
            <a:r>
              <a:rPr lang="en-US" sz="1000" dirty="0">
                <a:solidFill>
                  <a:srgbClr val="1D1D1F"/>
                </a:solidFill>
                <a:latin typeface="Noto Sans JP" pitchFamily="34" charset="0"/>
                <a:ea typeface="Noto Sans JP" pitchFamily="34" charset="-122"/>
                <a:cs typeface="Noto Sans JP" pitchFamily="34" charset="-120"/>
              </a:rPr>
              <a:t>ウォームアップ</a:t>
            </a:r>
            <a:endParaRPr lang="en-US" sz="1000" dirty="0"/>
          </a:p>
        </p:txBody>
      </p:sp>
      <p:pic>
        <p:nvPicPr>
          <p:cNvPr id="45" name="Image 11" descr="preencoded.png">    </p:cNvPr>
          <p:cNvPicPr>
            <a:picLocks noChangeAspect="1"/>
          </p:cNvPicPr>
          <p:nvPr/>
        </p:nvPicPr>
        <p:blipFill>
          <a:blip r:embed="rId12"/>
          <a:srcRect l="0" r="0" t="-43" b="-43"/>
          <a:stretch/>
        </p:blipFill>
        <p:spPr>
          <a:xfrm>
            <a:off x="10437876" y="5300777"/>
            <a:ext cx="133502" cy="152705"/>
          </a:xfrm>
          <a:prstGeom prst="rect">
            <a:avLst/>
          </a:prstGeom>
        </p:spPr>
      </p:pic>
      <p:sp>
        <p:nvSpPr>
          <p:cNvPr id="46" name="Text 32"/>
          <p:cNvSpPr txBox="1"/>
          <p:nvPr/>
        </p:nvSpPr>
        <p:spPr>
          <a:xfrm>
            <a:off x="10647274" y="5277002"/>
            <a:ext cx="505663" cy="200254"/>
          </a:xfrm>
          <a:prstGeom prst="rect">
            <a:avLst/>
          </a:prstGeom>
          <a:noFill/>
          <a:ln/>
        </p:spPr>
        <p:txBody>
          <a:bodyPr wrap="square" lIns="0" tIns="0" rIns="0" bIns="0" rtlCol="0" anchor="ctr"/>
          <a:lstStyle/>
          <a:p>
            <a:pPr algn="l" indent="0" marL="0">
              <a:buNone/>
            </a:pPr>
            <a:r>
              <a:rPr lang="en-US" sz="1000" dirty="0">
                <a:solidFill>
                  <a:srgbClr val="1D1D1F"/>
                </a:solidFill>
                <a:latin typeface="Noto Sans JP" pitchFamily="34" charset="0"/>
                <a:ea typeface="Noto Sans JP" pitchFamily="34" charset="-122"/>
                <a:cs typeface="Noto Sans JP" pitchFamily="34" charset="-120"/>
              </a:rPr>
              <a:t>KV分離</a:t>
            </a:r>
            <a:endParaRPr lang="en-US" sz="1000" dirty="0"/>
          </a:p>
        </p:txBody>
      </p:sp>
      <p:pic>
        <p:nvPicPr>
          <p:cNvPr id="47" name="Image 12" descr="preencoded.png">    </p:cNvPr>
          <p:cNvPicPr>
            <a:picLocks noChangeAspect="1"/>
          </p:cNvPicPr>
          <p:nvPr/>
        </p:nvPicPr>
        <p:blipFill>
          <a:blip r:embed="rId13"/>
          <a:stretch>
            <a:fillRect/>
          </a:stretch>
        </p:blipFill>
        <p:spPr>
          <a:xfrm>
            <a:off x="0" y="6486754"/>
            <a:ext cx="12191695" cy="371246"/>
          </a:xfrm>
          <a:prstGeom prst="rect">
            <a:avLst/>
          </a:prstGeom>
        </p:spPr>
      </p:pic>
      <p:sp>
        <p:nvSpPr>
          <p:cNvPr id="48" name="Text 33"/>
          <p:cNvSpPr/>
          <p:nvPr/>
        </p:nvSpPr>
        <p:spPr>
          <a:xfrm>
            <a:off x="0" y="6486754"/>
            <a:ext cx="12192610" cy="372161"/>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73 | ローカルAI 技術調査レポート</a:t>
            </a:r>
            <a:endParaRPr lang="en-US" sz="9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F5F5F7"/>
          </a:solidFill>
          <a:ln/>
        </p:spPr>
      </p:sp>
      <p:sp>
        <p:nvSpPr>
          <p:cNvPr id="5" name="Shape 3"/>
          <p:cNvSpPr/>
          <p:nvPr/>
        </p:nvSpPr>
        <p:spPr>
          <a:xfrm>
            <a:off x="0" y="75255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0" r="0" t="0" b="0"/>
          <a:stretch/>
        </p:blipFill>
        <p:spPr>
          <a:xfrm>
            <a:off x="457200" y="243230"/>
            <a:ext cx="267005" cy="267005"/>
          </a:xfrm>
          <a:prstGeom prst="rect">
            <a:avLst/>
          </a:prstGeom>
        </p:spPr>
      </p:pic>
      <p:sp>
        <p:nvSpPr>
          <p:cNvPr id="7" name="Text 4"/>
          <p:cNvSpPr txBox="1"/>
          <p:nvPr/>
        </p:nvSpPr>
        <p:spPr>
          <a:xfrm>
            <a:off x="875995" y="176479"/>
            <a:ext cx="3372307"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リスクとコンプライアンス</a:t>
            </a:r>
            <a:endParaRPr lang="en-US" sz="2100" dirty="0"/>
          </a:p>
        </p:txBody>
      </p:sp>
      <p:sp>
        <p:nvSpPr>
          <p:cNvPr id="8" name="Text 5"/>
          <p:cNvSpPr txBox="1"/>
          <p:nvPr/>
        </p:nvSpPr>
        <p:spPr>
          <a:xfrm>
            <a:off x="8693201" y="261518"/>
            <a:ext cx="3238805"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ライセンス管理・プライバシー・安全性対策</a:t>
            </a:r>
            <a:endParaRPr lang="en-US" sz="1200" dirty="0"/>
          </a:p>
        </p:txBody>
      </p:sp>
      <p:sp>
        <p:nvSpPr>
          <p:cNvPr id="9" name="Shape 6"/>
          <p:cNvSpPr/>
          <p:nvPr/>
        </p:nvSpPr>
        <p:spPr>
          <a:xfrm>
            <a:off x="0" y="761695"/>
            <a:ext cx="12191695" cy="5715000"/>
          </a:xfrm>
          <a:prstGeom prst="rect">
            <a:avLst/>
          </a:prstGeom>
          <a:solidFill>
            <a:srgbClr val="FBFBFD"/>
          </a:solidFill>
          <a:ln w="12700">
            <a:solidFill>
              <a:srgbClr val="FFFFFF">
                <a:alpha val="0"/>
              </a:srgbClr>
            </a:solidFill>
            <a:prstDash val="solid"/>
          </a:ln>
        </p:spPr>
      </p:sp>
      <p:pic>
        <p:nvPicPr>
          <p:cNvPr id="10" name="Image 1" descr="preencoded.png">    </p:cNvPr>
          <p:cNvPicPr>
            <a:picLocks noChangeAspect="1"/>
          </p:cNvPicPr>
          <p:nvPr/>
        </p:nvPicPr>
        <p:blipFill>
          <a:blip r:embed="rId2"/>
          <a:srcRect l="0" r="0" t="-20" b="-20"/>
          <a:stretch/>
        </p:blipFill>
        <p:spPr>
          <a:xfrm>
            <a:off x="457200" y="990295"/>
            <a:ext cx="11277295" cy="838505"/>
          </a:xfrm>
          <a:prstGeom prst="rect">
            <a:avLst/>
          </a:prstGeom>
        </p:spPr>
      </p:pic>
      <p:sp>
        <p:nvSpPr>
          <p:cNvPr id="11" name="Text 7"/>
          <p:cNvSpPr txBox="1"/>
          <p:nvPr/>
        </p:nvSpPr>
        <p:spPr>
          <a:xfrm>
            <a:off x="743407" y="1143000"/>
            <a:ext cx="10840212" cy="534010"/>
          </a:xfrm>
          <a:prstGeom prst="rect">
            <a:avLst/>
          </a:prstGeom>
          <a:noFill/>
          <a:ln/>
        </p:spPr>
        <p:txBody>
          <a:bodyPr wrap="square" lIns="0" tIns="0" rIns="0" bIns="0" rtlCol="0" anchor="t"/>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結論：「コードのOSSライセンス」と「モデル重みの利用条件」を分離管理し、ローカル完結の利点を活かしつつ、検証ループによる安全性確保が必須です。</a:t>
            </a:r>
            <a:endParaRPr lang="en-US" sz="1500" dirty="0"/>
          </a:p>
        </p:txBody>
      </p:sp>
      <p:sp>
        <p:nvSpPr>
          <p:cNvPr id="12" name="Shape 8"/>
          <p:cNvSpPr/>
          <p:nvPr/>
        </p:nvSpPr>
        <p:spPr>
          <a:xfrm>
            <a:off x="457200" y="2095805"/>
            <a:ext cx="11277295" cy="1485900"/>
          </a:xfrm>
          <a:prstGeom prst="roundRect">
            <a:avLst>
              <a:gd name="adj" fmla="val 4734"/>
            </a:avLst>
          </a:prstGeom>
          <a:solidFill>
            <a:srgbClr val="FFFFFF"/>
          </a:solidFill>
          <a:ln w="12700">
            <a:solidFill>
              <a:srgbClr val="E5E5E5"/>
            </a:solidFill>
            <a:prstDash val="solid"/>
          </a:ln>
        </p:spPr>
      </p:sp>
      <p:pic>
        <p:nvPicPr>
          <p:cNvPr id="13" name="Image 2" descr="preencoded.png">    </p:cNvPr>
          <p:cNvPicPr>
            <a:picLocks noChangeAspect="1"/>
          </p:cNvPicPr>
          <p:nvPr/>
        </p:nvPicPr>
        <p:blipFill>
          <a:blip r:embed="rId3"/>
          <a:srcRect l="0" r="0" t="-1087" b="-1087"/>
          <a:stretch/>
        </p:blipFill>
        <p:spPr>
          <a:xfrm>
            <a:off x="2691994" y="2615184"/>
            <a:ext cx="105156" cy="171907"/>
          </a:xfrm>
          <a:prstGeom prst="rect">
            <a:avLst/>
          </a:prstGeom>
        </p:spPr>
      </p:pic>
      <p:pic>
        <p:nvPicPr>
          <p:cNvPr id="14" name="Image 3" descr="preencoded.png">    </p:cNvPr>
          <p:cNvPicPr>
            <a:picLocks noChangeAspect="1"/>
          </p:cNvPicPr>
          <p:nvPr/>
        </p:nvPicPr>
        <p:blipFill>
          <a:blip r:embed="rId4"/>
          <a:srcRect l="0" r="0" t="-1087" b="-1087"/>
          <a:stretch/>
        </p:blipFill>
        <p:spPr>
          <a:xfrm>
            <a:off x="4926787" y="2615184"/>
            <a:ext cx="105156" cy="171907"/>
          </a:xfrm>
          <a:prstGeom prst="rect">
            <a:avLst/>
          </a:prstGeom>
        </p:spPr>
      </p:pic>
      <p:pic>
        <p:nvPicPr>
          <p:cNvPr id="15" name="Image 4" descr="preencoded.png">    </p:cNvPr>
          <p:cNvPicPr>
            <a:picLocks noChangeAspect="1"/>
          </p:cNvPicPr>
          <p:nvPr/>
        </p:nvPicPr>
        <p:blipFill>
          <a:blip r:embed="rId5"/>
          <a:srcRect l="0" r="0" t="-1087" b="-1087"/>
          <a:stretch/>
        </p:blipFill>
        <p:spPr>
          <a:xfrm>
            <a:off x="7160666" y="2615184"/>
            <a:ext cx="105156" cy="171907"/>
          </a:xfrm>
          <a:prstGeom prst="rect">
            <a:avLst/>
          </a:prstGeom>
        </p:spPr>
      </p:pic>
      <p:pic>
        <p:nvPicPr>
          <p:cNvPr id="16" name="Image 5" descr="preencoded.png">    </p:cNvPr>
          <p:cNvPicPr>
            <a:picLocks noChangeAspect="1"/>
          </p:cNvPicPr>
          <p:nvPr/>
        </p:nvPicPr>
        <p:blipFill>
          <a:blip r:embed="rId6"/>
          <a:srcRect l="0" r="0" t="-1087" b="-1087"/>
          <a:stretch/>
        </p:blipFill>
        <p:spPr>
          <a:xfrm>
            <a:off x="9395460" y="2615184"/>
            <a:ext cx="105156" cy="171907"/>
          </a:xfrm>
          <a:prstGeom prst="rect">
            <a:avLst/>
          </a:prstGeom>
        </p:spPr>
      </p:pic>
      <p:sp>
        <p:nvSpPr>
          <p:cNvPr id="17" name="Shape 9"/>
          <p:cNvSpPr/>
          <p:nvPr/>
        </p:nvSpPr>
        <p:spPr>
          <a:xfrm>
            <a:off x="457200" y="3882542"/>
            <a:ext cx="3638398" cy="2486254"/>
          </a:xfrm>
          <a:prstGeom prst="roundRect">
            <a:avLst>
              <a:gd name="adj" fmla="val 1691"/>
            </a:avLst>
          </a:prstGeom>
          <a:solidFill>
            <a:srgbClr val="FFFFFF"/>
          </a:solidFill>
          <a:ln w="12700">
            <a:solidFill>
              <a:srgbClr val="E5E5E5"/>
            </a:solidFill>
            <a:prstDash val="solid"/>
          </a:ln>
        </p:spPr>
      </p:sp>
      <p:sp>
        <p:nvSpPr>
          <p:cNvPr id="18" name="Shape 10"/>
          <p:cNvSpPr/>
          <p:nvPr/>
        </p:nvSpPr>
        <p:spPr>
          <a:xfrm>
            <a:off x="657454" y="4464101"/>
            <a:ext cx="3238805" cy="9144"/>
          </a:xfrm>
          <a:prstGeom prst="rect">
            <a:avLst/>
          </a:prstGeom>
          <a:solidFill>
            <a:srgbClr val="F0F0F0"/>
          </a:solidFill>
          <a:ln w="12700">
            <a:solidFill>
              <a:srgbClr val="F0F0F0">
                <a:alpha val="0"/>
              </a:srgbClr>
            </a:solidFill>
            <a:prstDash val="solid"/>
          </a:ln>
        </p:spPr>
      </p:sp>
      <p:sp>
        <p:nvSpPr>
          <p:cNvPr id="19" name="Shape 11"/>
          <p:cNvSpPr/>
          <p:nvPr/>
        </p:nvSpPr>
        <p:spPr>
          <a:xfrm>
            <a:off x="657454" y="4082796"/>
            <a:ext cx="304495" cy="304495"/>
          </a:xfrm>
          <a:prstGeom prst="roundRect">
            <a:avLst>
              <a:gd name="adj" fmla="val 75075"/>
            </a:avLst>
          </a:prstGeom>
          <a:solidFill>
            <a:srgbClr val="007AFF"/>
          </a:solidFill>
          <a:ln w="12700">
            <a:solidFill>
              <a:srgbClr val="FFFFFF">
                <a:alpha val="0"/>
              </a:srgbClr>
            </a:solidFill>
            <a:prstDash val="solid"/>
          </a:ln>
        </p:spPr>
      </p:sp>
      <p:pic>
        <p:nvPicPr>
          <p:cNvPr id="20" name="Image 6" descr="preencoded.png">    </p:cNvPr>
          <p:cNvPicPr>
            <a:picLocks noChangeAspect="1"/>
          </p:cNvPicPr>
          <p:nvPr/>
        </p:nvPicPr>
        <p:blipFill>
          <a:blip r:embed="rId7"/>
          <a:srcRect l="-1507" r="-1507" t="0" b="0"/>
          <a:stretch/>
        </p:blipFill>
        <p:spPr>
          <a:xfrm>
            <a:off x="724205" y="4167835"/>
            <a:ext cx="171907" cy="133502"/>
          </a:xfrm>
          <a:prstGeom prst="rect">
            <a:avLst/>
          </a:prstGeom>
        </p:spPr>
      </p:pic>
      <p:sp>
        <p:nvSpPr>
          <p:cNvPr id="21" name="Text 12"/>
          <p:cNvSpPr txBox="1"/>
          <p:nvPr/>
        </p:nvSpPr>
        <p:spPr>
          <a:xfrm>
            <a:off x="1057046" y="4120286"/>
            <a:ext cx="1152144"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ライセンス管理</a:t>
            </a:r>
            <a:endParaRPr lang="en-US" sz="1200" dirty="0"/>
          </a:p>
        </p:txBody>
      </p:sp>
      <p:pic>
        <p:nvPicPr>
          <p:cNvPr id="22" name="Image 7" descr="preencoded.png">    </p:cNvPr>
          <p:cNvPicPr>
            <a:picLocks noChangeAspect="1"/>
          </p:cNvPicPr>
          <p:nvPr/>
        </p:nvPicPr>
        <p:blipFill>
          <a:blip r:embed="rId8"/>
          <a:srcRect l="0" r="0" t="0" b="0"/>
          <a:stretch/>
        </p:blipFill>
        <p:spPr>
          <a:xfrm>
            <a:off x="657454" y="4646981"/>
            <a:ext cx="95098" cy="95098"/>
          </a:xfrm>
          <a:prstGeom prst="rect">
            <a:avLst/>
          </a:prstGeom>
        </p:spPr>
      </p:pic>
      <p:sp>
        <p:nvSpPr>
          <p:cNvPr id="23" name="Text 13"/>
          <p:cNvSpPr txBox="1"/>
          <p:nvPr/>
        </p:nvSpPr>
        <p:spPr>
          <a:xfrm>
            <a:off x="752551" y="47731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コードと重みの分離</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ランタイム(MIT/Apache)とモデル重み(Community/非商用)は別条件。利用範囲を台帳化する。 </a:t>
            </a:r>
            <a:endParaRPr lang="en-US" sz="900" dirty="0"/>
          </a:p>
        </p:txBody>
      </p:sp>
      <p:pic>
        <p:nvPicPr>
          <p:cNvPr id="24" name="Image 8" descr="preencoded.png">    </p:cNvPr>
          <p:cNvPicPr>
            <a:picLocks noChangeAspect="1"/>
          </p:cNvPicPr>
          <p:nvPr/>
        </p:nvPicPr>
        <p:blipFill>
          <a:blip r:embed="rId9"/>
          <a:srcRect l="0" r="0" t="0" b="0"/>
          <a:stretch/>
        </p:blipFill>
        <p:spPr>
          <a:xfrm>
            <a:off x="657454" y="5484571"/>
            <a:ext cx="95098" cy="95098"/>
          </a:xfrm>
          <a:prstGeom prst="rect">
            <a:avLst/>
          </a:prstGeom>
        </p:spPr>
      </p:pic>
      <p:sp>
        <p:nvSpPr>
          <p:cNvPr id="25" name="Text 14"/>
          <p:cNvSpPr txBox="1"/>
          <p:nvPr/>
        </p:nvSpPr>
        <p:spPr>
          <a:xfrm>
            <a:off x="752551" y="561075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個別確認の義務化</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Qwen2.5のファミリー内例外</a:t>
            </a:r>
            <a:pPr algn="l" indent="0" marL="0">
              <a:buNone/>
            </a:pPr>
            <a:r>
              <a:rPr lang="en-US" sz="900" dirty="0">
                <a:solidFill>
                  <a:srgbClr val="424245"/>
                </a:solidFill>
                <a:latin typeface="Noto Sans JP" pitchFamily="34" charset="0"/>
                <a:ea typeface="Noto Sans JP" pitchFamily="34" charset="-122"/>
                <a:cs typeface="Noto Sans JP" pitchFamily="34" charset="-120"/>
              </a:rPr>
              <a:t>や、FLUX.1-dev等の派生モデル条件を一次ソースで確認する。 </a:t>
            </a:r>
            <a:endParaRPr lang="en-US" sz="900" dirty="0"/>
          </a:p>
        </p:txBody>
      </p:sp>
      <p:pic>
        <p:nvPicPr>
          <p:cNvPr id="26" name="Image 9" descr="preencoded.png">    </p:cNvPr>
          <p:cNvPicPr>
            <a:picLocks noChangeAspect="1"/>
          </p:cNvPicPr>
          <p:nvPr/>
        </p:nvPicPr>
        <p:blipFill>
          <a:blip r:embed="rId10"/>
          <a:stretch>
            <a:fillRect/>
          </a:stretch>
        </p:blipFill>
        <p:spPr>
          <a:xfrm>
            <a:off x="2316175" y="5815584"/>
            <a:ext cx="247802" cy="161849"/>
          </a:xfrm>
          <a:prstGeom prst="rect">
            <a:avLst/>
          </a:prstGeom>
        </p:spPr>
      </p:pic>
      <p:sp>
        <p:nvSpPr>
          <p:cNvPr id="27" name="Text 15"/>
          <p:cNvSpPr/>
          <p:nvPr/>
        </p:nvSpPr>
        <p:spPr>
          <a:xfrm>
            <a:off x="2316175" y="5815584"/>
            <a:ext cx="247802" cy="162763"/>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36366"/>
                </a:solidFill>
                <a:latin typeface="Noto Sans JP" pitchFamily="34" charset="0"/>
                <a:ea typeface="Noto Sans JP" pitchFamily="34" charset="-122"/>
                <a:cs typeface="Noto Sans JP" pitchFamily="34" charset="-120"/>
              </a:rPr>
              <a:t>[33]</a:t>
            </a:r>
            <a:endParaRPr lang="en-US" sz="800" dirty="0"/>
          </a:p>
        </p:txBody>
      </p:sp>
      <p:sp>
        <p:nvSpPr>
          <p:cNvPr id="28" name="Shape 16"/>
          <p:cNvSpPr/>
          <p:nvPr/>
        </p:nvSpPr>
        <p:spPr>
          <a:xfrm>
            <a:off x="4280306" y="3882542"/>
            <a:ext cx="3638398" cy="2486254"/>
          </a:xfrm>
          <a:prstGeom prst="roundRect">
            <a:avLst>
              <a:gd name="adj" fmla="val 1691"/>
            </a:avLst>
          </a:prstGeom>
          <a:solidFill>
            <a:srgbClr val="FFFFFF"/>
          </a:solidFill>
          <a:ln w="12700">
            <a:solidFill>
              <a:srgbClr val="E5E5E5"/>
            </a:solidFill>
            <a:prstDash val="solid"/>
          </a:ln>
        </p:spPr>
      </p:sp>
      <p:sp>
        <p:nvSpPr>
          <p:cNvPr id="29" name="Shape 17"/>
          <p:cNvSpPr/>
          <p:nvPr/>
        </p:nvSpPr>
        <p:spPr>
          <a:xfrm>
            <a:off x="4479646" y="4464101"/>
            <a:ext cx="3238805" cy="9144"/>
          </a:xfrm>
          <a:prstGeom prst="rect">
            <a:avLst/>
          </a:prstGeom>
          <a:solidFill>
            <a:srgbClr val="F0F0F0"/>
          </a:solidFill>
          <a:ln w="12700">
            <a:solidFill>
              <a:srgbClr val="F0F0F0">
                <a:alpha val="0"/>
              </a:srgbClr>
            </a:solidFill>
            <a:prstDash val="solid"/>
          </a:ln>
        </p:spPr>
      </p:sp>
      <p:sp>
        <p:nvSpPr>
          <p:cNvPr id="30" name="Shape 18"/>
          <p:cNvSpPr/>
          <p:nvPr/>
        </p:nvSpPr>
        <p:spPr>
          <a:xfrm>
            <a:off x="4479646" y="4082796"/>
            <a:ext cx="304495" cy="304495"/>
          </a:xfrm>
          <a:prstGeom prst="roundRect">
            <a:avLst>
              <a:gd name="adj" fmla="val 75075"/>
            </a:avLst>
          </a:prstGeom>
          <a:solidFill>
            <a:srgbClr val="34C759"/>
          </a:solidFill>
          <a:ln w="12700">
            <a:solidFill>
              <a:srgbClr val="FFFFFF">
                <a:alpha val="0"/>
              </a:srgbClr>
            </a:solidFill>
            <a:prstDash val="solid"/>
          </a:ln>
        </p:spPr>
      </p:sp>
      <p:pic>
        <p:nvPicPr>
          <p:cNvPr id="31" name="Image 10" descr="preencoded.png">    </p:cNvPr>
          <p:cNvPicPr>
            <a:picLocks noChangeAspect="1"/>
          </p:cNvPicPr>
          <p:nvPr/>
        </p:nvPicPr>
        <p:blipFill>
          <a:blip r:embed="rId11"/>
          <a:srcRect l="-1507" r="-1507" t="0" b="0"/>
          <a:stretch/>
        </p:blipFill>
        <p:spPr>
          <a:xfrm>
            <a:off x="4546397" y="4167835"/>
            <a:ext cx="171907" cy="133502"/>
          </a:xfrm>
          <a:prstGeom prst="rect">
            <a:avLst/>
          </a:prstGeom>
        </p:spPr>
      </p:pic>
      <p:sp>
        <p:nvSpPr>
          <p:cNvPr id="32" name="Text 19"/>
          <p:cNvSpPr txBox="1"/>
          <p:nvPr/>
        </p:nvSpPr>
        <p:spPr>
          <a:xfrm>
            <a:off x="4880153" y="4120286"/>
            <a:ext cx="1481328"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プライバシー・安全</a:t>
            </a:r>
            <a:endParaRPr lang="en-US" sz="1200" dirty="0"/>
          </a:p>
        </p:txBody>
      </p:sp>
      <p:pic>
        <p:nvPicPr>
          <p:cNvPr id="33" name="Image 11" descr="preencoded.png">    </p:cNvPr>
          <p:cNvPicPr>
            <a:picLocks noChangeAspect="1"/>
          </p:cNvPicPr>
          <p:nvPr/>
        </p:nvPicPr>
        <p:blipFill>
          <a:blip r:embed="rId12"/>
          <a:srcRect l="0" r="0" t="0" b="0"/>
          <a:stretch/>
        </p:blipFill>
        <p:spPr>
          <a:xfrm>
            <a:off x="4479646" y="4646981"/>
            <a:ext cx="95098" cy="95098"/>
          </a:xfrm>
          <a:prstGeom prst="rect">
            <a:avLst/>
          </a:prstGeom>
        </p:spPr>
      </p:pic>
      <p:sp>
        <p:nvSpPr>
          <p:cNvPr id="34" name="Text 20"/>
          <p:cNvSpPr txBox="1"/>
          <p:nvPr/>
        </p:nvSpPr>
        <p:spPr>
          <a:xfrm>
            <a:off x="4574743" y="47731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ローカル完結の徹底</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入力データがデフォルトで外部送信されない構成を物理/論理的に担保。LAN内APIも管理対象。 </a:t>
            </a:r>
            <a:endParaRPr lang="en-US" sz="900" dirty="0"/>
          </a:p>
        </p:txBody>
      </p:sp>
      <p:pic>
        <p:nvPicPr>
          <p:cNvPr id="35" name="Image 12" descr="preencoded.png">    </p:cNvPr>
          <p:cNvPicPr>
            <a:picLocks noChangeAspect="1"/>
          </p:cNvPicPr>
          <p:nvPr/>
        </p:nvPicPr>
        <p:blipFill>
          <a:blip r:embed="rId13"/>
          <a:srcRect l="0" r="0" t="0" b="0"/>
          <a:stretch/>
        </p:blipFill>
        <p:spPr>
          <a:xfrm>
            <a:off x="4479646" y="5484571"/>
            <a:ext cx="95098" cy="95098"/>
          </a:xfrm>
          <a:prstGeom prst="rect">
            <a:avLst/>
          </a:prstGeom>
        </p:spPr>
      </p:pic>
      <p:sp>
        <p:nvSpPr>
          <p:cNvPr id="36" name="Text 21"/>
          <p:cNvSpPr txBox="1"/>
          <p:nvPr/>
        </p:nvSpPr>
        <p:spPr>
          <a:xfrm>
            <a:off x="4574743" y="561075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入力ガードレール</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プロンプトインジェクション対策やPII（個人情報）フィルタリングを前段に実装する。 </a:t>
            </a:r>
            <a:endParaRPr lang="en-US" sz="900" dirty="0"/>
          </a:p>
        </p:txBody>
      </p:sp>
      <p:sp>
        <p:nvSpPr>
          <p:cNvPr id="37" name="Shape 22"/>
          <p:cNvSpPr/>
          <p:nvPr/>
        </p:nvSpPr>
        <p:spPr>
          <a:xfrm>
            <a:off x="8102498" y="3882542"/>
            <a:ext cx="3638398" cy="2486254"/>
          </a:xfrm>
          <a:prstGeom prst="roundRect">
            <a:avLst>
              <a:gd name="adj" fmla="val 1691"/>
            </a:avLst>
          </a:prstGeom>
          <a:solidFill>
            <a:srgbClr val="FFFFFF"/>
          </a:solidFill>
          <a:ln w="12700">
            <a:solidFill>
              <a:srgbClr val="E5E5E5"/>
            </a:solidFill>
            <a:prstDash val="solid"/>
          </a:ln>
        </p:spPr>
      </p:sp>
      <p:sp>
        <p:nvSpPr>
          <p:cNvPr id="38" name="Shape 23"/>
          <p:cNvSpPr/>
          <p:nvPr/>
        </p:nvSpPr>
        <p:spPr>
          <a:xfrm>
            <a:off x="8302752" y="4464101"/>
            <a:ext cx="3238805" cy="9144"/>
          </a:xfrm>
          <a:prstGeom prst="rect">
            <a:avLst/>
          </a:prstGeom>
          <a:solidFill>
            <a:srgbClr val="F0F0F0"/>
          </a:solidFill>
          <a:ln w="12700">
            <a:solidFill>
              <a:srgbClr val="F0F0F0">
                <a:alpha val="0"/>
              </a:srgbClr>
            </a:solidFill>
            <a:prstDash val="solid"/>
          </a:ln>
        </p:spPr>
      </p:sp>
      <p:sp>
        <p:nvSpPr>
          <p:cNvPr id="39" name="Shape 24"/>
          <p:cNvSpPr/>
          <p:nvPr/>
        </p:nvSpPr>
        <p:spPr>
          <a:xfrm>
            <a:off x="8302752" y="4082796"/>
            <a:ext cx="304495" cy="304495"/>
          </a:xfrm>
          <a:prstGeom prst="roundRect">
            <a:avLst>
              <a:gd name="adj" fmla="val 75075"/>
            </a:avLst>
          </a:prstGeom>
          <a:solidFill>
            <a:srgbClr val="FF3B30"/>
          </a:solidFill>
          <a:ln w="12700">
            <a:solidFill>
              <a:srgbClr val="FFFFFF">
                <a:alpha val="0"/>
              </a:srgbClr>
            </a:solidFill>
            <a:prstDash val="solid"/>
          </a:ln>
        </p:spPr>
      </p:sp>
      <p:pic>
        <p:nvPicPr>
          <p:cNvPr id="40" name="Image 13" descr="preencoded.png">    </p:cNvPr>
          <p:cNvPicPr>
            <a:picLocks noChangeAspect="1"/>
          </p:cNvPicPr>
          <p:nvPr/>
        </p:nvPicPr>
        <p:blipFill>
          <a:blip r:embed="rId14"/>
          <a:srcRect l="-2512" r="-2512" t="0" b="0"/>
          <a:stretch/>
        </p:blipFill>
        <p:spPr>
          <a:xfrm>
            <a:off x="8402422" y="4167835"/>
            <a:ext cx="105156" cy="133502"/>
          </a:xfrm>
          <a:prstGeom prst="rect">
            <a:avLst/>
          </a:prstGeom>
        </p:spPr>
      </p:pic>
      <p:sp>
        <p:nvSpPr>
          <p:cNvPr id="41" name="Text 25"/>
          <p:cNvSpPr txBox="1"/>
          <p:nvPr/>
        </p:nvSpPr>
        <p:spPr>
          <a:xfrm>
            <a:off x="8702345" y="4120286"/>
            <a:ext cx="1163117" cy="228600"/>
          </a:xfrm>
          <a:prstGeom prst="rect">
            <a:avLst/>
          </a:prstGeom>
          <a:noFill/>
          <a:ln/>
        </p:spPr>
        <p:txBody>
          <a:bodyPr wrap="square" lIns="0" tIns="0" rIns="0" bIns="0" rtlCol="0" anchor="ctr"/>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幻覚対策・監視</a:t>
            </a:r>
            <a:endParaRPr lang="en-US" sz="1200" dirty="0"/>
          </a:p>
        </p:txBody>
      </p:sp>
      <p:pic>
        <p:nvPicPr>
          <p:cNvPr id="42" name="Image 14" descr="preencoded.png">    </p:cNvPr>
          <p:cNvPicPr>
            <a:picLocks noChangeAspect="1"/>
          </p:cNvPicPr>
          <p:nvPr/>
        </p:nvPicPr>
        <p:blipFill>
          <a:blip r:embed="rId15"/>
          <a:srcRect l="0" r="0" t="0" b="0"/>
          <a:stretch/>
        </p:blipFill>
        <p:spPr>
          <a:xfrm>
            <a:off x="8302752" y="4646981"/>
            <a:ext cx="95098" cy="95098"/>
          </a:xfrm>
          <a:prstGeom prst="rect">
            <a:avLst/>
          </a:prstGeom>
        </p:spPr>
      </p:pic>
      <p:sp>
        <p:nvSpPr>
          <p:cNvPr id="43" name="Text 26"/>
          <p:cNvSpPr txBox="1"/>
          <p:nvPr/>
        </p:nvSpPr>
        <p:spPr>
          <a:xfrm>
            <a:off x="8397850" y="477316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検証ループの実装</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生成コードの自動コンパイル/テスト実行や、RAG引用元の存在確認を自動化し、幻覚をフィルタする。 </a:t>
            </a:r>
            <a:endParaRPr lang="en-US" sz="900" dirty="0"/>
          </a:p>
        </p:txBody>
      </p:sp>
      <p:pic>
        <p:nvPicPr>
          <p:cNvPr id="44" name="Image 15" descr="preencoded.png">    </p:cNvPr>
          <p:cNvPicPr>
            <a:picLocks noChangeAspect="1"/>
          </p:cNvPicPr>
          <p:nvPr/>
        </p:nvPicPr>
        <p:blipFill>
          <a:blip r:embed="rId16"/>
          <a:srcRect l="0" r="0" t="0" b="0"/>
          <a:stretch/>
        </p:blipFill>
        <p:spPr>
          <a:xfrm>
            <a:off x="8302752" y="5484571"/>
            <a:ext cx="95098" cy="95098"/>
          </a:xfrm>
          <a:prstGeom prst="rect">
            <a:avLst/>
          </a:prstGeom>
        </p:spPr>
      </p:pic>
      <p:sp>
        <p:nvSpPr>
          <p:cNvPr id="45" name="Text 27"/>
          <p:cNvSpPr txBox="1"/>
          <p:nvPr/>
        </p:nvSpPr>
        <p:spPr>
          <a:xfrm>
            <a:off x="8397850" y="5610758"/>
            <a:ext cx="3219602" cy="562356"/>
          </a:xfrm>
          <a:prstGeom prst="rect">
            <a:avLst/>
          </a:prstGeom>
          <a:noFill/>
          <a:ln/>
        </p:spPr>
        <p:txBody>
          <a:bodyPr wrap="square" lIns="0" tIns="0" rIns="0" bIns="0" rtlCol="0" anchor="t"/>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ログ監査</a:t>
            </a:r>
            <a:pPr algn="l" indent="0" marL="0">
              <a:buNone/>
            </a:pPr>
            <a:endParaRPr lang="en-US" sz="900" dirty="0"/>
          </a:p>
          <a:p>
            <a:pPr algn="l" indent="0" marL="0">
              <a:buNone/>
            </a:pPr>
            <a:r>
              <a:rPr lang="en-US" sz="900" dirty="0">
                <a:solidFill>
                  <a:srgbClr val="424245"/>
                </a:solidFill>
                <a:latin typeface="Noto Sans JP" pitchFamily="34" charset="0"/>
                <a:ea typeface="Noto Sans JP" pitchFamily="34" charset="-122"/>
                <a:cs typeface="Noto Sans JP" pitchFamily="34" charset="-120"/>
              </a:rPr>
              <a:t> 入出力、パラメータ、実行環境情報をログ保存し、事後監査や精度改善サイクルに活用する。 </a:t>
            </a:r>
            <a:endParaRPr lang="en-US" sz="900" dirty="0"/>
          </a:p>
        </p:txBody>
      </p:sp>
      <p:pic>
        <p:nvPicPr>
          <p:cNvPr id="46" name="Image 16" descr="preencoded.png">    </p:cNvPr>
          <p:cNvPicPr>
            <a:picLocks noChangeAspect="1"/>
          </p:cNvPicPr>
          <p:nvPr/>
        </p:nvPicPr>
        <p:blipFill>
          <a:blip r:embed="rId17"/>
          <a:stretch>
            <a:fillRect/>
          </a:stretch>
        </p:blipFill>
        <p:spPr>
          <a:xfrm>
            <a:off x="0" y="6476695"/>
            <a:ext cx="12191695" cy="381305"/>
          </a:xfrm>
          <a:prstGeom prst="rect">
            <a:avLst/>
          </a:prstGeom>
        </p:spPr>
      </p:pic>
      <p:sp>
        <p:nvSpPr>
          <p:cNvPr id="47" name="Text 28"/>
          <p:cNvSpPr/>
          <p:nvPr/>
        </p:nvSpPr>
        <p:spPr>
          <a:xfrm>
            <a:off x="0" y="6476695"/>
            <a:ext cx="12192610" cy="381305"/>
          </a:xfrm>
          <a:prstGeom prst="rect">
            <a:avLst/>
          </a:prstGeom>
          <a:solidFill>
            <a:srgbClr val="FFFFFF">
              <a:alpha val="0"/>
            </a:srgbClr>
          </a:solidFill>
          <a:ln w="12700">
            <a:solidFill>
              <a:srgbClr val="E5E5E5"/>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74 | ローカルAI 技術調査レポート</a:t>
            </a:r>
            <a:endParaRPr lang="en-US" sz="900" dirty="0"/>
          </a:p>
        </p:txBody>
      </p:sp>
      <p:pic>
        <p:nvPicPr>
          <p:cNvPr id="48" name="Image 17" descr="preencoded.png">    </p:cNvPr>
          <p:cNvPicPr>
            <a:picLocks noChangeAspect="1"/>
          </p:cNvPicPr>
          <p:nvPr/>
        </p:nvPicPr>
        <p:blipFill>
          <a:blip r:embed="rId18"/>
          <a:srcRect l="0" r="0" t="0" b="0"/>
          <a:stretch/>
        </p:blipFill>
        <p:spPr>
          <a:xfrm>
            <a:off x="1398118" y="2295144"/>
            <a:ext cx="457200" cy="457200"/>
          </a:xfrm>
          <a:prstGeom prst="rect">
            <a:avLst/>
          </a:prstGeom>
        </p:spPr>
      </p:pic>
      <p:pic>
        <p:nvPicPr>
          <p:cNvPr id="49" name="Image 18" descr="preencoded.png">    </p:cNvPr>
          <p:cNvPicPr>
            <a:picLocks noChangeAspect="1"/>
          </p:cNvPicPr>
          <p:nvPr/>
        </p:nvPicPr>
        <p:blipFill>
          <a:blip r:embed="rId19"/>
          <a:srcRect l="0" r="0" t="0" b="0"/>
          <a:stretch/>
        </p:blipFill>
        <p:spPr>
          <a:xfrm>
            <a:off x="1555394" y="2428646"/>
            <a:ext cx="142646" cy="190195"/>
          </a:xfrm>
          <a:prstGeom prst="rect">
            <a:avLst/>
          </a:prstGeom>
        </p:spPr>
      </p:pic>
      <p:sp>
        <p:nvSpPr>
          <p:cNvPr id="50" name="Text 29"/>
          <p:cNvSpPr txBox="1"/>
          <p:nvPr/>
        </p:nvSpPr>
        <p:spPr>
          <a:xfrm>
            <a:off x="1122883" y="2829154"/>
            <a:ext cx="1010412"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ライセンス確認</a:t>
            </a:r>
            <a:endParaRPr lang="en-US" sz="1000" dirty="0"/>
          </a:p>
        </p:txBody>
      </p:sp>
      <p:sp>
        <p:nvSpPr>
          <p:cNvPr id="51" name="Text 30"/>
          <p:cNvSpPr txBox="1"/>
          <p:nvPr/>
        </p:nvSpPr>
        <p:spPr>
          <a:xfrm>
            <a:off x="1231697" y="3105302"/>
            <a:ext cx="790956"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コードと重みを</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分離して精査</a:t>
            </a:r>
            <a:endParaRPr lang="en-US" sz="800" dirty="0"/>
          </a:p>
        </p:txBody>
      </p:sp>
      <p:pic>
        <p:nvPicPr>
          <p:cNvPr id="52" name="Image 19" descr="preencoded.png">    </p:cNvPr>
          <p:cNvPicPr>
            <a:picLocks noChangeAspect="1"/>
          </p:cNvPicPr>
          <p:nvPr/>
        </p:nvPicPr>
        <p:blipFill>
          <a:blip r:embed="rId20"/>
          <a:srcRect l="0" r="0" t="0" b="0"/>
          <a:stretch/>
        </p:blipFill>
        <p:spPr>
          <a:xfrm>
            <a:off x="3632911" y="2295144"/>
            <a:ext cx="457200" cy="457200"/>
          </a:xfrm>
          <a:prstGeom prst="rect">
            <a:avLst/>
          </a:prstGeom>
        </p:spPr>
      </p:pic>
      <p:pic>
        <p:nvPicPr>
          <p:cNvPr id="53" name="Image 20" descr="preencoded.png">    </p:cNvPr>
          <p:cNvPicPr>
            <a:picLocks noChangeAspect="1"/>
          </p:cNvPicPr>
          <p:nvPr/>
        </p:nvPicPr>
        <p:blipFill>
          <a:blip r:embed="rId21"/>
          <a:srcRect l="-1282" r="-1282" t="0" b="0"/>
          <a:stretch/>
        </p:blipFill>
        <p:spPr>
          <a:xfrm>
            <a:off x="3751783" y="2428646"/>
            <a:ext cx="219456" cy="190195"/>
          </a:xfrm>
          <a:prstGeom prst="rect">
            <a:avLst/>
          </a:prstGeom>
        </p:spPr>
      </p:pic>
      <p:sp>
        <p:nvSpPr>
          <p:cNvPr id="54" name="Text 31"/>
          <p:cNvSpPr txBox="1"/>
          <p:nvPr/>
        </p:nvSpPr>
        <p:spPr>
          <a:xfrm>
            <a:off x="3423514" y="2829154"/>
            <a:ext cx="876910"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商用利用判定</a:t>
            </a:r>
            <a:endParaRPr lang="en-US" sz="1000" dirty="0"/>
          </a:p>
        </p:txBody>
      </p:sp>
      <p:sp>
        <p:nvSpPr>
          <p:cNvPr id="55" name="Text 32"/>
          <p:cNvSpPr txBox="1"/>
          <p:nvPr/>
        </p:nvSpPr>
        <p:spPr>
          <a:xfrm>
            <a:off x="3374136" y="3105302"/>
            <a:ext cx="981151"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規約・例外条件</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(Family内差分)確認</a:t>
            </a:r>
            <a:endParaRPr lang="en-US" sz="800" dirty="0"/>
          </a:p>
        </p:txBody>
      </p:sp>
      <p:pic>
        <p:nvPicPr>
          <p:cNvPr id="56" name="Image 21" descr="preencoded.png">    </p:cNvPr>
          <p:cNvPicPr>
            <a:picLocks noChangeAspect="1"/>
          </p:cNvPicPr>
          <p:nvPr/>
        </p:nvPicPr>
        <p:blipFill>
          <a:blip r:embed="rId22"/>
          <a:srcRect l="0" r="0" t="0" b="0"/>
          <a:stretch/>
        </p:blipFill>
        <p:spPr>
          <a:xfrm>
            <a:off x="5867705" y="2295144"/>
            <a:ext cx="457200" cy="457200"/>
          </a:xfrm>
          <a:prstGeom prst="rect">
            <a:avLst/>
          </a:prstGeom>
        </p:spPr>
      </p:pic>
      <p:pic>
        <p:nvPicPr>
          <p:cNvPr id="57" name="Image 22" descr="preencoded.png">    </p:cNvPr>
          <p:cNvPicPr>
            <a:picLocks noChangeAspect="1"/>
          </p:cNvPicPr>
          <p:nvPr/>
        </p:nvPicPr>
        <p:blipFill>
          <a:blip r:embed="rId23"/>
          <a:srcRect l="0" r="0" t="0" b="0"/>
          <a:stretch/>
        </p:blipFill>
        <p:spPr>
          <a:xfrm>
            <a:off x="5976518" y="2428646"/>
            <a:ext cx="237744" cy="190195"/>
          </a:xfrm>
          <a:prstGeom prst="rect">
            <a:avLst/>
          </a:prstGeom>
        </p:spPr>
      </p:pic>
      <p:sp>
        <p:nvSpPr>
          <p:cNvPr id="58" name="Text 33"/>
          <p:cNvSpPr txBox="1"/>
          <p:nvPr/>
        </p:nvSpPr>
        <p:spPr>
          <a:xfrm>
            <a:off x="5658307" y="2829154"/>
            <a:ext cx="876910"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ローカル完結</a:t>
            </a:r>
            <a:endParaRPr lang="en-US" sz="1000" dirty="0"/>
          </a:p>
        </p:txBody>
      </p:sp>
      <p:sp>
        <p:nvSpPr>
          <p:cNvPr id="59" name="Text 34"/>
          <p:cNvSpPr txBox="1"/>
          <p:nvPr/>
        </p:nvSpPr>
        <p:spPr>
          <a:xfrm>
            <a:off x="5649163" y="3105302"/>
            <a:ext cx="896112"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データ送信遮断</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プライバシー保護</a:t>
            </a:r>
            <a:endParaRPr lang="en-US" sz="800" dirty="0"/>
          </a:p>
        </p:txBody>
      </p:sp>
      <p:pic>
        <p:nvPicPr>
          <p:cNvPr id="60" name="Image 23" descr="preencoded.png">    </p:cNvPr>
          <p:cNvPicPr>
            <a:picLocks noChangeAspect="1"/>
          </p:cNvPicPr>
          <p:nvPr/>
        </p:nvPicPr>
        <p:blipFill>
          <a:blip r:embed="rId24"/>
          <a:srcRect l="0" r="0" t="0" b="0"/>
          <a:stretch/>
        </p:blipFill>
        <p:spPr>
          <a:xfrm>
            <a:off x="8101584" y="2295144"/>
            <a:ext cx="457200" cy="457200"/>
          </a:xfrm>
          <a:prstGeom prst="rect">
            <a:avLst/>
          </a:prstGeom>
        </p:spPr>
      </p:pic>
      <p:pic>
        <p:nvPicPr>
          <p:cNvPr id="61" name="Image 24" descr="preencoded.png">    </p:cNvPr>
          <p:cNvPicPr>
            <a:picLocks noChangeAspect="1"/>
          </p:cNvPicPr>
          <p:nvPr/>
        </p:nvPicPr>
        <p:blipFill>
          <a:blip r:embed="rId25"/>
          <a:srcRect l="0" r="0" t="0" b="0"/>
          <a:stretch/>
        </p:blipFill>
        <p:spPr>
          <a:xfrm>
            <a:off x="8235086" y="2428646"/>
            <a:ext cx="190195" cy="190195"/>
          </a:xfrm>
          <a:prstGeom prst="rect">
            <a:avLst/>
          </a:prstGeom>
        </p:spPr>
      </p:pic>
      <p:sp>
        <p:nvSpPr>
          <p:cNvPr id="62" name="Text 35"/>
          <p:cNvSpPr txBox="1"/>
          <p:nvPr/>
        </p:nvSpPr>
        <p:spPr>
          <a:xfrm>
            <a:off x="7962595" y="2829154"/>
            <a:ext cx="743407"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検証ループ</a:t>
            </a:r>
            <a:endParaRPr lang="en-US" sz="1000" dirty="0"/>
          </a:p>
        </p:txBody>
      </p:sp>
      <p:sp>
        <p:nvSpPr>
          <p:cNvPr id="63" name="Text 36"/>
          <p:cNvSpPr txBox="1"/>
          <p:nvPr/>
        </p:nvSpPr>
        <p:spPr>
          <a:xfrm>
            <a:off x="7987284" y="3105302"/>
            <a:ext cx="685800"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幻覚・攻撃の</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自動検知</a:t>
            </a:r>
            <a:endParaRPr lang="en-US" sz="800" dirty="0"/>
          </a:p>
        </p:txBody>
      </p:sp>
      <p:pic>
        <p:nvPicPr>
          <p:cNvPr id="64" name="Image 25" descr="preencoded.png">    </p:cNvPr>
          <p:cNvPicPr>
            <a:picLocks noChangeAspect="1"/>
          </p:cNvPicPr>
          <p:nvPr/>
        </p:nvPicPr>
        <p:blipFill>
          <a:blip r:embed="rId26"/>
          <a:srcRect l="0" r="0" t="0" b="0"/>
          <a:stretch/>
        </p:blipFill>
        <p:spPr>
          <a:xfrm>
            <a:off x="10336378" y="2295144"/>
            <a:ext cx="457200" cy="457200"/>
          </a:xfrm>
          <a:prstGeom prst="rect">
            <a:avLst/>
          </a:prstGeom>
        </p:spPr>
      </p:pic>
      <p:pic>
        <p:nvPicPr>
          <p:cNvPr id="65" name="Image 26" descr="preencoded.png">    </p:cNvPr>
          <p:cNvPicPr>
            <a:picLocks noChangeAspect="1"/>
          </p:cNvPicPr>
          <p:nvPr/>
        </p:nvPicPr>
        <p:blipFill>
          <a:blip r:embed="rId27"/>
          <a:srcRect l="-1282" r="-1282" t="0" b="0"/>
          <a:stretch/>
        </p:blipFill>
        <p:spPr>
          <a:xfrm>
            <a:off x="10455250" y="2428646"/>
            <a:ext cx="219456" cy="190195"/>
          </a:xfrm>
          <a:prstGeom prst="rect">
            <a:avLst/>
          </a:prstGeom>
        </p:spPr>
      </p:pic>
      <p:sp>
        <p:nvSpPr>
          <p:cNvPr id="66" name="Text 37"/>
          <p:cNvSpPr txBox="1"/>
          <p:nvPr/>
        </p:nvSpPr>
        <p:spPr>
          <a:xfrm>
            <a:off x="10260482" y="2829154"/>
            <a:ext cx="609905" cy="200254"/>
          </a:xfrm>
          <a:prstGeom prst="rect">
            <a:avLst/>
          </a:prstGeom>
          <a:noFill/>
          <a:ln/>
        </p:spPr>
        <p:txBody>
          <a:bodyPr wrap="square" lIns="0" tIns="0" rIns="0" bIns="0" rtlCol="0" anchor="ctr"/>
          <a:lstStyle/>
          <a:p>
            <a:pPr algn="ctr" indent="0" marL="0">
              <a:buNone/>
            </a:pPr>
            <a:r>
              <a:rPr lang="en-US" sz="1000" b="1" dirty="0">
                <a:solidFill>
                  <a:srgbClr val="1D1D1F"/>
                </a:solidFill>
                <a:latin typeface="Noto Sans JP" pitchFamily="34" charset="0"/>
                <a:ea typeface="Noto Sans JP" pitchFamily="34" charset="-122"/>
                <a:cs typeface="Noto Sans JP" pitchFamily="34" charset="-120"/>
              </a:rPr>
              <a:t>継続監視</a:t>
            </a:r>
            <a:endParaRPr lang="en-US" sz="1000" dirty="0"/>
          </a:p>
        </p:txBody>
      </p:sp>
      <p:sp>
        <p:nvSpPr>
          <p:cNvPr id="67" name="Text 38"/>
          <p:cNvSpPr txBox="1"/>
          <p:nvPr/>
        </p:nvSpPr>
        <p:spPr>
          <a:xfrm>
            <a:off x="10224821" y="3105302"/>
            <a:ext cx="685800" cy="277063"/>
          </a:xfrm>
          <a:prstGeom prst="rect">
            <a:avLst/>
          </a:prstGeom>
          <a:noFill/>
          <a:ln/>
        </p:spPr>
        <p:txBody>
          <a:bodyPr wrap="square" lIns="0" tIns="0" rIns="0" bIns="0" rtlCol="0" anchor="t"/>
          <a:lstStyle/>
          <a:p>
            <a:pPr algn="ctr" indent="0" marL="0">
              <a:buNone/>
            </a:pPr>
            <a:r>
              <a:rPr lang="en-US" sz="800" dirty="0">
                <a:solidFill>
                  <a:srgbClr val="6E6E73"/>
                </a:solidFill>
                <a:latin typeface="Noto Sans JP" pitchFamily="34" charset="0"/>
                <a:ea typeface="Noto Sans JP" pitchFamily="34" charset="-122"/>
                <a:cs typeface="Noto Sans JP" pitchFamily="34" charset="-120"/>
              </a:rPr>
              <a:t>ログ監査と</a:t>
            </a:r>
            <a:pPr algn="ctr" indent="0" marL="0">
              <a:buNone/>
            </a:pPr>
            <a:endParaRPr lang="en-US" sz="800" dirty="0"/>
          </a:p>
          <a:p>
            <a:pPr algn="ctr" indent="0" marL="0">
              <a:buNone/>
            </a:pPr>
            <a:r>
              <a:rPr lang="en-US" sz="800" dirty="0">
                <a:solidFill>
                  <a:srgbClr val="6E6E73"/>
                </a:solidFill>
                <a:latin typeface="Noto Sans JP" pitchFamily="34" charset="0"/>
                <a:ea typeface="Noto Sans JP" pitchFamily="34" charset="-122"/>
                <a:cs typeface="Noto Sans JP" pitchFamily="34" charset="-120"/>
              </a:rPr>
              <a:t>是正サイクル</a:t>
            </a:r>
            <a:endParaRPr lang="en-US" sz="8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761695"/>
          </a:xfrm>
          <a:prstGeom prst="rect">
            <a:avLst/>
          </a:prstGeom>
          <a:solidFill>
            <a:srgbClr val="F5F5F7"/>
          </a:solidFill>
          <a:ln/>
        </p:spPr>
      </p:sp>
      <p:sp>
        <p:nvSpPr>
          <p:cNvPr id="5" name="Shape 3"/>
          <p:cNvSpPr/>
          <p:nvPr/>
        </p:nvSpPr>
        <p:spPr>
          <a:xfrm>
            <a:off x="0" y="75255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685" r="-685" t="0" b="0"/>
          <a:stretch/>
        </p:blipFill>
        <p:spPr>
          <a:xfrm>
            <a:off x="457200" y="243230"/>
            <a:ext cx="304495" cy="267005"/>
          </a:xfrm>
          <a:prstGeom prst="rect">
            <a:avLst/>
          </a:prstGeom>
        </p:spPr>
      </p:pic>
      <p:sp>
        <p:nvSpPr>
          <p:cNvPr id="7" name="Text 4"/>
          <p:cNvSpPr txBox="1"/>
          <p:nvPr/>
        </p:nvSpPr>
        <p:spPr>
          <a:xfrm>
            <a:off x="914400" y="176479"/>
            <a:ext cx="3400654" cy="400507"/>
          </a:xfrm>
          <a:prstGeom prst="rect">
            <a:avLst/>
          </a:prstGeom>
          <a:noFill/>
          <a:ln/>
        </p:spPr>
        <p:txBody>
          <a:bodyPr wrap="square" lIns="0" tIns="0" rIns="0" bIns="0" rtlCol="0" anchor="ctr"/>
          <a:lstStyle/>
          <a:p>
            <a:pPr algn="l" indent="0" marL="0">
              <a:buNone/>
            </a:pPr>
            <a:r>
              <a:rPr lang="en-US" sz="2100" b="1" dirty="0">
                <a:solidFill>
                  <a:srgbClr val="1D1D1F"/>
                </a:solidFill>
                <a:latin typeface="Noto Sans JP" pitchFamily="34" charset="0"/>
                <a:ea typeface="Noto Sans JP" pitchFamily="34" charset="-122"/>
                <a:cs typeface="Noto Sans JP" pitchFamily="34" charset="-120"/>
              </a:rPr>
              <a:t>まとめ（意思決定フロー）</a:t>
            </a:r>
            <a:endParaRPr lang="en-US" sz="2100" dirty="0"/>
          </a:p>
        </p:txBody>
      </p:sp>
      <p:sp>
        <p:nvSpPr>
          <p:cNvPr id="8" name="Text 5"/>
          <p:cNvSpPr txBox="1"/>
          <p:nvPr/>
        </p:nvSpPr>
        <p:spPr>
          <a:xfrm>
            <a:off x="9067190" y="261518"/>
            <a:ext cx="2867558" cy="228600"/>
          </a:xfrm>
          <a:prstGeom prst="rect">
            <a:avLst/>
          </a:prstGeom>
          <a:noFill/>
          <a:ln/>
        </p:spPr>
        <p:txBody>
          <a:bodyPr wrap="square" lIns="0" tIns="0" rIns="0" bIns="0" rtlCol="0" anchor="ctr"/>
          <a:lstStyle/>
          <a:p>
            <a:pPr algn="l" indent="0" marL="0">
              <a:buNone/>
            </a:pPr>
            <a:r>
              <a:rPr lang="en-US" sz="1200" dirty="0">
                <a:solidFill>
                  <a:srgbClr val="86868B"/>
                </a:solidFill>
                <a:latin typeface="Noto Sans JP" pitchFamily="34" charset="0"/>
                <a:ea typeface="Noto Sans JP" pitchFamily="34" charset="-122"/>
                <a:cs typeface="Noto Sans JP" pitchFamily="34" charset="-120"/>
              </a:rPr>
              <a:t>ローカルAI導入の5ステップと判断基準</a:t>
            </a:r>
            <a:endParaRPr lang="en-US" sz="1200" dirty="0"/>
          </a:p>
        </p:txBody>
      </p:sp>
      <p:sp>
        <p:nvSpPr>
          <p:cNvPr id="9" name="Shape 6"/>
          <p:cNvSpPr/>
          <p:nvPr/>
        </p:nvSpPr>
        <p:spPr>
          <a:xfrm>
            <a:off x="457200" y="1047902"/>
            <a:ext cx="1952244" cy="4000500"/>
          </a:xfrm>
          <a:prstGeom prst="roundRect">
            <a:avLst>
              <a:gd name="adj" fmla="val 2742"/>
            </a:avLst>
          </a:prstGeom>
          <a:solidFill>
            <a:srgbClr val="FFFFFF"/>
          </a:solidFill>
          <a:ln w="12700">
            <a:solidFill>
              <a:srgbClr val="E5E5E5"/>
            </a:solidFill>
            <a:prstDash val="solid"/>
          </a:ln>
          <a:effectLst>
            <a:outerShdw sx="100000" sy="100000" kx="0" ky="0" algn="bl" rotWithShape="0" blurRad="76200" dist="25400" dir="16200000">
              <a:srgbClr val="000000">
                <a:alpha val="4000"/>
              </a:srgbClr>
            </a:outerShdw>
          </a:effectLst>
        </p:spPr>
      </p:sp>
      <p:sp>
        <p:nvSpPr>
          <p:cNvPr id="10" name="Shape 7"/>
          <p:cNvSpPr/>
          <p:nvPr/>
        </p:nvSpPr>
        <p:spPr>
          <a:xfrm>
            <a:off x="619049" y="1677010"/>
            <a:ext cx="1628546" cy="9144"/>
          </a:xfrm>
          <a:prstGeom prst="rect">
            <a:avLst/>
          </a:prstGeom>
          <a:solidFill>
            <a:srgbClr val="F0F0F0"/>
          </a:solidFill>
          <a:ln w="12700">
            <a:solidFill>
              <a:srgbClr val="F0F0F0">
                <a:alpha val="0"/>
              </a:srgbClr>
            </a:solidFill>
            <a:prstDash val="solid"/>
          </a:ln>
        </p:spPr>
      </p:sp>
      <p:pic>
        <p:nvPicPr>
          <p:cNvPr id="11" name="Image 1" descr="preencoded.png">    </p:cNvPr>
          <p:cNvPicPr>
            <a:picLocks noChangeAspect="1"/>
          </p:cNvPicPr>
          <p:nvPr/>
        </p:nvPicPr>
        <p:blipFill>
          <a:blip r:embed="rId2"/>
          <a:stretch>
            <a:fillRect/>
          </a:stretch>
        </p:blipFill>
        <p:spPr>
          <a:xfrm>
            <a:off x="619049" y="1259129"/>
            <a:ext cx="267005" cy="267005"/>
          </a:xfrm>
          <a:prstGeom prst="rect">
            <a:avLst/>
          </a:prstGeom>
        </p:spPr>
      </p:pic>
      <p:sp>
        <p:nvSpPr>
          <p:cNvPr id="12" name="Text 8"/>
          <p:cNvSpPr/>
          <p:nvPr/>
        </p:nvSpPr>
        <p:spPr>
          <a:xfrm>
            <a:off x="619049" y="1259129"/>
            <a:ext cx="267005"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Noto Sans JP" pitchFamily="34" charset="0"/>
                <a:ea typeface="Noto Sans JP" pitchFamily="34" charset="-122"/>
                <a:cs typeface="Noto Sans JP" pitchFamily="34" charset="-120"/>
              </a:rPr>
              <a:t>1</a:t>
            </a:r>
            <a:endParaRPr lang="en-US" sz="1000" dirty="0"/>
          </a:p>
        </p:txBody>
      </p:sp>
      <p:sp>
        <p:nvSpPr>
          <p:cNvPr id="13" name="Text 9"/>
          <p:cNvSpPr txBox="1"/>
          <p:nvPr/>
        </p:nvSpPr>
        <p:spPr>
          <a:xfrm>
            <a:off x="981151" y="1209751"/>
            <a:ext cx="810158" cy="372161"/>
          </a:xfrm>
          <a:prstGeom prst="rect">
            <a:avLst/>
          </a:prstGeom>
          <a:noFill/>
          <a:ln/>
        </p:spPr>
        <p:txBody>
          <a:bodyPr wrap="square" lIns="0" tIns="0" rIns="0" bIns="0" rtlCol="0" anchor="t"/>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要件定義</a:t>
            </a:r>
            <a:pPr algn="l" indent="0" marL="0">
              <a:buNone/>
            </a:pPr>
            <a:endParaRPr lang="en-US" sz="1200" dirty="0"/>
          </a:p>
          <a:p>
            <a:pPr algn="l" indent="0" marL="0">
              <a:buNone/>
            </a:pPr>
            <a:r>
              <a:rPr lang="en-US" sz="900" b="1" dirty="0">
                <a:solidFill>
                  <a:srgbClr val="6B7280"/>
                </a:solidFill>
                <a:latin typeface="Noto Sans JP" pitchFamily="34" charset="0"/>
                <a:ea typeface="Noto Sans JP" pitchFamily="34" charset="-122"/>
                <a:cs typeface="Noto Sans JP" pitchFamily="34" charset="-120"/>
              </a:rPr>
              <a:t>Requirements</a:t>
            </a:r>
            <a:endParaRPr lang="en-US" sz="1200" dirty="0"/>
          </a:p>
        </p:txBody>
      </p:sp>
      <p:sp>
        <p:nvSpPr>
          <p:cNvPr id="14" name="Text 10"/>
          <p:cNvSpPr txBox="1"/>
          <p:nvPr/>
        </p:nvSpPr>
        <p:spPr>
          <a:xfrm>
            <a:off x="981151" y="1411834"/>
            <a:ext cx="853135"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Requirements</a:t>
            </a:r>
            <a:endParaRPr lang="en-US" sz="900" dirty="0"/>
          </a:p>
        </p:txBody>
      </p:sp>
      <p:sp>
        <p:nvSpPr>
          <p:cNvPr id="15" name="Text 11"/>
          <p:cNvSpPr txBox="1"/>
          <p:nvPr/>
        </p:nvSpPr>
        <p:spPr>
          <a:xfrm>
            <a:off x="619049" y="1794053"/>
            <a:ext cx="1694383" cy="372161"/>
          </a:xfrm>
          <a:prstGeom prst="rect">
            <a:avLst/>
          </a:prstGeom>
          <a:noFill/>
          <a:ln/>
        </p:spPr>
        <p:txBody>
          <a:bodyPr wrap="square" lIns="0" tIns="0" rIns="0" bIns="0" rtlCol="0" anchor="t"/>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業務課題から技術要件へ変換する始点。</a:t>
            </a:r>
            <a:endParaRPr lang="en-US" sz="900" dirty="0"/>
          </a:p>
        </p:txBody>
      </p:sp>
      <p:sp>
        <p:nvSpPr>
          <p:cNvPr id="16" name="Shape 12"/>
          <p:cNvSpPr/>
          <p:nvPr/>
        </p:nvSpPr>
        <p:spPr>
          <a:xfrm>
            <a:off x="619049" y="2242109"/>
            <a:ext cx="1628546" cy="1600200"/>
          </a:xfrm>
          <a:prstGeom prst="roundRect">
            <a:avLst>
              <a:gd name="adj" fmla="val 2041"/>
            </a:avLst>
          </a:prstGeom>
          <a:solidFill>
            <a:srgbClr val="FBFBFD"/>
          </a:solidFill>
          <a:ln w="12700">
            <a:solidFill>
              <a:srgbClr val="F0F0F0"/>
            </a:solidFill>
            <a:prstDash val="solid"/>
          </a:ln>
        </p:spPr>
      </p:sp>
      <p:sp>
        <p:nvSpPr>
          <p:cNvPr id="17" name="Text 13"/>
          <p:cNvSpPr txBox="1"/>
          <p:nvPr/>
        </p:nvSpPr>
        <p:spPr>
          <a:xfrm>
            <a:off x="705002" y="2328062"/>
            <a:ext cx="1534363" cy="162763"/>
          </a:xfrm>
          <a:prstGeom prst="rect">
            <a:avLst/>
          </a:prstGeom>
          <a:noFill/>
          <a:ln/>
        </p:spPr>
        <p:txBody>
          <a:bodyPr wrap="square" lIns="0" tIns="0" rIns="0" bIns="0" rtlCol="0" anchor="ctr"/>
          <a:lstStyle/>
          <a:p>
            <a:pPr algn="l" indent="0" marL="0">
              <a:buNone/>
            </a:pPr>
            <a:r>
              <a:rPr lang="en-US" sz="800" b="1" spc="38" kern="0" dirty="0">
                <a:solidFill>
                  <a:srgbClr val="86868B"/>
                </a:solidFill>
                <a:latin typeface="Noto Sans JP" pitchFamily="34" charset="0"/>
                <a:ea typeface="Noto Sans JP" pitchFamily="34" charset="-122"/>
                <a:cs typeface="Noto Sans JP" pitchFamily="34" charset="-120"/>
              </a:rPr>
              <a:t>判断基準 (Criteria)</a:t>
            </a:r>
            <a:endParaRPr lang="en-US" sz="800" dirty="0"/>
          </a:p>
        </p:txBody>
      </p:sp>
      <p:sp>
        <p:nvSpPr>
          <p:cNvPr id="18" name="Text 14"/>
          <p:cNvSpPr txBox="1"/>
          <p:nvPr/>
        </p:nvSpPr>
        <p:spPr>
          <a:xfrm>
            <a:off x="705002" y="2522830"/>
            <a:ext cx="1516075" cy="372161"/>
          </a:xfrm>
          <a:prstGeom prst="rect">
            <a:avLst/>
          </a:prstGeom>
          <a:noFill/>
          <a:ln/>
        </p:spPr>
        <p:txBody>
          <a:bodyPr wrap="square" lIns="0" tIns="0" rIns="0" bIns="0" rtlCol="0" anchor="t"/>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品質:</a:t>
            </a:r>
            <a:pPr algn="l" indent="0" marL="0">
              <a:buNone/>
            </a:pPr>
            <a:r>
              <a:rPr lang="en-US" sz="900" dirty="0">
                <a:solidFill>
                  <a:srgbClr val="424245"/>
                </a:solidFill>
                <a:latin typeface="Noto Sans JP" pitchFamily="34" charset="0"/>
                <a:ea typeface="Noto Sans JP" pitchFamily="34" charset="-122"/>
                <a:cs typeface="Noto Sans JP" pitchFamily="34" charset="-120"/>
              </a:rPr>
              <a:t> 日本語、JSON、専門性</a:t>
            </a:r>
            <a:endParaRPr lang="en-US" sz="900" dirty="0"/>
          </a:p>
        </p:txBody>
      </p:sp>
      <p:sp>
        <p:nvSpPr>
          <p:cNvPr id="19" name="Text 15"/>
          <p:cNvSpPr txBox="1"/>
          <p:nvPr/>
        </p:nvSpPr>
        <p:spPr>
          <a:xfrm>
            <a:off x="705002" y="2932481"/>
            <a:ext cx="1516075" cy="372161"/>
          </a:xfrm>
          <a:prstGeom prst="rect">
            <a:avLst/>
          </a:prstGeom>
          <a:noFill/>
          <a:ln/>
        </p:spPr>
        <p:txBody>
          <a:bodyPr wrap="square" lIns="0" tIns="0" rIns="0" bIns="0" rtlCol="0" anchor="t"/>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速度:</a:t>
            </a:r>
            <a:pPr algn="l" indent="0" marL="0">
              <a:buNone/>
            </a:pPr>
            <a:r>
              <a:rPr lang="en-US" sz="900" dirty="0">
                <a:solidFill>
                  <a:srgbClr val="424245"/>
                </a:solidFill>
                <a:latin typeface="Noto Sans JP" pitchFamily="34" charset="0"/>
                <a:ea typeface="Noto Sans JP" pitchFamily="34" charset="-122"/>
                <a:cs typeface="Noto Sans JP" pitchFamily="34" charset="-120"/>
              </a:rPr>
              <a:t> p95レイテンシ、tok/s</a:t>
            </a:r>
            <a:endParaRPr lang="en-US" sz="900" dirty="0"/>
          </a:p>
        </p:txBody>
      </p:sp>
      <p:sp>
        <p:nvSpPr>
          <p:cNvPr id="20" name="Text 16"/>
          <p:cNvSpPr txBox="1"/>
          <p:nvPr/>
        </p:nvSpPr>
        <p:spPr>
          <a:xfrm>
            <a:off x="705002" y="3342132"/>
            <a:ext cx="1516075" cy="372161"/>
          </a:xfrm>
          <a:prstGeom prst="rect">
            <a:avLst/>
          </a:prstGeom>
          <a:noFill/>
          <a:ln/>
        </p:spPr>
        <p:txBody>
          <a:bodyPr wrap="square" lIns="0" tIns="0" rIns="0" bIns="0" rtlCol="0" anchor="t"/>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機能:</a:t>
            </a:r>
            <a:pPr algn="l" indent="0" marL="0">
              <a:buNone/>
            </a:pPr>
            <a:r>
              <a:rPr lang="en-US" sz="900" dirty="0">
                <a:solidFill>
                  <a:srgbClr val="424245"/>
                </a:solidFill>
                <a:latin typeface="Noto Sans JP" pitchFamily="34" charset="0"/>
                <a:ea typeface="Noto Sans JP" pitchFamily="34" charset="-122"/>
                <a:cs typeface="Noto Sans JP" pitchFamily="34" charset="-120"/>
              </a:rPr>
              <a:t> Tool-use、RAG有無</a:t>
            </a:r>
            <a:endParaRPr lang="en-US" sz="900" dirty="0"/>
          </a:p>
        </p:txBody>
      </p:sp>
      <p:sp>
        <p:nvSpPr>
          <p:cNvPr id="21" name="Shape 17"/>
          <p:cNvSpPr/>
          <p:nvPr/>
        </p:nvSpPr>
        <p:spPr>
          <a:xfrm>
            <a:off x="619049" y="3913632"/>
            <a:ext cx="1628546" cy="972007"/>
          </a:xfrm>
          <a:prstGeom prst="roundRect">
            <a:avLst>
              <a:gd name="adj" fmla="val 5534"/>
            </a:avLst>
          </a:prstGeom>
          <a:solidFill>
            <a:srgbClr val="FBFBFD"/>
          </a:solidFill>
          <a:ln w="12700">
            <a:solidFill>
              <a:srgbClr val="F0F0F0"/>
            </a:solidFill>
            <a:prstDash val="solid"/>
          </a:ln>
        </p:spPr>
      </p:sp>
      <p:sp>
        <p:nvSpPr>
          <p:cNvPr id="22" name="Text 18"/>
          <p:cNvSpPr txBox="1"/>
          <p:nvPr/>
        </p:nvSpPr>
        <p:spPr>
          <a:xfrm>
            <a:off x="705002" y="3999586"/>
            <a:ext cx="1574597" cy="162763"/>
          </a:xfrm>
          <a:prstGeom prst="rect">
            <a:avLst/>
          </a:prstGeom>
          <a:noFill/>
          <a:ln/>
        </p:spPr>
        <p:txBody>
          <a:bodyPr wrap="square" lIns="0" tIns="0" rIns="0" bIns="0" rtlCol="0" anchor="ctr"/>
          <a:lstStyle/>
          <a:p>
            <a:pPr algn="l" indent="0" marL="0">
              <a:buNone/>
            </a:pPr>
            <a:r>
              <a:rPr lang="en-US" sz="800" b="1" spc="38" kern="0" dirty="0">
                <a:solidFill>
                  <a:srgbClr val="86868B"/>
                </a:solidFill>
                <a:latin typeface="Noto Sans JP" pitchFamily="34" charset="0"/>
                <a:ea typeface="Noto Sans JP" pitchFamily="34" charset="-122"/>
                <a:cs typeface="Noto Sans JP" pitchFamily="34" charset="-120"/>
              </a:rPr>
              <a:t>アクション</a:t>
            </a:r>
            <a:endParaRPr lang="en-US" sz="800" dirty="0"/>
          </a:p>
        </p:txBody>
      </p:sp>
      <p:sp>
        <p:nvSpPr>
          <p:cNvPr id="23" name="Text 19"/>
          <p:cNvSpPr txBox="1"/>
          <p:nvPr/>
        </p:nvSpPr>
        <p:spPr>
          <a:xfrm>
            <a:off x="705002" y="4194353"/>
            <a:ext cx="1516075" cy="609905"/>
          </a:xfrm>
          <a:prstGeom prst="rect">
            <a:avLst/>
          </a:prstGeom>
          <a:noFill/>
          <a:ln/>
        </p:spPr>
        <p:txBody>
          <a:bodyPr wrap="square" lIns="0" tIns="0" rIns="0" bIns="0" rtlCol="0" anchor="t"/>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許容レイテンシ目標（例: 10 tok/s）とJSONスキーマの厳格さを決定。</a:t>
            </a:r>
            <a:endParaRPr lang="en-US" sz="900" dirty="0"/>
          </a:p>
        </p:txBody>
      </p:sp>
      <p:pic>
        <p:nvPicPr>
          <p:cNvPr id="24" name="Image 2" descr="preencoded.png">    </p:cNvPr>
          <p:cNvPicPr>
            <a:picLocks noChangeAspect="1"/>
          </p:cNvPicPr>
          <p:nvPr/>
        </p:nvPicPr>
        <p:blipFill>
          <a:blip r:embed="rId3"/>
          <a:srcRect l="0" r="0" t="-17593" b="-17593"/>
          <a:stretch/>
        </p:blipFill>
        <p:spPr>
          <a:xfrm>
            <a:off x="2536546" y="2915107"/>
            <a:ext cx="123444" cy="267005"/>
          </a:xfrm>
          <a:prstGeom prst="rect">
            <a:avLst/>
          </a:prstGeom>
        </p:spPr>
      </p:pic>
      <p:sp>
        <p:nvSpPr>
          <p:cNvPr id="25" name="Shape 20"/>
          <p:cNvSpPr/>
          <p:nvPr/>
        </p:nvSpPr>
        <p:spPr>
          <a:xfrm>
            <a:off x="2788920" y="1047902"/>
            <a:ext cx="1952244" cy="4000500"/>
          </a:xfrm>
          <a:prstGeom prst="roundRect">
            <a:avLst>
              <a:gd name="adj" fmla="val 2742"/>
            </a:avLst>
          </a:prstGeom>
          <a:solidFill>
            <a:srgbClr val="FFFFFF"/>
          </a:solidFill>
          <a:ln w="12700">
            <a:solidFill>
              <a:srgbClr val="E5E5E5"/>
            </a:solidFill>
            <a:prstDash val="solid"/>
          </a:ln>
          <a:effectLst>
            <a:outerShdw sx="100000" sy="100000" kx="0" ky="0" algn="bl" rotWithShape="0" blurRad="76200" dist="25400" dir="16200000">
              <a:srgbClr val="000000">
                <a:alpha val="4000"/>
              </a:srgbClr>
            </a:outerShdw>
          </a:effectLst>
        </p:spPr>
      </p:sp>
      <p:sp>
        <p:nvSpPr>
          <p:cNvPr id="26" name="Shape 21"/>
          <p:cNvSpPr/>
          <p:nvPr/>
        </p:nvSpPr>
        <p:spPr>
          <a:xfrm>
            <a:off x="2950769" y="1677010"/>
            <a:ext cx="1628546" cy="9144"/>
          </a:xfrm>
          <a:prstGeom prst="rect">
            <a:avLst/>
          </a:prstGeom>
          <a:solidFill>
            <a:srgbClr val="F0F0F0"/>
          </a:solidFill>
          <a:ln w="12700">
            <a:solidFill>
              <a:srgbClr val="F0F0F0">
                <a:alpha val="0"/>
              </a:srgbClr>
            </a:solidFill>
            <a:prstDash val="solid"/>
          </a:ln>
        </p:spPr>
      </p:sp>
      <p:pic>
        <p:nvPicPr>
          <p:cNvPr id="27" name="Image 3" descr="preencoded.png">    </p:cNvPr>
          <p:cNvPicPr>
            <a:picLocks noChangeAspect="1"/>
          </p:cNvPicPr>
          <p:nvPr/>
        </p:nvPicPr>
        <p:blipFill>
          <a:blip r:embed="rId4"/>
          <a:stretch>
            <a:fillRect/>
          </a:stretch>
        </p:blipFill>
        <p:spPr>
          <a:xfrm>
            <a:off x="2950769" y="1259129"/>
            <a:ext cx="267005" cy="267005"/>
          </a:xfrm>
          <a:prstGeom prst="rect">
            <a:avLst/>
          </a:prstGeom>
        </p:spPr>
      </p:pic>
      <p:sp>
        <p:nvSpPr>
          <p:cNvPr id="28" name="Text 22"/>
          <p:cNvSpPr/>
          <p:nvPr/>
        </p:nvSpPr>
        <p:spPr>
          <a:xfrm>
            <a:off x="2950769" y="1259129"/>
            <a:ext cx="267005"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Noto Sans JP" pitchFamily="34" charset="0"/>
                <a:ea typeface="Noto Sans JP" pitchFamily="34" charset="-122"/>
                <a:cs typeface="Noto Sans JP" pitchFamily="34" charset="-120"/>
              </a:rPr>
              <a:t>2</a:t>
            </a:r>
            <a:endParaRPr lang="en-US" sz="1000" dirty="0"/>
          </a:p>
        </p:txBody>
      </p:sp>
      <p:sp>
        <p:nvSpPr>
          <p:cNvPr id="29" name="Text 23"/>
          <p:cNvSpPr txBox="1"/>
          <p:nvPr/>
        </p:nvSpPr>
        <p:spPr>
          <a:xfrm>
            <a:off x="3312871" y="1209751"/>
            <a:ext cx="819302" cy="372161"/>
          </a:xfrm>
          <a:prstGeom prst="rect">
            <a:avLst/>
          </a:prstGeom>
          <a:noFill/>
          <a:ln/>
        </p:spPr>
        <p:txBody>
          <a:bodyPr wrap="square" lIns="0" tIns="0" rIns="0" bIns="0" rtlCol="0" anchor="t"/>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Tier選定</a:t>
            </a:r>
            <a:pPr algn="l" indent="0" marL="0">
              <a:buNone/>
            </a:pPr>
            <a:endParaRPr lang="en-US" sz="1200" dirty="0"/>
          </a:p>
          <a:p>
            <a:pPr algn="l" indent="0" marL="0">
              <a:buNone/>
            </a:pPr>
            <a:r>
              <a:rPr lang="en-US" sz="900" b="1" dirty="0">
                <a:solidFill>
                  <a:srgbClr val="6B7280"/>
                </a:solidFill>
                <a:latin typeface="Noto Sans JP" pitchFamily="34" charset="0"/>
                <a:ea typeface="Noto Sans JP" pitchFamily="34" charset="-122"/>
                <a:cs typeface="Noto Sans JP" pitchFamily="34" charset="-120"/>
              </a:rPr>
              <a:t>Hardware Tier</a:t>
            </a:r>
            <a:endParaRPr lang="en-US" sz="1200" dirty="0"/>
          </a:p>
        </p:txBody>
      </p:sp>
      <p:sp>
        <p:nvSpPr>
          <p:cNvPr id="30" name="Text 24"/>
          <p:cNvSpPr txBox="1"/>
          <p:nvPr/>
        </p:nvSpPr>
        <p:spPr>
          <a:xfrm>
            <a:off x="3312871" y="1411834"/>
            <a:ext cx="907085"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Hardware Tier</a:t>
            </a:r>
            <a:endParaRPr lang="en-US" sz="900" dirty="0"/>
          </a:p>
        </p:txBody>
      </p:sp>
      <p:sp>
        <p:nvSpPr>
          <p:cNvPr id="31" name="Text 25"/>
          <p:cNvSpPr txBox="1"/>
          <p:nvPr/>
        </p:nvSpPr>
        <p:spPr>
          <a:xfrm>
            <a:off x="2950769" y="1794053"/>
            <a:ext cx="1694383" cy="372161"/>
          </a:xfrm>
          <a:prstGeom prst="rect">
            <a:avLst/>
          </a:prstGeom>
          <a:noFill/>
          <a:ln/>
        </p:spPr>
        <p:txBody>
          <a:bodyPr wrap="square" lIns="0" tIns="0" rIns="0" bIns="0" rtlCol="0" anchor="t"/>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メモリ制約に基づく現実ラインの把握。</a:t>
            </a:r>
            <a:endParaRPr lang="en-US" sz="900" dirty="0"/>
          </a:p>
        </p:txBody>
      </p:sp>
      <p:sp>
        <p:nvSpPr>
          <p:cNvPr id="32" name="Shape 26"/>
          <p:cNvSpPr/>
          <p:nvPr/>
        </p:nvSpPr>
        <p:spPr>
          <a:xfrm>
            <a:off x="2950769" y="2242109"/>
            <a:ext cx="1628546" cy="1410005"/>
          </a:xfrm>
          <a:prstGeom prst="roundRect">
            <a:avLst>
              <a:gd name="adj" fmla="val 2629"/>
            </a:avLst>
          </a:prstGeom>
          <a:solidFill>
            <a:srgbClr val="FBFBFD"/>
          </a:solidFill>
          <a:ln w="12700">
            <a:solidFill>
              <a:srgbClr val="F0F0F0"/>
            </a:solidFill>
            <a:prstDash val="solid"/>
          </a:ln>
        </p:spPr>
      </p:sp>
      <p:sp>
        <p:nvSpPr>
          <p:cNvPr id="33" name="Text 27"/>
          <p:cNvSpPr txBox="1"/>
          <p:nvPr/>
        </p:nvSpPr>
        <p:spPr>
          <a:xfrm>
            <a:off x="3036722" y="2328062"/>
            <a:ext cx="1534363" cy="162763"/>
          </a:xfrm>
          <a:prstGeom prst="rect">
            <a:avLst/>
          </a:prstGeom>
          <a:noFill/>
          <a:ln/>
        </p:spPr>
        <p:txBody>
          <a:bodyPr wrap="square" lIns="0" tIns="0" rIns="0" bIns="0" rtlCol="0" anchor="ctr"/>
          <a:lstStyle/>
          <a:p>
            <a:pPr algn="l" indent="0" marL="0">
              <a:buNone/>
            </a:pPr>
            <a:r>
              <a:rPr lang="en-US" sz="800" b="1" spc="38" kern="0" dirty="0">
                <a:solidFill>
                  <a:srgbClr val="86868B"/>
                </a:solidFill>
                <a:latin typeface="Noto Sans JP" pitchFamily="34" charset="0"/>
                <a:ea typeface="Noto Sans JP" pitchFamily="34" charset="-122"/>
                <a:cs typeface="Noto Sans JP" pitchFamily="34" charset="-120"/>
              </a:rPr>
              <a:t>判断基準 (Criteria)</a:t>
            </a:r>
            <a:endParaRPr lang="en-US" sz="800" dirty="0"/>
          </a:p>
        </p:txBody>
      </p:sp>
      <p:sp>
        <p:nvSpPr>
          <p:cNvPr id="34" name="Text 28"/>
          <p:cNvSpPr txBox="1"/>
          <p:nvPr/>
        </p:nvSpPr>
        <p:spPr>
          <a:xfrm>
            <a:off x="3036722" y="2522830"/>
            <a:ext cx="1516075" cy="372161"/>
          </a:xfrm>
          <a:prstGeom prst="rect">
            <a:avLst/>
          </a:prstGeom>
          <a:noFill/>
          <a:ln/>
        </p:spPr>
        <p:txBody>
          <a:bodyPr wrap="square" lIns="0" tIns="0" rIns="0" bIns="0" rtlCol="0" anchor="t"/>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Apple:</a:t>
            </a:r>
            <a:pPr algn="l" indent="0" marL="0">
              <a:buNone/>
            </a:pPr>
            <a:r>
              <a:rPr lang="en-US" sz="900" dirty="0">
                <a:solidFill>
                  <a:srgbClr val="424245"/>
                </a:solidFill>
                <a:latin typeface="Noto Sans JP" pitchFamily="34" charset="0"/>
                <a:ea typeface="Noto Sans JP" pitchFamily="34" charset="-122"/>
                <a:cs typeface="Noto Sans JP" pitchFamily="34" charset="-120"/>
              </a:rPr>
              <a:t> 16〜128GB (UMA)</a:t>
            </a:r>
            <a:endParaRPr lang="en-US" sz="900" dirty="0"/>
          </a:p>
        </p:txBody>
      </p:sp>
      <p:sp>
        <p:nvSpPr>
          <p:cNvPr id="35" name="Text 29"/>
          <p:cNvSpPr txBox="1"/>
          <p:nvPr/>
        </p:nvSpPr>
        <p:spPr>
          <a:xfrm>
            <a:off x="3036722" y="2932481"/>
            <a:ext cx="1516075" cy="372161"/>
          </a:xfrm>
          <a:prstGeom prst="rect">
            <a:avLst/>
          </a:prstGeom>
          <a:noFill/>
          <a:ln/>
        </p:spPr>
        <p:txBody>
          <a:bodyPr wrap="square" lIns="0" tIns="0" rIns="0" bIns="0" rtlCol="0" anchor="t"/>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Windows:</a:t>
            </a:r>
            <a:pPr algn="l" indent="0" marL="0">
              <a:buNone/>
            </a:pPr>
            <a:r>
              <a:rPr lang="en-US" sz="900" dirty="0">
                <a:solidFill>
                  <a:srgbClr val="424245"/>
                </a:solidFill>
                <a:latin typeface="Noto Sans JP" pitchFamily="34" charset="0"/>
                <a:ea typeface="Noto Sans JP" pitchFamily="34" charset="-122"/>
                <a:cs typeface="Noto Sans JP" pitchFamily="34" charset="-120"/>
              </a:rPr>
              <a:t> VRAM 8〜24GB</a:t>
            </a:r>
            <a:endParaRPr lang="en-US" sz="900" dirty="0"/>
          </a:p>
        </p:txBody>
      </p:sp>
      <p:sp>
        <p:nvSpPr>
          <p:cNvPr id="36" name="Text 30"/>
          <p:cNvSpPr txBox="1"/>
          <p:nvPr/>
        </p:nvSpPr>
        <p:spPr>
          <a:xfrm>
            <a:off x="3036722" y="3342132"/>
            <a:ext cx="1534363" cy="191110"/>
          </a:xfrm>
          <a:prstGeom prst="rect">
            <a:avLst/>
          </a:prstGeom>
          <a:noFill/>
          <a:ln/>
        </p:spPr>
        <p:txBody>
          <a:bodyPr wrap="square" lIns="0" tIns="0" rIns="0" bIns="0" rtlCol="0" anchor="ctr"/>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CPU:</a:t>
            </a:r>
            <a:pPr algn="l" indent="0" marL="0">
              <a:buNone/>
            </a:pPr>
            <a:r>
              <a:rPr lang="en-US" sz="900" dirty="0">
                <a:solidFill>
                  <a:srgbClr val="424245"/>
                </a:solidFill>
                <a:latin typeface="Noto Sans JP" pitchFamily="34" charset="0"/>
                <a:ea typeface="Noto Sans JP" pitchFamily="34" charset="-122"/>
                <a:cs typeface="Noto Sans JP" pitchFamily="34" charset="-120"/>
              </a:rPr>
              <a:t> AVX/RAM容量</a:t>
            </a:r>
            <a:endParaRPr lang="en-US" sz="900" dirty="0"/>
          </a:p>
        </p:txBody>
      </p:sp>
      <p:sp>
        <p:nvSpPr>
          <p:cNvPr id="37" name="Shape 31"/>
          <p:cNvSpPr/>
          <p:nvPr/>
        </p:nvSpPr>
        <p:spPr>
          <a:xfrm>
            <a:off x="2950769" y="3728009"/>
            <a:ext cx="1628546" cy="972007"/>
          </a:xfrm>
          <a:prstGeom prst="roundRect">
            <a:avLst>
              <a:gd name="adj" fmla="val 5534"/>
            </a:avLst>
          </a:prstGeom>
          <a:solidFill>
            <a:srgbClr val="FBFBFD"/>
          </a:solidFill>
          <a:ln w="12700">
            <a:solidFill>
              <a:srgbClr val="F0F0F0"/>
            </a:solidFill>
            <a:prstDash val="solid"/>
          </a:ln>
        </p:spPr>
      </p:sp>
      <p:sp>
        <p:nvSpPr>
          <p:cNvPr id="38" name="Text 32"/>
          <p:cNvSpPr txBox="1"/>
          <p:nvPr/>
        </p:nvSpPr>
        <p:spPr>
          <a:xfrm>
            <a:off x="3036722" y="3813962"/>
            <a:ext cx="1574597" cy="162763"/>
          </a:xfrm>
          <a:prstGeom prst="rect">
            <a:avLst/>
          </a:prstGeom>
          <a:noFill/>
          <a:ln/>
        </p:spPr>
        <p:txBody>
          <a:bodyPr wrap="square" lIns="0" tIns="0" rIns="0" bIns="0" rtlCol="0" anchor="ctr"/>
          <a:lstStyle/>
          <a:p>
            <a:pPr algn="l" indent="0" marL="0">
              <a:buNone/>
            </a:pPr>
            <a:r>
              <a:rPr lang="en-US" sz="800" b="1" spc="38" kern="0" dirty="0">
                <a:solidFill>
                  <a:srgbClr val="86868B"/>
                </a:solidFill>
                <a:latin typeface="Noto Sans JP" pitchFamily="34" charset="0"/>
                <a:ea typeface="Noto Sans JP" pitchFamily="34" charset="-122"/>
                <a:cs typeface="Noto Sans JP" pitchFamily="34" charset="-120"/>
              </a:rPr>
              <a:t>アクション</a:t>
            </a:r>
            <a:endParaRPr lang="en-US" sz="800" dirty="0"/>
          </a:p>
        </p:txBody>
      </p:sp>
      <p:sp>
        <p:nvSpPr>
          <p:cNvPr id="39" name="Text 33"/>
          <p:cNvSpPr txBox="1"/>
          <p:nvPr/>
        </p:nvSpPr>
        <p:spPr>
          <a:xfrm>
            <a:off x="3036722" y="4008730"/>
            <a:ext cx="1516075" cy="609905"/>
          </a:xfrm>
          <a:prstGeom prst="rect">
            <a:avLst/>
          </a:prstGeom>
          <a:noFill/>
          <a:ln/>
        </p:spPr>
        <p:txBody>
          <a:bodyPr wrap="square" lIns="0" tIns="0" rIns="0" bIns="0" rtlCol="0" anchor="t"/>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「重み4bit + KVキャッシュ」の理論値でTier (A-16〜G-24) を特定。</a:t>
            </a:r>
            <a:endParaRPr lang="en-US" sz="900" dirty="0"/>
          </a:p>
        </p:txBody>
      </p:sp>
      <p:pic>
        <p:nvPicPr>
          <p:cNvPr id="40" name="Image 4" descr="preencoded.png">    </p:cNvPr>
          <p:cNvPicPr>
            <a:picLocks noChangeAspect="1"/>
          </p:cNvPicPr>
          <p:nvPr/>
        </p:nvPicPr>
        <p:blipFill>
          <a:blip r:embed="rId5"/>
          <a:srcRect l="0" r="0" t="-17593" b="-17593"/>
          <a:stretch/>
        </p:blipFill>
        <p:spPr>
          <a:xfrm>
            <a:off x="4868266" y="2915107"/>
            <a:ext cx="123444" cy="267005"/>
          </a:xfrm>
          <a:prstGeom prst="rect">
            <a:avLst/>
          </a:prstGeom>
        </p:spPr>
      </p:pic>
      <p:sp>
        <p:nvSpPr>
          <p:cNvPr id="41" name="Shape 34"/>
          <p:cNvSpPr/>
          <p:nvPr/>
        </p:nvSpPr>
        <p:spPr>
          <a:xfrm>
            <a:off x="5120640" y="1047902"/>
            <a:ext cx="1952244" cy="4000500"/>
          </a:xfrm>
          <a:prstGeom prst="roundRect">
            <a:avLst>
              <a:gd name="adj" fmla="val 2742"/>
            </a:avLst>
          </a:prstGeom>
          <a:solidFill>
            <a:srgbClr val="FFFFFF"/>
          </a:solidFill>
          <a:ln w="12700">
            <a:solidFill>
              <a:srgbClr val="E5E5E5"/>
            </a:solidFill>
            <a:prstDash val="solid"/>
          </a:ln>
          <a:effectLst>
            <a:outerShdw sx="100000" sy="100000" kx="0" ky="0" algn="bl" rotWithShape="0" blurRad="76200" dist="25400" dir="16200000">
              <a:srgbClr val="000000">
                <a:alpha val="4000"/>
              </a:srgbClr>
            </a:outerShdw>
          </a:effectLst>
        </p:spPr>
      </p:sp>
      <p:sp>
        <p:nvSpPr>
          <p:cNvPr id="42" name="Shape 35"/>
          <p:cNvSpPr/>
          <p:nvPr/>
        </p:nvSpPr>
        <p:spPr>
          <a:xfrm>
            <a:off x="5282489" y="1677010"/>
            <a:ext cx="1628546" cy="9144"/>
          </a:xfrm>
          <a:prstGeom prst="rect">
            <a:avLst/>
          </a:prstGeom>
          <a:solidFill>
            <a:srgbClr val="F0F0F0"/>
          </a:solidFill>
          <a:ln w="12700">
            <a:solidFill>
              <a:srgbClr val="F0F0F0">
                <a:alpha val="0"/>
              </a:srgbClr>
            </a:solidFill>
            <a:prstDash val="solid"/>
          </a:ln>
        </p:spPr>
      </p:sp>
      <p:pic>
        <p:nvPicPr>
          <p:cNvPr id="43" name="Image 5" descr="preencoded.png">    </p:cNvPr>
          <p:cNvPicPr>
            <a:picLocks noChangeAspect="1"/>
          </p:cNvPicPr>
          <p:nvPr/>
        </p:nvPicPr>
        <p:blipFill>
          <a:blip r:embed="rId6"/>
          <a:stretch>
            <a:fillRect/>
          </a:stretch>
        </p:blipFill>
        <p:spPr>
          <a:xfrm>
            <a:off x="5282489" y="1259129"/>
            <a:ext cx="267005" cy="267005"/>
          </a:xfrm>
          <a:prstGeom prst="rect">
            <a:avLst/>
          </a:prstGeom>
        </p:spPr>
      </p:pic>
      <p:sp>
        <p:nvSpPr>
          <p:cNvPr id="44" name="Text 36"/>
          <p:cNvSpPr/>
          <p:nvPr/>
        </p:nvSpPr>
        <p:spPr>
          <a:xfrm>
            <a:off x="5282489" y="1259129"/>
            <a:ext cx="267005"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Noto Sans JP" pitchFamily="34" charset="0"/>
                <a:ea typeface="Noto Sans JP" pitchFamily="34" charset="-122"/>
                <a:cs typeface="Noto Sans JP" pitchFamily="34" charset="-120"/>
              </a:rPr>
              <a:t>3</a:t>
            </a:r>
            <a:endParaRPr lang="en-US" sz="1000" dirty="0"/>
          </a:p>
        </p:txBody>
      </p:sp>
      <p:sp>
        <p:nvSpPr>
          <p:cNvPr id="45" name="Text 37"/>
          <p:cNvSpPr txBox="1"/>
          <p:nvPr/>
        </p:nvSpPr>
        <p:spPr>
          <a:xfrm>
            <a:off x="5644591" y="1209751"/>
            <a:ext cx="829361" cy="372161"/>
          </a:xfrm>
          <a:prstGeom prst="rect">
            <a:avLst/>
          </a:prstGeom>
          <a:noFill/>
          <a:ln/>
        </p:spPr>
        <p:txBody>
          <a:bodyPr wrap="square" lIns="0" tIns="0" rIns="0" bIns="0" rtlCol="0" anchor="t"/>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モデル選定</a:t>
            </a:r>
            <a:pPr algn="l" indent="0" marL="0">
              <a:buNone/>
            </a:pPr>
            <a:endParaRPr lang="en-US" sz="1200" dirty="0"/>
          </a:p>
          <a:p>
            <a:pPr algn="l" indent="0" marL="0">
              <a:buNone/>
            </a:pPr>
            <a:r>
              <a:rPr lang="en-US" sz="900" b="1" dirty="0">
                <a:solidFill>
                  <a:srgbClr val="6B7280"/>
                </a:solidFill>
                <a:latin typeface="Noto Sans JP" pitchFamily="34" charset="0"/>
                <a:ea typeface="Noto Sans JP" pitchFamily="34" charset="-122"/>
                <a:cs typeface="Noto Sans JP" pitchFamily="34" charset="-120"/>
              </a:rPr>
              <a:t>Model Select</a:t>
            </a:r>
            <a:endParaRPr lang="en-US" sz="1200" dirty="0"/>
          </a:p>
        </p:txBody>
      </p:sp>
      <p:sp>
        <p:nvSpPr>
          <p:cNvPr id="46" name="Text 38"/>
          <p:cNvSpPr txBox="1"/>
          <p:nvPr/>
        </p:nvSpPr>
        <p:spPr>
          <a:xfrm>
            <a:off x="5644591" y="1411834"/>
            <a:ext cx="816559"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Model Select</a:t>
            </a:r>
            <a:endParaRPr lang="en-US" sz="900" dirty="0"/>
          </a:p>
        </p:txBody>
      </p:sp>
      <p:sp>
        <p:nvSpPr>
          <p:cNvPr id="47" name="Text 39"/>
          <p:cNvSpPr txBox="1"/>
          <p:nvPr/>
        </p:nvSpPr>
        <p:spPr>
          <a:xfrm>
            <a:off x="5282489" y="1794053"/>
            <a:ext cx="1694383" cy="372161"/>
          </a:xfrm>
          <a:prstGeom prst="rect">
            <a:avLst/>
          </a:prstGeom>
          <a:noFill/>
          <a:ln/>
        </p:spPr>
        <p:txBody>
          <a:bodyPr wrap="square" lIns="0" tIns="0" rIns="0" bIns="0" rtlCol="0" anchor="t"/>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Tier内で動く最適モデルの選定。</a:t>
            </a:r>
            <a:endParaRPr lang="en-US" sz="900" dirty="0"/>
          </a:p>
        </p:txBody>
      </p:sp>
      <p:sp>
        <p:nvSpPr>
          <p:cNvPr id="48" name="Shape 40"/>
          <p:cNvSpPr/>
          <p:nvPr/>
        </p:nvSpPr>
        <p:spPr>
          <a:xfrm>
            <a:off x="5282489" y="2242109"/>
            <a:ext cx="1628546" cy="1228954"/>
          </a:xfrm>
          <a:prstGeom prst="roundRect">
            <a:avLst>
              <a:gd name="adj" fmla="val 3461"/>
            </a:avLst>
          </a:prstGeom>
          <a:solidFill>
            <a:srgbClr val="FBFBFD"/>
          </a:solidFill>
          <a:ln w="12700">
            <a:solidFill>
              <a:srgbClr val="F0F0F0"/>
            </a:solidFill>
            <a:prstDash val="solid"/>
          </a:ln>
        </p:spPr>
      </p:sp>
      <p:sp>
        <p:nvSpPr>
          <p:cNvPr id="49" name="Text 41"/>
          <p:cNvSpPr txBox="1"/>
          <p:nvPr/>
        </p:nvSpPr>
        <p:spPr>
          <a:xfrm>
            <a:off x="5368442" y="2328062"/>
            <a:ext cx="1534363" cy="162763"/>
          </a:xfrm>
          <a:prstGeom prst="rect">
            <a:avLst/>
          </a:prstGeom>
          <a:noFill/>
          <a:ln/>
        </p:spPr>
        <p:txBody>
          <a:bodyPr wrap="square" lIns="0" tIns="0" rIns="0" bIns="0" rtlCol="0" anchor="ctr"/>
          <a:lstStyle/>
          <a:p>
            <a:pPr algn="l" indent="0" marL="0">
              <a:buNone/>
            </a:pPr>
            <a:r>
              <a:rPr lang="en-US" sz="800" b="1" spc="38" kern="0" dirty="0">
                <a:solidFill>
                  <a:srgbClr val="86868B"/>
                </a:solidFill>
                <a:latin typeface="Noto Sans JP" pitchFamily="34" charset="0"/>
                <a:ea typeface="Noto Sans JP" pitchFamily="34" charset="-122"/>
                <a:cs typeface="Noto Sans JP" pitchFamily="34" charset="-120"/>
              </a:rPr>
              <a:t>判断基準 (Criteria)</a:t>
            </a:r>
            <a:endParaRPr lang="en-US" sz="800" dirty="0"/>
          </a:p>
        </p:txBody>
      </p:sp>
      <p:sp>
        <p:nvSpPr>
          <p:cNvPr id="50" name="Text 42"/>
          <p:cNvSpPr txBox="1"/>
          <p:nvPr/>
        </p:nvSpPr>
        <p:spPr>
          <a:xfrm>
            <a:off x="5368442" y="2522830"/>
            <a:ext cx="1516075" cy="372161"/>
          </a:xfrm>
          <a:prstGeom prst="rect">
            <a:avLst/>
          </a:prstGeom>
          <a:noFill/>
          <a:ln/>
        </p:spPr>
        <p:txBody>
          <a:bodyPr wrap="square" lIns="0" tIns="0" rIns="0" bIns="0" rtlCol="0" anchor="t"/>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規模:</a:t>
            </a:r>
            <a:pPr algn="l" indent="0" marL="0">
              <a:buNone/>
            </a:pPr>
            <a:r>
              <a:rPr lang="en-US" sz="900" dirty="0">
                <a:solidFill>
                  <a:srgbClr val="424245"/>
                </a:solidFill>
                <a:latin typeface="Noto Sans JP" pitchFamily="34" charset="0"/>
                <a:ea typeface="Noto Sans JP" pitchFamily="34" charset="-122"/>
                <a:cs typeface="Noto Sans JP" pitchFamily="34" charset="-120"/>
              </a:rPr>
              <a:t> 7B-14B (汎用), 32B+ (高品質)</a:t>
            </a:r>
            <a:endParaRPr lang="en-US" sz="900" dirty="0"/>
          </a:p>
        </p:txBody>
      </p:sp>
      <p:sp>
        <p:nvSpPr>
          <p:cNvPr id="51" name="Text 43"/>
          <p:cNvSpPr txBox="1"/>
          <p:nvPr/>
        </p:nvSpPr>
        <p:spPr>
          <a:xfrm>
            <a:off x="5368442" y="2932481"/>
            <a:ext cx="1559052" cy="191110"/>
          </a:xfrm>
          <a:prstGeom prst="rect">
            <a:avLst/>
          </a:prstGeom>
          <a:noFill/>
          <a:ln/>
        </p:spPr>
        <p:txBody>
          <a:bodyPr wrap="square" lIns="0" tIns="0" rIns="0" bIns="0" rtlCol="0" anchor="ctr"/>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形式:</a:t>
            </a:r>
            <a:pPr algn="l" indent="0" marL="0">
              <a:buNone/>
            </a:pPr>
            <a:r>
              <a:rPr lang="en-US" sz="900" dirty="0">
                <a:solidFill>
                  <a:srgbClr val="424245"/>
                </a:solidFill>
                <a:latin typeface="Noto Sans JP" pitchFamily="34" charset="0"/>
                <a:ea typeface="Noto Sans JP" pitchFamily="34" charset="-122"/>
                <a:cs typeface="Noto Sans JP" pitchFamily="34" charset="-120"/>
              </a:rPr>
              <a:t> GGUF, EXL2, AWQ</a:t>
            </a:r>
            <a:endParaRPr lang="en-US" sz="900" dirty="0"/>
          </a:p>
        </p:txBody>
      </p:sp>
      <p:sp>
        <p:nvSpPr>
          <p:cNvPr id="52" name="Text 44"/>
          <p:cNvSpPr txBox="1"/>
          <p:nvPr/>
        </p:nvSpPr>
        <p:spPr>
          <a:xfrm>
            <a:off x="5368442" y="3156509"/>
            <a:ext cx="1574597" cy="191110"/>
          </a:xfrm>
          <a:prstGeom prst="rect">
            <a:avLst/>
          </a:prstGeom>
          <a:noFill/>
          <a:ln/>
        </p:spPr>
        <p:txBody>
          <a:bodyPr wrap="square" lIns="0" tIns="0" rIns="0" bIns="0" rtlCol="0" anchor="ctr"/>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権利:</a:t>
            </a:r>
            <a:pPr algn="l" indent="0" marL="0">
              <a:buNone/>
            </a:pPr>
            <a:r>
              <a:rPr lang="en-US" sz="900" dirty="0">
                <a:solidFill>
                  <a:srgbClr val="424245"/>
                </a:solidFill>
                <a:latin typeface="Noto Sans JP" pitchFamily="34" charset="0"/>
                <a:ea typeface="Noto Sans JP" pitchFamily="34" charset="-122"/>
                <a:cs typeface="Noto Sans JP" pitchFamily="34" charset="-120"/>
              </a:rPr>
              <a:t> ライセンス条件</a:t>
            </a:r>
            <a:endParaRPr lang="en-US" sz="900" dirty="0"/>
          </a:p>
        </p:txBody>
      </p:sp>
      <p:sp>
        <p:nvSpPr>
          <p:cNvPr id="53" name="Shape 45"/>
          <p:cNvSpPr/>
          <p:nvPr/>
        </p:nvSpPr>
        <p:spPr>
          <a:xfrm>
            <a:off x="5282489" y="3542386"/>
            <a:ext cx="1628546" cy="972007"/>
          </a:xfrm>
          <a:prstGeom prst="roundRect">
            <a:avLst>
              <a:gd name="adj" fmla="val 5534"/>
            </a:avLst>
          </a:prstGeom>
          <a:solidFill>
            <a:srgbClr val="FBFBFD"/>
          </a:solidFill>
          <a:ln w="12700">
            <a:solidFill>
              <a:srgbClr val="F0F0F0"/>
            </a:solidFill>
            <a:prstDash val="solid"/>
          </a:ln>
        </p:spPr>
      </p:sp>
      <p:sp>
        <p:nvSpPr>
          <p:cNvPr id="54" name="Text 46"/>
          <p:cNvSpPr txBox="1"/>
          <p:nvPr/>
        </p:nvSpPr>
        <p:spPr>
          <a:xfrm>
            <a:off x="5368442" y="3628339"/>
            <a:ext cx="1574597" cy="162763"/>
          </a:xfrm>
          <a:prstGeom prst="rect">
            <a:avLst/>
          </a:prstGeom>
          <a:noFill/>
          <a:ln/>
        </p:spPr>
        <p:txBody>
          <a:bodyPr wrap="square" lIns="0" tIns="0" rIns="0" bIns="0" rtlCol="0" anchor="ctr"/>
          <a:lstStyle/>
          <a:p>
            <a:pPr algn="l" indent="0" marL="0">
              <a:buNone/>
            </a:pPr>
            <a:r>
              <a:rPr lang="en-US" sz="800" b="1" spc="38" kern="0" dirty="0">
                <a:solidFill>
                  <a:srgbClr val="86868B"/>
                </a:solidFill>
                <a:latin typeface="Noto Sans JP" pitchFamily="34" charset="0"/>
                <a:ea typeface="Noto Sans JP" pitchFamily="34" charset="-122"/>
                <a:cs typeface="Noto Sans JP" pitchFamily="34" charset="-120"/>
              </a:rPr>
              <a:t>アクション</a:t>
            </a:r>
            <a:endParaRPr lang="en-US" sz="800" dirty="0"/>
          </a:p>
        </p:txBody>
      </p:sp>
      <p:sp>
        <p:nvSpPr>
          <p:cNvPr id="55" name="Text 47"/>
          <p:cNvSpPr txBox="1"/>
          <p:nvPr/>
        </p:nvSpPr>
        <p:spPr>
          <a:xfrm>
            <a:off x="5368442" y="3823106"/>
            <a:ext cx="1516075" cy="609905"/>
          </a:xfrm>
          <a:prstGeom prst="rect">
            <a:avLst/>
          </a:prstGeom>
          <a:noFill/>
          <a:ln/>
        </p:spPr>
        <p:txBody>
          <a:bodyPr wrap="square" lIns="0" tIns="0" rIns="0" bIns="0" rtlCol="0" anchor="t"/>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Llama/Qwen/Phi等からサイズ適合候補を選び、ライセンスを確認。</a:t>
            </a:r>
            <a:endParaRPr lang="en-US" sz="900" dirty="0"/>
          </a:p>
        </p:txBody>
      </p:sp>
      <p:pic>
        <p:nvPicPr>
          <p:cNvPr id="56" name="Image 6" descr="preencoded.png">    </p:cNvPr>
          <p:cNvPicPr>
            <a:picLocks noChangeAspect="1"/>
          </p:cNvPicPr>
          <p:nvPr/>
        </p:nvPicPr>
        <p:blipFill>
          <a:blip r:embed="rId7"/>
          <a:srcRect l="0" r="0" t="-17593" b="-17593"/>
          <a:stretch/>
        </p:blipFill>
        <p:spPr>
          <a:xfrm>
            <a:off x="7199986" y="2915107"/>
            <a:ext cx="123444" cy="267005"/>
          </a:xfrm>
          <a:prstGeom prst="rect">
            <a:avLst/>
          </a:prstGeom>
        </p:spPr>
      </p:pic>
      <p:sp>
        <p:nvSpPr>
          <p:cNvPr id="57" name="Shape 48"/>
          <p:cNvSpPr/>
          <p:nvPr/>
        </p:nvSpPr>
        <p:spPr>
          <a:xfrm>
            <a:off x="7452360" y="1047902"/>
            <a:ext cx="1952244" cy="4000500"/>
          </a:xfrm>
          <a:prstGeom prst="roundRect">
            <a:avLst>
              <a:gd name="adj" fmla="val 2742"/>
            </a:avLst>
          </a:prstGeom>
          <a:solidFill>
            <a:srgbClr val="FFFFFF"/>
          </a:solidFill>
          <a:ln w="12700">
            <a:solidFill>
              <a:srgbClr val="E5E5E5"/>
            </a:solidFill>
            <a:prstDash val="solid"/>
          </a:ln>
          <a:effectLst>
            <a:outerShdw sx="100000" sy="100000" kx="0" ky="0" algn="bl" rotWithShape="0" blurRad="76200" dist="25400" dir="16200000">
              <a:srgbClr val="000000">
                <a:alpha val="4000"/>
              </a:srgbClr>
            </a:outerShdw>
          </a:effectLst>
        </p:spPr>
      </p:sp>
      <p:sp>
        <p:nvSpPr>
          <p:cNvPr id="58" name="Shape 49"/>
          <p:cNvSpPr/>
          <p:nvPr/>
        </p:nvSpPr>
        <p:spPr>
          <a:xfrm>
            <a:off x="7614209" y="1677010"/>
            <a:ext cx="1628546" cy="9144"/>
          </a:xfrm>
          <a:prstGeom prst="rect">
            <a:avLst/>
          </a:prstGeom>
          <a:solidFill>
            <a:srgbClr val="F0F0F0"/>
          </a:solidFill>
          <a:ln w="12700">
            <a:solidFill>
              <a:srgbClr val="F0F0F0">
                <a:alpha val="0"/>
              </a:srgbClr>
            </a:solidFill>
            <a:prstDash val="solid"/>
          </a:ln>
        </p:spPr>
      </p:sp>
      <p:pic>
        <p:nvPicPr>
          <p:cNvPr id="59" name="Image 7" descr="preencoded.png">    </p:cNvPr>
          <p:cNvPicPr>
            <a:picLocks noChangeAspect="1"/>
          </p:cNvPicPr>
          <p:nvPr/>
        </p:nvPicPr>
        <p:blipFill>
          <a:blip r:embed="rId8"/>
          <a:stretch>
            <a:fillRect/>
          </a:stretch>
        </p:blipFill>
        <p:spPr>
          <a:xfrm>
            <a:off x="7614209" y="1259129"/>
            <a:ext cx="267005" cy="267005"/>
          </a:xfrm>
          <a:prstGeom prst="rect">
            <a:avLst/>
          </a:prstGeom>
        </p:spPr>
      </p:pic>
      <p:sp>
        <p:nvSpPr>
          <p:cNvPr id="60" name="Text 50"/>
          <p:cNvSpPr/>
          <p:nvPr/>
        </p:nvSpPr>
        <p:spPr>
          <a:xfrm>
            <a:off x="7614209" y="1259129"/>
            <a:ext cx="267005"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Noto Sans JP" pitchFamily="34" charset="0"/>
                <a:ea typeface="Noto Sans JP" pitchFamily="34" charset="-122"/>
                <a:cs typeface="Noto Sans JP" pitchFamily="34" charset="-120"/>
              </a:rPr>
              <a:t>4</a:t>
            </a:r>
            <a:endParaRPr lang="en-US" sz="1000" dirty="0"/>
          </a:p>
        </p:txBody>
      </p:sp>
      <p:sp>
        <p:nvSpPr>
          <p:cNvPr id="61" name="Text 51"/>
          <p:cNvSpPr txBox="1"/>
          <p:nvPr/>
        </p:nvSpPr>
        <p:spPr>
          <a:xfrm>
            <a:off x="7976311" y="1209751"/>
            <a:ext cx="819302" cy="372161"/>
          </a:xfrm>
          <a:prstGeom prst="rect">
            <a:avLst/>
          </a:prstGeom>
          <a:noFill/>
          <a:ln/>
        </p:spPr>
        <p:txBody>
          <a:bodyPr wrap="square" lIns="0" tIns="0" rIns="0" bIns="0" rtlCol="0" anchor="t"/>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ランタイム</a:t>
            </a:r>
            <a:pPr algn="l" indent="0" marL="0">
              <a:buNone/>
            </a:pPr>
            <a:endParaRPr lang="en-US" sz="1200" dirty="0"/>
          </a:p>
          <a:p>
            <a:pPr algn="l" indent="0" marL="0">
              <a:buNone/>
            </a:pPr>
            <a:r>
              <a:rPr lang="en-US" sz="900" b="1" dirty="0">
                <a:solidFill>
                  <a:srgbClr val="6B7280"/>
                </a:solidFill>
                <a:latin typeface="Noto Sans JP" pitchFamily="34" charset="0"/>
                <a:ea typeface="Noto Sans JP" pitchFamily="34" charset="-122"/>
                <a:cs typeface="Noto Sans JP" pitchFamily="34" charset="-120"/>
              </a:rPr>
              <a:t>Runtime</a:t>
            </a:r>
            <a:endParaRPr lang="en-US" sz="1200" dirty="0"/>
          </a:p>
        </p:txBody>
      </p:sp>
      <p:sp>
        <p:nvSpPr>
          <p:cNvPr id="62" name="Text 52"/>
          <p:cNvSpPr txBox="1"/>
          <p:nvPr/>
        </p:nvSpPr>
        <p:spPr>
          <a:xfrm>
            <a:off x="7976311" y="1411834"/>
            <a:ext cx="534010"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Runtime</a:t>
            </a:r>
            <a:endParaRPr lang="en-US" sz="900" dirty="0"/>
          </a:p>
        </p:txBody>
      </p:sp>
      <p:sp>
        <p:nvSpPr>
          <p:cNvPr id="63" name="Text 53"/>
          <p:cNvSpPr txBox="1"/>
          <p:nvPr/>
        </p:nvSpPr>
        <p:spPr>
          <a:xfrm>
            <a:off x="7614209" y="1794053"/>
            <a:ext cx="1694383" cy="372161"/>
          </a:xfrm>
          <a:prstGeom prst="rect">
            <a:avLst/>
          </a:prstGeom>
          <a:noFill/>
          <a:ln/>
        </p:spPr>
        <p:txBody>
          <a:bodyPr wrap="square" lIns="0" tIns="0" rIns="0" bIns="0" rtlCol="0" anchor="t"/>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ハードウェア性能を引き出す実行環境。</a:t>
            </a:r>
            <a:endParaRPr lang="en-US" sz="900" dirty="0"/>
          </a:p>
        </p:txBody>
      </p:sp>
      <p:sp>
        <p:nvSpPr>
          <p:cNvPr id="64" name="Shape 54"/>
          <p:cNvSpPr/>
          <p:nvPr/>
        </p:nvSpPr>
        <p:spPr>
          <a:xfrm>
            <a:off x="7614209" y="2242109"/>
            <a:ext cx="1628546" cy="1228954"/>
          </a:xfrm>
          <a:prstGeom prst="roundRect">
            <a:avLst>
              <a:gd name="adj" fmla="val 3461"/>
            </a:avLst>
          </a:prstGeom>
          <a:solidFill>
            <a:srgbClr val="FBFBFD"/>
          </a:solidFill>
          <a:ln w="12700">
            <a:solidFill>
              <a:srgbClr val="F0F0F0"/>
            </a:solidFill>
            <a:prstDash val="solid"/>
          </a:ln>
        </p:spPr>
      </p:sp>
      <p:sp>
        <p:nvSpPr>
          <p:cNvPr id="65" name="Text 55"/>
          <p:cNvSpPr txBox="1"/>
          <p:nvPr/>
        </p:nvSpPr>
        <p:spPr>
          <a:xfrm>
            <a:off x="7700162" y="2328062"/>
            <a:ext cx="1534363" cy="162763"/>
          </a:xfrm>
          <a:prstGeom prst="rect">
            <a:avLst/>
          </a:prstGeom>
          <a:noFill/>
          <a:ln/>
        </p:spPr>
        <p:txBody>
          <a:bodyPr wrap="square" lIns="0" tIns="0" rIns="0" bIns="0" rtlCol="0" anchor="ctr"/>
          <a:lstStyle/>
          <a:p>
            <a:pPr algn="l" indent="0" marL="0">
              <a:buNone/>
            </a:pPr>
            <a:r>
              <a:rPr lang="en-US" sz="800" b="1" spc="38" kern="0" dirty="0">
                <a:solidFill>
                  <a:srgbClr val="86868B"/>
                </a:solidFill>
                <a:latin typeface="Noto Sans JP" pitchFamily="34" charset="0"/>
                <a:ea typeface="Noto Sans JP" pitchFamily="34" charset="-122"/>
                <a:cs typeface="Noto Sans JP" pitchFamily="34" charset="-120"/>
              </a:rPr>
              <a:t>判断基準 (Criteria)</a:t>
            </a:r>
            <a:endParaRPr lang="en-US" sz="800" dirty="0"/>
          </a:p>
        </p:txBody>
      </p:sp>
      <p:sp>
        <p:nvSpPr>
          <p:cNvPr id="66" name="Text 56"/>
          <p:cNvSpPr txBox="1"/>
          <p:nvPr/>
        </p:nvSpPr>
        <p:spPr>
          <a:xfrm>
            <a:off x="7700162" y="2522830"/>
            <a:ext cx="1544422" cy="191110"/>
          </a:xfrm>
          <a:prstGeom prst="rect">
            <a:avLst/>
          </a:prstGeom>
          <a:noFill/>
          <a:ln/>
        </p:spPr>
        <p:txBody>
          <a:bodyPr wrap="square" lIns="0" tIns="0" rIns="0" bIns="0" rtlCol="0" anchor="ctr"/>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Mac:</a:t>
            </a:r>
            <a:pPr algn="l" indent="0" marL="0">
              <a:buNone/>
            </a:pPr>
            <a:r>
              <a:rPr lang="en-US" sz="900" dirty="0">
                <a:solidFill>
                  <a:srgbClr val="424245"/>
                </a:solidFill>
                <a:latin typeface="Noto Sans JP" pitchFamily="34" charset="0"/>
                <a:ea typeface="Noto Sans JP" pitchFamily="34" charset="-122"/>
                <a:cs typeface="Noto Sans JP" pitchFamily="34" charset="-120"/>
              </a:rPr>
              <a:t> MLX / llama.cpp</a:t>
            </a:r>
            <a:endParaRPr lang="en-US" sz="900" dirty="0"/>
          </a:p>
        </p:txBody>
      </p:sp>
      <p:sp>
        <p:nvSpPr>
          <p:cNvPr id="67" name="Text 57"/>
          <p:cNvSpPr txBox="1"/>
          <p:nvPr/>
        </p:nvSpPr>
        <p:spPr>
          <a:xfrm>
            <a:off x="7700162" y="2746858"/>
            <a:ext cx="1516075" cy="372161"/>
          </a:xfrm>
          <a:prstGeom prst="rect">
            <a:avLst/>
          </a:prstGeom>
          <a:noFill/>
          <a:ln/>
        </p:spPr>
        <p:txBody>
          <a:bodyPr wrap="square" lIns="0" tIns="0" rIns="0" bIns="0" rtlCol="0" anchor="t"/>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Win:</a:t>
            </a:r>
            <a:pPr algn="l" indent="0" marL="0">
              <a:buNone/>
            </a:pPr>
            <a:r>
              <a:rPr lang="en-US" sz="900" dirty="0">
                <a:solidFill>
                  <a:srgbClr val="424245"/>
                </a:solidFill>
                <a:latin typeface="Noto Sans JP" pitchFamily="34" charset="0"/>
                <a:ea typeface="Noto Sans JP" pitchFamily="34" charset="-122"/>
                <a:cs typeface="Noto Sans JP" pitchFamily="34" charset="-120"/>
              </a:rPr>
              <a:t> Ollama / LM Studio / vLLM</a:t>
            </a:r>
            <a:endParaRPr lang="en-US" sz="900" dirty="0"/>
          </a:p>
        </p:txBody>
      </p:sp>
      <p:sp>
        <p:nvSpPr>
          <p:cNvPr id="68" name="Text 58"/>
          <p:cNvSpPr txBox="1"/>
          <p:nvPr/>
        </p:nvSpPr>
        <p:spPr>
          <a:xfrm>
            <a:off x="7700162" y="3156509"/>
            <a:ext cx="1534363" cy="191110"/>
          </a:xfrm>
          <a:prstGeom prst="rect">
            <a:avLst/>
          </a:prstGeom>
          <a:noFill/>
          <a:ln/>
        </p:spPr>
        <p:txBody>
          <a:bodyPr wrap="square" lIns="0" tIns="0" rIns="0" bIns="0" rtlCol="0" anchor="ctr"/>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API:</a:t>
            </a:r>
            <a:pPr algn="l" indent="0" marL="0">
              <a:buNone/>
            </a:pPr>
            <a:r>
              <a:rPr lang="en-US" sz="900" dirty="0">
                <a:solidFill>
                  <a:srgbClr val="424245"/>
                </a:solidFill>
                <a:latin typeface="Noto Sans JP" pitchFamily="34" charset="0"/>
                <a:ea typeface="Noto Sans JP" pitchFamily="34" charset="-122"/>
                <a:cs typeface="Noto Sans JP" pitchFamily="34" charset="-120"/>
              </a:rPr>
              <a:t> OpenAI互換性</a:t>
            </a:r>
            <a:endParaRPr lang="en-US" sz="900" dirty="0"/>
          </a:p>
        </p:txBody>
      </p:sp>
      <p:sp>
        <p:nvSpPr>
          <p:cNvPr id="69" name="Shape 59"/>
          <p:cNvSpPr/>
          <p:nvPr/>
        </p:nvSpPr>
        <p:spPr>
          <a:xfrm>
            <a:off x="7614209" y="3542386"/>
            <a:ext cx="1628546" cy="1171346"/>
          </a:xfrm>
          <a:prstGeom prst="roundRect">
            <a:avLst>
              <a:gd name="adj" fmla="val 3808"/>
            </a:avLst>
          </a:prstGeom>
          <a:solidFill>
            <a:srgbClr val="FBFBFD"/>
          </a:solidFill>
          <a:ln w="12700">
            <a:solidFill>
              <a:srgbClr val="F0F0F0"/>
            </a:solidFill>
            <a:prstDash val="solid"/>
          </a:ln>
        </p:spPr>
      </p:sp>
      <p:sp>
        <p:nvSpPr>
          <p:cNvPr id="70" name="Text 60"/>
          <p:cNvSpPr txBox="1"/>
          <p:nvPr/>
        </p:nvSpPr>
        <p:spPr>
          <a:xfrm>
            <a:off x="7700162" y="3628339"/>
            <a:ext cx="1574597" cy="162763"/>
          </a:xfrm>
          <a:prstGeom prst="rect">
            <a:avLst/>
          </a:prstGeom>
          <a:noFill/>
          <a:ln/>
        </p:spPr>
        <p:txBody>
          <a:bodyPr wrap="square" lIns="0" tIns="0" rIns="0" bIns="0" rtlCol="0" anchor="ctr"/>
          <a:lstStyle/>
          <a:p>
            <a:pPr algn="l" indent="0" marL="0">
              <a:buNone/>
            </a:pPr>
            <a:r>
              <a:rPr lang="en-US" sz="800" b="1" spc="38" kern="0" dirty="0">
                <a:solidFill>
                  <a:srgbClr val="86868B"/>
                </a:solidFill>
                <a:latin typeface="Noto Sans JP" pitchFamily="34" charset="0"/>
                <a:ea typeface="Noto Sans JP" pitchFamily="34" charset="-122"/>
                <a:cs typeface="Noto Sans JP" pitchFamily="34" charset="-120"/>
              </a:rPr>
              <a:t>アクション</a:t>
            </a:r>
            <a:endParaRPr lang="en-US" sz="800" dirty="0"/>
          </a:p>
        </p:txBody>
      </p:sp>
      <p:sp>
        <p:nvSpPr>
          <p:cNvPr id="71" name="Text 61"/>
          <p:cNvSpPr txBox="1"/>
          <p:nvPr/>
        </p:nvSpPr>
        <p:spPr>
          <a:xfrm>
            <a:off x="7700162" y="3823106"/>
            <a:ext cx="1516075" cy="810158"/>
          </a:xfrm>
          <a:prstGeom prst="rect">
            <a:avLst/>
          </a:prstGeom>
          <a:noFill/>
          <a:ln/>
        </p:spPr>
        <p:txBody>
          <a:bodyPr wrap="square" lIns="0" tIns="0" rIns="0" bIns="0" rtlCol="0" anchor="t"/>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OSとモデル形式に合ったランタイムを選択。Server機能の有無を確認。</a:t>
            </a:r>
            <a:endParaRPr lang="en-US" sz="900" dirty="0"/>
          </a:p>
        </p:txBody>
      </p:sp>
      <p:pic>
        <p:nvPicPr>
          <p:cNvPr id="72" name="Image 8" descr="preencoded.png">    </p:cNvPr>
          <p:cNvPicPr>
            <a:picLocks noChangeAspect="1"/>
          </p:cNvPicPr>
          <p:nvPr/>
        </p:nvPicPr>
        <p:blipFill>
          <a:blip r:embed="rId9"/>
          <a:srcRect l="0" r="0" t="-17593" b="-17593"/>
          <a:stretch/>
        </p:blipFill>
        <p:spPr>
          <a:xfrm>
            <a:off x="9531706" y="2915107"/>
            <a:ext cx="123444" cy="267005"/>
          </a:xfrm>
          <a:prstGeom prst="rect">
            <a:avLst/>
          </a:prstGeom>
        </p:spPr>
      </p:pic>
      <p:sp>
        <p:nvSpPr>
          <p:cNvPr id="73" name="Shape 62"/>
          <p:cNvSpPr/>
          <p:nvPr/>
        </p:nvSpPr>
        <p:spPr>
          <a:xfrm>
            <a:off x="9784080" y="1047902"/>
            <a:ext cx="1952244" cy="4000500"/>
          </a:xfrm>
          <a:prstGeom prst="roundRect">
            <a:avLst>
              <a:gd name="adj" fmla="val 2742"/>
            </a:avLst>
          </a:prstGeom>
          <a:solidFill>
            <a:srgbClr val="FFFFFF"/>
          </a:solidFill>
          <a:ln w="12700">
            <a:solidFill>
              <a:srgbClr val="E5E5E5"/>
            </a:solidFill>
            <a:prstDash val="solid"/>
          </a:ln>
          <a:effectLst>
            <a:outerShdw sx="100000" sy="100000" kx="0" ky="0" algn="bl" rotWithShape="0" blurRad="76200" dist="25400" dir="16200000">
              <a:srgbClr val="000000">
                <a:alpha val="4000"/>
              </a:srgbClr>
            </a:outerShdw>
          </a:effectLst>
        </p:spPr>
      </p:sp>
      <p:sp>
        <p:nvSpPr>
          <p:cNvPr id="74" name="Shape 63"/>
          <p:cNvSpPr/>
          <p:nvPr/>
        </p:nvSpPr>
        <p:spPr>
          <a:xfrm>
            <a:off x="9945929" y="1677010"/>
            <a:ext cx="1628546" cy="9144"/>
          </a:xfrm>
          <a:prstGeom prst="rect">
            <a:avLst/>
          </a:prstGeom>
          <a:solidFill>
            <a:srgbClr val="F0F0F0"/>
          </a:solidFill>
          <a:ln w="12700">
            <a:solidFill>
              <a:srgbClr val="F0F0F0">
                <a:alpha val="0"/>
              </a:srgbClr>
            </a:solidFill>
            <a:prstDash val="solid"/>
          </a:ln>
        </p:spPr>
      </p:sp>
      <p:pic>
        <p:nvPicPr>
          <p:cNvPr id="75" name="Image 9" descr="preencoded.png">    </p:cNvPr>
          <p:cNvPicPr>
            <a:picLocks noChangeAspect="1"/>
          </p:cNvPicPr>
          <p:nvPr/>
        </p:nvPicPr>
        <p:blipFill>
          <a:blip r:embed="rId10"/>
          <a:stretch>
            <a:fillRect/>
          </a:stretch>
        </p:blipFill>
        <p:spPr>
          <a:xfrm>
            <a:off x="9945929" y="1259129"/>
            <a:ext cx="267005" cy="267005"/>
          </a:xfrm>
          <a:prstGeom prst="rect">
            <a:avLst/>
          </a:prstGeom>
        </p:spPr>
      </p:pic>
      <p:sp>
        <p:nvSpPr>
          <p:cNvPr id="76" name="Text 64"/>
          <p:cNvSpPr/>
          <p:nvPr/>
        </p:nvSpPr>
        <p:spPr>
          <a:xfrm>
            <a:off x="9945929" y="1259129"/>
            <a:ext cx="267005"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Noto Sans JP" pitchFamily="34" charset="0"/>
                <a:ea typeface="Noto Sans JP" pitchFamily="34" charset="-122"/>
                <a:cs typeface="Noto Sans JP" pitchFamily="34" charset="-120"/>
              </a:rPr>
              <a:t>5</a:t>
            </a:r>
            <a:endParaRPr lang="en-US" sz="1000" dirty="0"/>
          </a:p>
        </p:txBody>
      </p:sp>
      <p:sp>
        <p:nvSpPr>
          <p:cNvPr id="77" name="Text 65"/>
          <p:cNvSpPr txBox="1"/>
          <p:nvPr/>
        </p:nvSpPr>
        <p:spPr>
          <a:xfrm>
            <a:off x="10308031" y="1209751"/>
            <a:ext cx="981151" cy="372161"/>
          </a:xfrm>
          <a:prstGeom prst="rect">
            <a:avLst/>
          </a:prstGeom>
          <a:noFill/>
          <a:ln/>
        </p:spPr>
        <p:txBody>
          <a:bodyPr wrap="square" lIns="0" tIns="0" rIns="0" bIns="0" rtlCol="0" anchor="t"/>
          <a:lstStyle/>
          <a:p>
            <a:pPr algn="l" indent="0" marL="0">
              <a:buNone/>
            </a:pPr>
            <a:r>
              <a:rPr lang="en-US" sz="1200" b="1" dirty="0">
                <a:solidFill>
                  <a:srgbClr val="1D1D1F"/>
                </a:solidFill>
                <a:latin typeface="Noto Sans JP" pitchFamily="34" charset="0"/>
                <a:ea typeface="Noto Sans JP" pitchFamily="34" charset="-122"/>
                <a:cs typeface="Noto Sans JP" pitchFamily="34" charset="-120"/>
              </a:rPr>
              <a:t>検証・最適化</a:t>
            </a:r>
            <a:pPr algn="l" indent="0" marL="0">
              <a:buNone/>
            </a:pPr>
            <a:endParaRPr lang="en-US" sz="1200" dirty="0"/>
          </a:p>
          <a:p>
            <a:pPr algn="l" indent="0" marL="0">
              <a:buNone/>
            </a:pPr>
            <a:r>
              <a:rPr lang="en-US" sz="900" b="1" dirty="0">
                <a:solidFill>
                  <a:srgbClr val="6B7280"/>
                </a:solidFill>
                <a:latin typeface="Noto Sans JP" pitchFamily="34" charset="0"/>
                <a:ea typeface="Noto Sans JP" pitchFamily="34" charset="-122"/>
                <a:cs typeface="Noto Sans JP" pitchFamily="34" charset="-120"/>
              </a:rPr>
              <a:t>Verify</a:t>
            </a:r>
            <a:endParaRPr lang="en-US" sz="1200" dirty="0"/>
          </a:p>
        </p:txBody>
      </p:sp>
      <p:sp>
        <p:nvSpPr>
          <p:cNvPr id="78" name="Text 66"/>
          <p:cNvSpPr txBox="1"/>
          <p:nvPr/>
        </p:nvSpPr>
        <p:spPr>
          <a:xfrm>
            <a:off x="10308031" y="1411834"/>
            <a:ext cx="381305"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Verify</a:t>
            </a:r>
            <a:endParaRPr lang="en-US" sz="900" dirty="0"/>
          </a:p>
        </p:txBody>
      </p:sp>
      <p:sp>
        <p:nvSpPr>
          <p:cNvPr id="79" name="Text 67"/>
          <p:cNvSpPr txBox="1"/>
          <p:nvPr/>
        </p:nvSpPr>
        <p:spPr>
          <a:xfrm>
            <a:off x="9945929" y="1794053"/>
            <a:ext cx="1694383" cy="372161"/>
          </a:xfrm>
          <a:prstGeom prst="rect">
            <a:avLst/>
          </a:prstGeom>
          <a:noFill/>
          <a:ln/>
        </p:spPr>
        <p:txBody>
          <a:bodyPr wrap="square" lIns="0" tIns="0" rIns="0" bIns="0" rtlCol="0" anchor="t"/>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実機ベンチによる実用性の確定。</a:t>
            </a:r>
            <a:endParaRPr lang="en-US" sz="900" dirty="0"/>
          </a:p>
        </p:txBody>
      </p:sp>
      <p:sp>
        <p:nvSpPr>
          <p:cNvPr id="80" name="Shape 68"/>
          <p:cNvSpPr/>
          <p:nvPr/>
        </p:nvSpPr>
        <p:spPr>
          <a:xfrm>
            <a:off x="9945929" y="2242109"/>
            <a:ext cx="1628546" cy="1410005"/>
          </a:xfrm>
          <a:prstGeom prst="roundRect">
            <a:avLst>
              <a:gd name="adj" fmla="val 2629"/>
            </a:avLst>
          </a:prstGeom>
          <a:solidFill>
            <a:srgbClr val="FBFBFD"/>
          </a:solidFill>
          <a:ln w="12700">
            <a:solidFill>
              <a:srgbClr val="F0F0F0"/>
            </a:solidFill>
            <a:prstDash val="solid"/>
          </a:ln>
        </p:spPr>
      </p:sp>
      <p:sp>
        <p:nvSpPr>
          <p:cNvPr id="81" name="Text 69"/>
          <p:cNvSpPr txBox="1"/>
          <p:nvPr/>
        </p:nvSpPr>
        <p:spPr>
          <a:xfrm>
            <a:off x="10031882" y="2328062"/>
            <a:ext cx="1534363" cy="162763"/>
          </a:xfrm>
          <a:prstGeom prst="rect">
            <a:avLst/>
          </a:prstGeom>
          <a:noFill/>
          <a:ln/>
        </p:spPr>
        <p:txBody>
          <a:bodyPr wrap="square" lIns="0" tIns="0" rIns="0" bIns="0" rtlCol="0" anchor="ctr"/>
          <a:lstStyle/>
          <a:p>
            <a:pPr algn="l" indent="0" marL="0">
              <a:buNone/>
            </a:pPr>
            <a:r>
              <a:rPr lang="en-US" sz="800" b="1" spc="38" kern="0" dirty="0">
                <a:solidFill>
                  <a:srgbClr val="86868B"/>
                </a:solidFill>
                <a:latin typeface="Noto Sans JP" pitchFamily="34" charset="0"/>
                <a:ea typeface="Noto Sans JP" pitchFamily="34" charset="-122"/>
                <a:cs typeface="Noto Sans JP" pitchFamily="34" charset="-120"/>
              </a:rPr>
              <a:t>判断基準 (Criteria)</a:t>
            </a:r>
            <a:endParaRPr lang="en-US" sz="800" dirty="0"/>
          </a:p>
        </p:txBody>
      </p:sp>
      <p:sp>
        <p:nvSpPr>
          <p:cNvPr id="82" name="Text 70"/>
          <p:cNvSpPr txBox="1"/>
          <p:nvPr/>
        </p:nvSpPr>
        <p:spPr>
          <a:xfrm>
            <a:off x="10031882" y="2522830"/>
            <a:ext cx="1516075" cy="372161"/>
          </a:xfrm>
          <a:prstGeom prst="rect">
            <a:avLst/>
          </a:prstGeom>
          <a:noFill/>
          <a:ln/>
        </p:spPr>
        <p:txBody>
          <a:bodyPr wrap="square" lIns="0" tIns="0" rIns="0" bIns="0" rtlCol="0" anchor="t"/>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指標:</a:t>
            </a:r>
            <a:pPr algn="l" indent="0" marL="0">
              <a:buNone/>
            </a:pPr>
            <a:r>
              <a:rPr lang="en-US" sz="900" dirty="0">
                <a:solidFill>
                  <a:srgbClr val="424245"/>
                </a:solidFill>
                <a:latin typeface="Noto Sans JP" pitchFamily="34" charset="0"/>
                <a:ea typeface="Noto Sans JP" pitchFamily="34" charset="-122"/>
                <a:cs typeface="Noto Sans JP" pitchFamily="34" charset="-120"/>
              </a:rPr>
              <a:t> TTFT, p95, JSON破壊率</a:t>
            </a:r>
            <a:endParaRPr lang="en-US" sz="900" dirty="0"/>
          </a:p>
        </p:txBody>
      </p:sp>
      <p:sp>
        <p:nvSpPr>
          <p:cNvPr id="83" name="Text 71"/>
          <p:cNvSpPr txBox="1"/>
          <p:nvPr/>
        </p:nvSpPr>
        <p:spPr>
          <a:xfrm>
            <a:off x="10031882" y="2932481"/>
            <a:ext cx="1516075" cy="372161"/>
          </a:xfrm>
          <a:prstGeom prst="rect">
            <a:avLst/>
          </a:prstGeom>
          <a:noFill/>
          <a:ln/>
        </p:spPr>
        <p:txBody>
          <a:bodyPr wrap="square" lIns="0" tIns="0" rIns="0" bIns="0" rtlCol="0" anchor="t"/>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負荷:</a:t>
            </a:r>
            <a:pPr algn="l" indent="0" marL="0">
              <a:buNone/>
            </a:pPr>
            <a:r>
              <a:rPr lang="en-US" sz="900" dirty="0">
                <a:solidFill>
                  <a:srgbClr val="424245"/>
                </a:solidFill>
                <a:latin typeface="Noto Sans JP" pitchFamily="34" charset="0"/>
                <a:ea typeface="Noto Sans JP" pitchFamily="34" charset="-122"/>
                <a:cs typeface="Noto Sans JP" pitchFamily="34" charset="-120"/>
              </a:rPr>
              <a:t> メモリピーク, KV推移</a:t>
            </a:r>
            <a:endParaRPr lang="en-US" sz="900" dirty="0"/>
          </a:p>
        </p:txBody>
      </p:sp>
      <p:sp>
        <p:nvSpPr>
          <p:cNvPr id="84" name="Text 72"/>
          <p:cNvSpPr txBox="1"/>
          <p:nvPr/>
        </p:nvSpPr>
        <p:spPr>
          <a:xfrm>
            <a:off x="10031882" y="3342132"/>
            <a:ext cx="1574597" cy="191110"/>
          </a:xfrm>
          <a:prstGeom prst="rect">
            <a:avLst/>
          </a:prstGeom>
          <a:noFill/>
          <a:ln/>
        </p:spPr>
        <p:txBody>
          <a:bodyPr wrap="square" lIns="0" tIns="0" rIns="0" bIns="0" rtlCol="0" anchor="ctr"/>
          <a:lstStyle/>
          <a:p>
            <a:pPr algn="l" indent="0" marL="0">
              <a:buNone/>
            </a:pPr>
            <a:r>
              <a:rPr lang="en-US" sz="900" b="1" dirty="0">
                <a:solidFill>
                  <a:srgbClr val="424245"/>
                </a:solidFill>
                <a:latin typeface="Noto Sans JP" pitchFamily="34" charset="0"/>
                <a:ea typeface="Noto Sans JP" pitchFamily="34" charset="-122"/>
                <a:cs typeface="Noto Sans JP" pitchFamily="34" charset="-120"/>
              </a:rPr>
              <a:t>品質:</a:t>
            </a:r>
            <a:pPr algn="l" indent="0" marL="0">
              <a:buNone/>
            </a:pPr>
            <a:r>
              <a:rPr lang="en-US" sz="900" dirty="0">
                <a:solidFill>
                  <a:srgbClr val="424245"/>
                </a:solidFill>
                <a:latin typeface="Noto Sans JP" pitchFamily="34" charset="0"/>
                <a:ea typeface="Noto Sans JP" pitchFamily="34" charset="-122"/>
                <a:cs typeface="Noto Sans JP" pitchFamily="34" charset="-120"/>
              </a:rPr>
              <a:t> 幻覚, 誤転記</a:t>
            </a:r>
            <a:endParaRPr lang="en-US" sz="900" dirty="0"/>
          </a:p>
        </p:txBody>
      </p:sp>
      <p:sp>
        <p:nvSpPr>
          <p:cNvPr id="85" name="Shape 73"/>
          <p:cNvSpPr/>
          <p:nvPr/>
        </p:nvSpPr>
        <p:spPr>
          <a:xfrm>
            <a:off x="9945929" y="3728009"/>
            <a:ext cx="1628546" cy="972007"/>
          </a:xfrm>
          <a:prstGeom prst="roundRect">
            <a:avLst>
              <a:gd name="adj" fmla="val 5534"/>
            </a:avLst>
          </a:prstGeom>
          <a:solidFill>
            <a:srgbClr val="FBFBFD"/>
          </a:solidFill>
          <a:ln w="12700">
            <a:solidFill>
              <a:srgbClr val="F0F0F0"/>
            </a:solidFill>
            <a:prstDash val="solid"/>
          </a:ln>
        </p:spPr>
      </p:sp>
      <p:sp>
        <p:nvSpPr>
          <p:cNvPr id="86" name="Text 74"/>
          <p:cNvSpPr txBox="1"/>
          <p:nvPr/>
        </p:nvSpPr>
        <p:spPr>
          <a:xfrm>
            <a:off x="10031882" y="3813962"/>
            <a:ext cx="1574597" cy="162763"/>
          </a:xfrm>
          <a:prstGeom prst="rect">
            <a:avLst/>
          </a:prstGeom>
          <a:noFill/>
          <a:ln/>
        </p:spPr>
        <p:txBody>
          <a:bodyPr wrap="square" lIns="0" tIns="0" rIns="0" bIns="0" rtlCol="0" anchor="ctr"/>
          <a:lstStyle/>
          <a:p>
            <a:pPr algn="l" indent="0" marL="0">
              <a:buNone/>
            </a:pPr>
            <a:r>
              <a:rPr lang="en-US" sz="800" b="1" spc="38" kern="0" dirty="0">
                <a:solidFill>
                  <a:srgbClr val="86868B"/>
                </a:solidFill>
                <a:latin typeface="Noto Sans JP" pitchFamily="34" charset="0"/>
                <a:ea typeface="Noto Sans JP" pitchFamily="34" charset="-122"/>
                <a:cs typeface="Noto Sans JP" pitchFamily="34" charset="-120"/>
              </a:rPr>
              <a:t>アクション</a:t>
            </a:r>
            <a:endParaRPr lang="en-US" sz="800" dirty="0"/>
          </a:p>
        </p:txBody>
      </p:sp>
      <p:sp>
        <p:nvSpPr>
          <p:cNvPr id="87" name="Text 75"/>
          <p:cNvSpPr txBox="1"/>
          <p:nvPr/>
        </p:nvSpPr>
        <p:spPr>
          <a:xfrm>
            <a:off x="10031882" y="4008730"/>
            <a:ext cx="1516075" cy="609905"/>
          </a:xfrm>
          <a:prstGeom prst="rect">
            <a:avLst/>
          </a:prstGeom>
          <a:noFill/>
          <a:ln/>
        </p:spPr>
        <p:txBody>
          <a:bodyPr wrap="square" lIns="0" tIns="0" rIns="0" bIns="0" rtlCol="0" anchor="t"/>
          <a:lstStyle/>
          <a:p>
            <a:pPr algn="l" indent="0" marL="0">
              <a:buNone/>
            </a:pPr>
            <a:r>
              <a:rPr lang="en-US" sz="900" dirty="0">
                <a:solidFill>
                  <a:srgbClr val="424245"/>
                </a:solidFill>
                <a:latin typeface="Noto Sans JP" pitchFamily="34" charset="0"/>
                <a:ea typeface="Noto Sans JP" pitchFamily="34" charset="-122"/>
                <a:cs typeface="Noto Sans JP" pitchFamily="34" charset="-120"/>
              </a:rPr>
              <a:t>条件固定ベンチで測定。KV量子化やプロンプトキャッシュで調整。</a:t>
            </a:r>
            <a:endParaRPr lang="en-US" sz="900" dirty="0"/>
          </a:p>
        </p:txBody>
      </p:sp>
      <p:pic>
        <p:nvPicPr>
          <p:cNvPr id="88" name="Image 10" descr="preencoded.png">    </p:cNvPr>
          <p:cNvPicPr>
            <a:picLocks noChangeAspect="1"/>
          </p:cNvPicPr>
          <p:nvPr/>
        </p:nvPicPr>
        <p:blipFill>
          <a:blip r:embed="rId11"/>
          <a:srcRect l="-7" r="-7" t="0" b="0"/>
          <a:stretch/>
        </p:blipFill>
        <p:spPr>
          <a:xfrm>
            <a:off x="457200" y="5333695"/>
            <a:ext cx="11277295" cy="895198"/>
          </a:xfrm>
          <a:prstGeom prst="rect">
            <a:avLst/>
          </a:prstGeom>
        </p:spPr>
      </p:pic>
      <p:pic>
        <p:nvPicPr>
          <p:cNvPr id="89" name="Image 11" descr="preencoded.png">    </p:cNvPr>
          <p:cNvPicPr>
            <a:picLocks noChangeAspect="1"/>
          </p:cNvPicPr>
          <p:nvPr/>
        </p:nvPicPr>
        <p:blipFill>
          <a:blip r:embed="rId12"/>
          <a:srcRect l="0" r="0" t="-20193" b="-20193"/>
          <a:stretch/>
        </p:blipFill>
        <p:spPr>
          <a:xfrm>
            <a:off x="685800" y="5514746"/>
            <a:ext cx="142646" cy="267005"/>
          </a:xfrm>
          <a:prstGeom prst="rect">
            <a:avLst/>
          </a:prstGeom>
        </p:spPr>
      </p:pic>
      <p:sp>
        <p:nvSpPr>
          <p:cNvPr id="90" name="Text 76"/>
          <p:cNvSpPr txBox="1"/>
          <p:nvPr/>
        </p:nvSpPr>
        <p:spPr>
          <a:xfrm>
            <a:off x="942746" y="5477256"/>
            <a:ext cx="7610551"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JP" pitchFamily="34" charset="0"/>
                <a:ea typeface="Noto Sans JP" pitchFamily="34" charset="-122"/>
                <a:cs typeface="Noto Sans JP" pitchFamily="34" charset="-120"/>
              </a:rPr>
              <a:t>意思決定の要点 (Key Takeaways)</a:t>
            </a:r>
            <a:endParaRPr lang="en-US" sz="1000" dirty="0"/>
          </a:p>
        </p:txBody>
      </p:sp>
      <p:sp>
        <p:nvSpPr>
          <p:cNvPr id="91" name="Text 77"/>
          <p:cNvSpPr txBox="1"/>
          <p:nvPr/>
        </p:nvSpPr>
        <p:spPr>
          <a:xfrm>
            <a:off x="942746" y="5705856"/>
            <a:ext cx="7573061" cy="381305"/>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 「ランタイム先行」ではなく</a:t>
            </a:r>
            <a:pPr algn="l" indent="0" marL="0">
              <a:buNone/>
            </a:pPr>
            <a:r>
              <a:rPr lang="en-US" sz="1000" b="1" dirty="0">
                <a:solidFill>
                  <a:srgbClr val="4B5563"/>
                </a:solidFill>
                <a:latin typeface="Noto Sans JP" pitchFamily="34" charset="0"/>
                <a:ea typeface="Noto Sans JP" pitchFamily="34" charset="-122"/>
                <a:cs typeface="Noto Sans JP" pitchFamily="34" charset="-120"/>
              </a:rPr>
              <a:t>「要件→メモリ(Tier)→モデル」の順</a:t>
            </a:r>
            <a:pPr algn="l" indent="0" marL="0">
              <a:buNone/>
            </a:pPr>
            <a:r>
              <a:rPr lang="en-US" sz="1000" dirty="0">
                <a:solidFill>
                  <a:srgbClr val="4B5563"/>
                </a:solidFill>
                <a:latin typeface="Noto Sans JP" pitchFamily="34" charset="0"/>
                <a:ea typeface="Noto Sans JP" pitchFamily="34" charset="-122"/>
                <a:cs typeface="Noto Sans JP" pitchFamily="34" charset="-120"/>
              </a:rPr>
              <a:t>で決定することで、手戻りを防ぎます。</a:t>
            </a:r>
            <a:pPr algn="l" indent="0" marL="0">
              <a:buNone/>
            </a:pPr>
            <a:endParaRPr lang="en-US" sz="1000" dirty="0"/>
          </a:p>
          <a:p>
            <a:pPr algn="l" indent="0" marL="0">
              <a:buNone/>
            </a:pPr>
            <a:r>
              <a:rPr lang="en-US" sz="1000" dirty="0">
                <a:solidFill>
                  <a:srgbClr val="4B5563"/>
                </a:solidFill>
                <a:latin typeface="Noto Sans JP" pitchFamily="34" charset="0"/>
                <a:ea typeface="Noto Sans JP" pitchFamily="34" charset="-122"/>
                <a:cs typeface="Noto Sans JP" pitchFamily="34" charset="-120"/>
              </a:rPr>
              <a:t> 特に長文コンテキストではKVキャッシュが支配的になるため、</a:t>
            </a:r>
            <a:pPr algn="l" indent="0" marL="0">
              <a:buNone/>
            </a:pPr>
            <a:r>
              <a:rPr lang="en-US" sz="1000" b="1" dirty="0">
                <a:solidFill>
                  <a:srgbClr val="4B5563"/>
                </a:solidFill>
                <a:latin typeface="Noto Sans JP" pitchFamily="34" charset="0"/>
                <a:ea typeface="Noto Sans JP" pitchFamily="34" charset="-122"/>
                <a:cs typeface="Noto Sans JP" pitchFamily="34" charset="-120"/>
              </a:rPr>
              <a:t>KV最適化（paged/quantized KV）</a:t>
            </a:r>
            <a:pPr algn="l" indent="0" marL="0">
              <a:buNone/>
            </a:pPr>
            <a:r>
              <a:rPr lang="en-US" sz="1000" dirty="0">
                <a:solidFill>
                  <a:srgbClr val="4B5563"/>
                </a:solidFill>
                <a:latin typeface="Noto Sans JP" pitchFamily="34" charset="0"/>
                <a:ea typeface="Noto Sans JP" pitchFamily="34" charset="-122"/>
                <a:cs typeface="Noto Sans JP" pitchFamily="34" charset="-120"/>
              </a:rPr>
              <a:t>の活用が成否を分けます。 </a:t>
            </a:r>
            <a:endParaRPr lang="en-US" sz="1000" dirty="0"/>
          </a:p>
        </p:txBody>
      </p:sp>
      <p:sp>
        <p:nvSpPr>
          <p:cNvPr id="92" name="Shape 78"/>
          <p:cNvSpPr/>
          <p:nvPr/>
        </p:nvSpPr>
        <p:spPr>
          <a:xfrm>
            <a:off x="0" y="6515100"/>
            <a:ext cx="12191695" cy="381305"/>
          </a:xfrm>
          <a:prstGeom prst="rect">
            <a:avLst/>
          </a:prstGeom>
          <a:solidFill>
            <a:srgbClr val="FFFFFF"/>
          </a:solidFill>
          <a:ln/>
        </p:spPr>
      </p:sp>
      <p:sp>
        <p:nvSpPr>
          <p:cNvPr id="93" name="Shape 79"/>
          <p:cNvSpPr/>
          <p:nvPr/>
        </p:nvSpPr>
        <p:spPr>
          <a:xfrm>
            <a:off x="0" y="6515100"/>
            <a:ext cx="12191695" cy="9144"/>
          </a:xfrm>
          <a:prstGeom prst="rect">
            <a:avLst/>
          </a:prstGeom>
          <a:solidFill>
            <a:srgbClr val="E5E5E5"/>
          </a:solidFill>
          <a:ln w="12700">
            <a:solidFill>
              <a:srgbClr val="E5E5E5">
                <a:alpha val="0"/>
              </a:srgbClr>
            </a:solidFill>
            <a:prstDash val="solid"/>
          </a:ln>
        </p:spPr>
      </p:sp>
      <p:sp>
        <p:nvSpPr>
          <p:cNvPr id="94" name="Text 80"/>
          <p:cNvSpPr txBox="1"/>
          <p:nvPr/>
        </p:nvSpPr>
        <p:spPr>
          <a:xfrm>
            <a:off x="457200" y="6624828"/>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95" name="Text 81"/>
          <p:cNvSpPr txBox="1"/>
          <p:nvPr/>
        </p:nvSpPr>
        <p:spPr>
          <a:xfrm>
            <a:off x="11385194" y="6624828"/>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75 / 80</a:t>
            </a:r>
            <a:endParaRPr lang="en-US" sz="9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52805"/>
          </a:xfrm>
          <a:prstGeom prst="rect">
            <a:avLst/>
          </a:prstGeom>
          <a:solidFill>
            <a:srgbClr val="F5F5F7"/>
          </a:solidFill>
          <a:ln/>
        </p:spPr>
      </p:sp>
      <p:sp>
        <p:nvSpPr>
          <p:cNvPr id="5" name="Shape 3"/>
          <p:cNvSpPr/>
          <p:nvPr/>
        </p:nvSpPr>
        <p:spPr>
          <a:xfrm>
            <a:off x="0" y="94366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107" r="-107" t="0" b="0"/>
          <a:stretch/>
        </p:blipFill>
        <p:spPr>
          <a:xfrm>
            <a:off x="457200" y="319126"/>
            <a:ext cx="267005" cy="304495"/>
          </a:xfrm>
          <a:prstGeom prst="rect">
            <a:avLst/>
          </a:prstGeom>
        </p:spPr>
      </p:pic>
      <p:sp>
        <p:nvSpPr>
          <p:cNvPr id="7" name="Text 4"/>
          <p:cNvSpPr txBox="1"/>
          <p:nvPr/>
        </p:nvSpPr>
        <p:spPr>
          <a:xfrm>
            <a:off x="875995" y="243230"/>
            <a:ext cx="3248863"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総括（実務への適用）</a:t>
            </a:r>
            <a:endParaRPr lang="en-US" sz="2400" dirty="0"/>
          </a:p>
        </p:txBody>
      </p:sp>
      <p:sp>
        <p:nvSpPr>
          <p:cNvPr id="8" name="Text 5"/>
          <p:cNvSpPr txBox="1"/>
          <p:nvPr/>
        </p:nvSpPr>
        <p:spPr>
          <a:xfrm>
            <a:off x="9677095" y="342900"/>
            <a:ext cx="2221992"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実装の原則と次のステップ</a:t>
            </a:r>
            <a:endParaRPr lang="en-US" sz="1300" dirty="0"/>
          </a:p>
        </p:txBody>
      </p:sp>
      <p:pic>
        <p:nvPicPr>
          <p:cNvPr id="9" name="Image 1" descr="preencoded.png">    </p:cNvPr>
          <p:cNvPicPr>
            <a:picLocks noChangeAspect="1"/>
          </p:cNvPicPr>
          <p:nvPr/>
        </p:nvPicPr>
        <p:blipFill>
          <a:blip r:embed="rId2"/>
          <a:srcRect l="0" r="0" t="-22" b="-22"/>
          <a:stretch/>
        </p:blipFill>
        <p:spPr>
          <a:xfrm>
            <a:off x="457200" y="1257300"/>
            <a:ext cx="11277295" cy="1021385"/>
          </a:xfrm>
          <a:prstGeom prst="rect">
            <a:avLst/>
          </a:prstGeom>
        </p:spPr>
      </p:pic>
      <p:sp>
        <p:nvSpPr>
          <p:cNvPr id="10" name="Text 6"/>
          <p:cNvSpPr txBox="1"/>
          <p:nvPr/>
        </p:nvSpPr>
        <p:spPr>
          <a:xfrm>
            <a:off x="743407" y="1447495"/>
            <a:ext cx="10849356" cy="648310"/>
          </a:xfrm>
          <a:prstGeom prst="rect">
            <a:avLst/>
          </a:prstGeom>
          <a:noFill/>
          <a:ln/>
        </p:spPr>
        <p:txBody>
          <a:bodyPr wrap="square" lIns="0" tIns="0" rIns="0" bIns="0" rtlCol="0" anchor="t"/>
          <a:lstStyle/>
          <a:p>
            <a:pPr algn="l" indent="0" marL="0">
              <a:buNone/>
            </a:pPr>
            <a:r>
              <a:rPr lang="en-US" sz="1800" b="1" dirty="0">
                <a:solidFill>
                  <a:srgbClr val="1D1D1F"/>
                </a:solidFill>
                <a:latin typeface="Noto Sans JP" pitchFamily="34" charset="0"/>
                <a:ea typeface="Noto Sans JP" pitchFamily="34" charset="-122"/>
                <a:cs typeface="Noto Sans JP" pitchFamily="34" charset="-120"/>
              </a:rPr>
              <a:t> 結論：ローカルAIは「4bit量子化＋KV最適化」を前提に、 </a:t>
            </a:r>
            <a:pPr algn="l" indent="0" marL="0">
              <a:buNone/>
            </a:pPr>
            <a:endParaRPr lang="en-US" sz="1800" dirty="0"/>
          </a:p>
          <a:p>
            <a:pPr algn="l" indent="0" marL="0">
              <a:buNone/>
            </a:pPr>
            <a:r>
              <a:rPr lang="en-US" sz="1800" b="1" dirty="0">
                <a:solidFill>
                  <a:srgbClr val="1D1D1F"/>
                </a:solidFill>
                <a:latin typeface="Noto Sans JP" pitchFamily="34" charset="0"/>
                <a:ea typeface="Noto Sans JP" pitchFamily="34" charset="-122"/>
                <a:cs typeface="Noto Sans JP" pitchFamily="34" charset="-120"/>
              </a:rPr>
              <a:t> 失敗モードを設計で抑え込むことで実務運用が可能です。 </a:t>
            </a:r>
            <a:endParaRPr lang="en-US" sz="1800" dirty="0"/>
          </a:p>
        </p:txBody>
      </p:sp>
      <p:sp>
        <p:nvSpPr>
          <p:cNvPr id="11" name="Shape 7"/>
          <p:cNvSpPr/>
          <p:nvPr/>
        </p:nvSpPr>
        <p:spPr>
          <a:xfrm>
            <a:off x="457200" y="2507285"/>
            <a:ext cx="5524805" cy="4629607"/>
          </a:xfrm>
          <a:prstGeom prst="roundRect">
            <a:avLst>
              <a:gd name="adj" fmla="val 488"/>
            </a:avLst>
          </a:prstGeom>
          <a:solidFill>
            <a:srgbClr val="FFFFFF"/>
          </a:solidFill>
          <a:ln w="12700">
            <a:solidFill>
              <a:srgbClr val="E5E5E5"/>
            </a:solidFill>
            <a:prstDash val="solid"/>
          </a:ln>
        </p:spPr>
      </p:sp>
      <p:sp>
        <p:nvSpPr>
          <p:cNvPr id="12" name="Shape 8"/>
          <p:cNvSpPr/>
          <p:nvPr/>
        </p:nvSpPr>
        <p:spPr>
          <a:xfrm>
            <a:off x="657454" y="3087929"/>
            <a:ext cx="5124298"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0" b="0"/>
          <a:stretch/>
        </p:blipFill>
        <p:spPr>
          <a:xfrm>
            <a:off x="657454" y="2754173"/>
            <a:ext cx="190195" cy="190195"/>
          </a:xfrm>
          <a:prstGeom prst="rect">
            <a:avLst/>
          </a:prstGeom>
        </p:spPr>
      </p:pic>
      <p:sp>
        <p:nvSpPr>
          <p:cNvPr id="14" name="Text 9"/>
          <p:cNvSpPr txBox="1"/>
          <p:nvPr/>
        </p:nvSpPr>
        <p:spPr>
          <a:xfrm>
            <a:off x="961949" y="2706624"/>
            <a:ext cx="2352751" cy="400507"/>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実装の原則（Principles）</a:t>
            </a:r>
            <a:endParaRPr lang="en-US" sz="1500" dirty="0"/>
          </a:p>
        </p:txBody>
      </p:sp>
      <p:pic>
        <p:nvPicPr>
          <p:cNvPr id="15" name="Image 3" descr="preencoded.png">    </p:cNvPr>
          <p:cNvPicPr>
            <a:picLocks noChangeAspect="1"/>
          </p:cNvPicPr>
          <p:nvPr/>
        </p:nvPicPr>
        <p:blipFill>
          <a:blip r:embed="rId4"/>
          <a:srcRect l="0" r="0" t="0" b="0"/>
          <a:stretch/>
        </p:blipFill>
        <p:spPr>
          <a:xfrm>
            <a:off x="657454" y="3240634"/>
            <a:ext cx="133502" cy="133502"/>
          </a:xfrm>
          <a:prstGeom prst="rect">
            <a:avLst/>
          </a:prstGeom>
        </p:spPr>
      </p:pic>
      <p:sp>
        <p:nvSpPr>
          <p:cNvPr id="16" name="Text 10"/>
          <p:cNvSpPr txBox="1"/>
          <p:nvPr/>
        </p:nvSpPr>
        <p:spPr>
          <a:xfrm>
            <a:off x="886054" y="3469234"/>
            <a:ext cx="4972507" cy="53401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重みは4bit（GGUF/AWQ/GPTQ）でメモリ理論値を計算し、Tierに合わせる。</a:t>
            </a:r>
            <a:endParaRPr lang="en-US" sz="1200" dirty="0"/>
          </a:p>
        </p:txBody>
      </p:sp>
      <p:pic>
        <p:nvPicPr>
          <p:cNvPr id="17" name="Image 4" descr="preencoded.png">    </p:cNvPr>
          <p:cNvPicPr>
            <a:picLocks noChangeAspect="1"/>
          </p:cNvPicPr>
          <p:nvPr/>
        </p:nvPicPr>
        <p:blipFill>
          <a:blip r:embed="rId5"/>
          <a:stretch>
            <a:fillRect/>
          </a:stretch>
        </p:blipFill>
        <p:spPr>
          <a:xfrm>
            <a:off x="1343254" y="3735324"/>
            <a:ext cx="1123798" cy="267005"/>
          </a:xfrm>
          <a:prstGeom prst="rect">
            <a:avLst/>
          </a:prstGeom>
        </p:spPr>
      </p:pic>
      <p:sp>
        <p:nvSpPr>
          <p:cNvPr id="18" name="Text 11"/>
          <p:cNvSpPr/>
          <p:nvPr/>
        </p:nvSpPr>
        <p:spPr>
          <a:xfrm>
            <a:off x="1343254" y="3735324"/>
            <a:ext cx="1124712"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66534"/>
                </a:solidFill>
                <a:latin typeface="Noto Sans JP" pitchFamily="34" charset="0"/>
                <a:ea typeface="Noto Sans JP" pitchFamily="34" charset="-122"/>
                <a:cs typeface="Noto Sans JP" pitchFamily="34" charset="-120"/>
              </a:rPr>
              <a:t>Cost-Efficiency</a:t>
            </a:r>
            <a:endParaRPr lang="en-US" sz="900" dirty="0"/>
          </a:p>
        </p:txBody>
      </p:sp>
      <p:pic>
        <p:nvPicPr>
          <p:cNvPr id="19" name="Image 5" descr="preencoded.png">    </p:cNvPr>
          <p:cNvPicPr>
            <a:picLocks noChangeAspect="1"/>
          </p:cNvPicPr>
          <p:nvPr/>
        </p:nvPicPr>
        <p:blipFill>
          <a:blip r:embed="rId6"/>
          <a:srcRect l="0" r="0" t="0" b="0"/>
          <a:stretch/>
        </p:blipFill>
        <p:spPr>
          <a:xfrm>
            <a:off x="657454" y="4131259"/>
            <a:ext cx="133502" cy="133502"/>
          </a:xfrm>
          <a:prstGeom prst="rect">
            <a:avLst/>
          </a:prstGeom>
        </p:spPr>
      </p:pic>
      <p:sp>
        <p:nvSpPr>
          <p:cNvPr id="20" name="Text 12"/>
          <p:cNvSpPr txBox="1"/>
          <p:nvPr/>
        </p:nvSpPr>
        <p:spPr>
          <a:xfrm>
            <a:off x="886054" y="4359859"/>
            <a:ext cx="4972507" cy="53401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長文・多同時接続時は、paged KV、KV量子化、prompt cacheを活用してメモリ爆発を防ぐ。</a:t>
            </a:r>
            <a:endParaRPr lang="en-US" sz="1200" dirty="0"/>
          </a:p>
        </p:txBody>
      </p:sp>
      <p:pic>
        <p:nvPicPr>
          <p:cNvPr id="21" name="Image 6" descr="preencoded.png">    </p:cNvPr>
          <p:cNvPicPr>
            <a:picLocks noChangeAspect="1"/>
          </p:cNvPicPr>
          <p:nvPr/>
        </p:nvPicPr>
        <p:blipFill>
          <a:blip r:embed="rId7"/>
          <a:stretch>
            <a:fillRect/>
          </a:stretch>
        </p:blipFill>
        <p:spPr>
          <a:xfrm>
            <a:off x="2410358" y="4625950"/>
            <a:ext cx="866851" cy="267005"/>
          </a:xfrm>
          <a:prstGeom prst="rect">
            <a:avLst/>
          </a:prstGeom>
        </p:spPr>
      </p:pic>
      <p:sp>
        <p:nvSpPr>
          <p:cNvPr id="22" name="Text 13"/>
          <p:cNvSpPr/>
          <p:nvPr/>
        </p:nvSpPr>
        <p:spPr>
          <a:xfrm>
            <a:off x="2410358" y="4625950"/>
            <a:ext cx="866851"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66534"/>
                </a:solidFill>
                <a:latin typeface="Noto Sans JP" pitchFamily="34" charset="0"/>
                <a:ea typeface="Noto Sans JP" pitchFamily="34" charset="-122"/>
                <a:cs typeface="Noto Sans JP" pitchFamily="34" charset="-120"/>
              </a:rPr>
              <a:t>Scalability</a:t>
            </a:r>
            <a:endParaRPr lang="en-US" sz="900" dirty="0"/>
          </a:p>
        </p:txBody>
      </p:sp>
      <p:pic>
        <p:nvPicPr>
          <p:cNvPr id="23" name="Image 7" descr="preencoded.png">    </p:cNvPr>
          <p:cNvPicPr>
            <a:picLocks noChangeAspect="1"/>
          </p:cNvPicPr>
          <p:nvPr/>
        </p:nvPicPr>
        <p:blipFill>
          <a:blip r:embed="rId8"/>
          <a:srcRect l="0" r="0" t="0" b="0"/>
          <a:stretch/>
        </p:blipFill>
        <p:spPr>
          <a:xfrm>
            <a:off x="657454" y="5021885"/>
            <a:ext cx="133502" cy="133502"/>
          </a:xfrm>
          <a:prstGeom prst="rect">
            <a:avLst/>
          </a:prstGeom>
        </p:spPr>
      </p:pic>
      <p:sp>
        <p:nvSpPr>
          <p:cNvPr id="24" name="Text 14"/>
          <p:cNvSpPr txBox="1"/>
          <p:nvPr/>
        </p:nvSpPr>
        <p:spPr>
          <a:xfrm>
            <a:off x="886054" y="5250485"/>
            <a:ext cx="4972507" cy="53401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幻覚・誤転記・JSON破壊は「起きるもの」とし、UI確認・検証ループ・再生成でカバーする。</a:t>
            </a:r>
            <a:endParaRPr lang="en-US" sz="1200" dirty="0"/>
          </a:p>
        </p:txBody>
      </p:sp>
      <p:pic>
        <p:nvPicPr>
          <p:cNvPr id="25" name="Image 8" descr="preencoded.png">    </p:cNvPr>
          <p:cNvPicPr>
            <a:picLocks noChangeAspect="1"/>
          </p:cNvPicPr>
          <p:nvPr/>
        </p:nvPicPr>
        <p:blipFill>
          <a:blip r:embed="rId9"/>
          <a:stretch>
            <a:fillRect/>
          </a:stretch>
        </p:blipFill>
        <p:spPr>
          <a:xfrm>
            <a:off x="2714854" y="5516575"/>
            <a:ext cx="923544" cy="267005"/>
          </a:xfrm>
          <a:prstGeom prst="rect">
            <a:avLst/>
          </a:prstGeom>
        </p:spPr>
      </p:pic>
      <p:sp>
        <p:nvSpPr>
          <p:cNvPr id="26" name="Text 15"/>
          <p:cNvSpPr/>
          <p:nvPr/>
        </p:nvSpPr>
        <p:spPr>
          <a:xfrm>
            <a:off x="2714854" y="5516575"/>
            <a:ext cx="924458"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166534"/>
                </a:solidFill>
                <a:latin typeface="Noto Sans JP" pitchFamily="34" charset="0"/>
                <a:ea typeface="Noto Sans JP" pitchFamily="34" charset="-122"/>
                <a:cs typeface="Noto Sans JP" pitchFamily="34" charset="-120"/>
              </a:rPr>
              <a:t>Robustness</a:t>
            </a:r>
            <a:endParaRPr lang="en-US" sz="900" dirty="0"/>
          </a:p>
        </p:txBody>
      </p:sp>
      <p:pic>
        <p:nvPicPr>
          <p:cNvPr id="27" name="Image 9" descr="preencoded.png">    </p:cNvPr>
          <p:cNvPicPr>
            <a:picLocks noChangeAspect="1"/>
          </p:cNvPicPr>
          <p:nvPr/>
        </p:nvPicPr>
        <p:blipFill>
          <a:blip r:embed="rId10"/>
          <a:srcRect l="0" r="0" t="0" b="0"/>
          <a:stretch/>
        </p:blipFill>
        <p:spPr>
          <a:xfrm>
            <a:off x="657454" y="5911596"/>
            <a:ext cx="133502" cy="133502"/>
          </a:xfrm>
          <a:prstGeom prst="rect">
            <a:avLst/>
          </a:prstGeom>
        </p:spPr>
      </p:pic>
      <p:sp>
        <p:nvSpPr>
          <p:cNvPr id="28" name="Text 16"/>
          <p:cNvSpPr txBox="1"/>
          <p:nvPr/>
        </p:nvSpPr>
        <p:spPr>
          <a:xfrm>
            <a:off x="886054" y="6140196"/>
            <a:ext cx="4972507" cy="457200"/>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p50/p95レイテンシと品質（tok/s, RTF, JSON破壊率）を定量ベンチマークで測定し確定させる。</a:t>
            </a:r>
            <a:endParaRPr lang="en-US" sz="1200" dirty="0"/>
          </a:p>
        </p:txBody>
      </p:sp>
      <p:sp>
        <p:nvSpPr>
          <p:cNvPr id="29" name="Shape 17"/>
          <p:cNvSpPr/>
          <p:nvPr/>
        </p:nvSpPr>
        <p:spPr>
          <a:xfrm>
            <a:off x="6210605" y="2507285"/>
            <a:ext cx="5524805" cy="4629607"/>
          </a:xfrm>
          <a:prstGeom prst="roundRect">
            <a:avLst>
              <a:gd name="adj" fmla="val 488"/>
            </a:avLst>
          </a:prstGeom>
          <a:solidFill>
            <a:srgbClr val="FFFFFF"/>
          </a:solidFill>
          <a:ln w="12700">
            <a:solidFill>
              <a:srgbClr val="E5E5E5"/>
            </a:solidFill>
            <a:prstDash val="solid"/>
          </a:ln>
        </p:spPr>
      </p:sp>
      <p:sp>
        <p:nvSpPr>
          <p:cNvPr id="30" name="Shape 18"/>
          <p:cNvSpPr/>
          <p:nvPr/>
        </p:nvSpPr>
        <p:spPr>
          <a:xfrm>
            <a:off x="6409944" y="3087929"/>
            <a:ext cx="5124298" cy="19202"/>
          </a:xfrm>
          <a:prstGeom prst="rect">
            <a:avLst/>
          </a:prstGeom>
          <a:solidFill>
            <a:srgbClr val="F5F5F7"/>
          </a:solidFill>
          <a:ln w="12700">
            <a:solidFill>
              <a:srgbClr val="F5F5F7">
                <a:alpha val="0"/>
              </a:srgbClr>
            </a:solidFill>
            <a:prstDash val="solid"/>
          </a:ln>
        </p:spPr>
      </p:sp>
      <p:pic>
        <p:nvPicPr>
          <p:cNvPr id="31" name="Image 10" descr="preencoded.png">    </p:cNvPr>
          <p:cNvPicPr>
            <a:picLocks noChangeAspect="1"/>
          </p:cNvPicPr>
          <p:nvPr/>
        </p:nvPicPr>
        <p:blipFill>
          <a:blip r:embed="rId11"/>
          <a:srcRect l="-1282" r="-1282" t="0" b="0"/>
          <a:stretch/>
        </p:blipFill>
        <p:spPr>
          <a:xfrm>
            <a:off x="6409944" y="2754173"/>
            <a:ext cx="219456" cy="190195"/>
          </a:xfrm>
          <a:prstGeom prst="rect">
            <a:avLst/>
          </a:prstGeom>
        </p:spPr>
      </p:pic>
      <p:sp>
        <p:nvSpPr>
          <p:cNvPr id="32" name="Text 19"/>
          <p:cNvSpPr txBox="1"/>
          <p:nvPr/>
        </p:nvSpPr>
        <p:spPr>
          <a:xfrm>
            <a:off x="6743700" y="2706624"/>
            <a:ext cx="2772461" cy="400507"/>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次のステップ（Action Items）</a:t>
            </a:r>
            <a:endParaRPr lang="en-US" sz="1500" dirty="0"/>
          </a:p>
        </p:txBody>
      </p:sp>
      <p:sp>
        <p:nvSpPr>
          <p:cNvPr id="33" name="Shape 20"/>
          <p:cNvSpPr/>
          <p:nvPr/>
        </p:nvSpPr>
        <p:spPr>
          <a:xfrm>
            <a:off x="6409944" y="3240634"/>
            <a:ext cx="5124298" cy="838505"/>
          </a:xfrm>
          <a:prstGeom prst="roundRect">
            <a:avLst>
              <a:gd name="adj" fmla="val 9914"/>
            </a:avLst>
          </a:prstGeom>
          <a:solidFill>
            <a:srgbClr val="F9FAFB"/>
          </a:solidFill>
          <a:ln/>
        </p:spPr>
      </p:sp>
      <p:sp>
        <p:nvSpPr>
          <p:cNvPr id="34" name="Shape 21"/>
          <p:cNvSpPr/>
          <p:nvPr/>
        </p:nvSpPr>
        <p:spPr>
          <a:xfrm>
            <a:off x="6409944" y="3240634"/>
            <a:ext cx="38405" cy="838505"/>
          </a:xfrm>
          <a:prstGeom prst="roundRect">
            <a:avLst>
              <a:gd name="adj" fmla="val 216449"/>
            </a:avLst>
          </a:prstGeom>
          <a:solidFill>
            <a:srgbClr val="3B82F6"/>
          </a:solidFill>
          <a:ln w="12700">
            <a:solidFill>
              <a:srgbClr val="3B82F6">
                <a:alpha val="0"/>
              </a:srgbClr>
            </a:solidFill>
            <a:prstDash val="solid"/>
          </a:ln>
        </p:spPr>
      </p:sp>
      <p:pic>
        <p:nvPicPr>
          <p:cNvPr id="35" name="Image 11" descr="preencoded.png">    </p:cNvPr>
          <p:cNvPicPr>
            <a:picLocks noChangeAspect="1"/>
          </p:cNvPicPr>
          <p:nvPr/>
        </p:nvPicPr>
        <p:blipFill>
          <a:blip r:embed="rId12"/>
          <a:stretch>
            <a:fillRect/>
          </a:stretch>
        </p:blipFill>
        <p:spPr>
          <a:xfrm>
            <a:off x="6601054" y="3545129"/>
            <a:ext cx="228600" cy="228600"/>
          </a:xfrm>
          <a:prstGeom prst="rect">
            <a:avLst/>
          </a:prstGeom>
        </p:spPr>
      </p:pic>
      <p:sp>
        <p:nvSpPr>
          <p:cNvPr id="36" name="Text 22"/>
          <p:cNvSpPr/>
          <p:nvPr/>
        </p:nvSpPr>
        <p:spPr>
          <a:xfrm>
            <a:off x="6601054" y="3545129"/>
            <a:ext cx="22860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Noto Sans JP" pitchFamily="34" charset="0"/>
                <a:ea typeface="Noto Sans JP" pitchFamily="34" charset="-122"/>
                <a:cs typeface="Noto Sans JP" pitchFamily="34" charset="-120"/>
              </a:rPr>
              <a:t>1</a:t>
            </a:r>
            <a:endParaRPr lang="en-US" sz="1000" dirty="0"/>
          </a:p>
        </p:txBody>
      </p:sp>
      <p:sp>
        <p:nvSpPr>
          <p:cNvPr id="37" name="Text 23"/>
          <p:cNvSpPr txBox="1"/>
          <p:nvPr/>
        </p:nvSpPr>
        <p:spPr>
          <a:xfrm>
            <a:off x="6943954" y="3354934"/>
            <a:ext cx="4553712"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JP" pitchFamily="34" charset="0"/>
                <a:ea typeface="Noto Sans JP" pitchFamily="34" charset="-122"/>
                <a:cs typeface="Noto Sans JP" pitchFamily="34" charset="-120"/>
              </a:rPr>
              <a:t>Tierの確定：</a:t>
            </a:r>
            <a:endParaRPr lang="en-US" sz="1200" dirty="0"/>
          </a:p>
        </p:txBody>
      </p:sp>
      <p:sp>
        <p:nvSpPr>
          <p:cNvPr id="38" name="Text 24"/>
          <p:cNvSpPr txBox="1"/>
          <p:nvPr/>
        </p:nvSpPr>
        <p:spPr>
          <a:xfrm>
            <a:off x="6943954" y="3583534"/>
            <a:ext cx="4515307" cy="381305"/>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手持ちハードウェア（Apple/Win）とTier表を照合し、現実的なモデル規模を把握。</a:t>
            </a:r>
            <a:endParaRPr lang="en-US" sz="1000" dirty="0"/>
          </a:p>
        </p:txBody>
      </p:sp>
      <p:sp>
        <p:nvSpPr>
          <p:cNvPr id="39" name="Shape 25"/>
          <p:cNvSpPr/>
          <p:nvPr/>
        </p:nvSpPr>
        <p:spPr>
          <a:xfrm>
            <a:off x="6409944" y="4192524"/>
            <a:ext cx="5124298" cy="838505"/>
          </a:xfrm>
          <a:prstGeom prst="roundRect">
            <a:avLst>
              <a:gd name="adj" fmla="val 9914"/>
            </a:avLst>
          </a:prstGeom>
          <a:solidFill>
            <a:srgbClr val="F9FAFB"/>
          </a:solidFill>
          <a:ln/>
        </p:spPr>
      </p:sp>
      <p:sp>
        <p:nvSpPr>
          <p:cNvPr id="40" name="Shape 26"/>
          <p:cNvSpPr/>
          <p:nvPr/>
        </p:nvSpPr>
        <p:spPr>
          <a:xfrm>
            <a:off x="6409944" y="4192524"/>
            <a:ext cx="38405" cy="838505"/>
          </a:xfrm>
          <a:prstGeom prst="roundRect">
            <a:avLst>
              <a:gd name="adj" fmla="val 216449"/>
            </a:avLst>
          </a:prstGeom>
          <a:solidFill>
            <a:srgbClr val="3B82F6"/>
          </a:solidFill>
          <a:ln w="12700">
            <a:solidFill>
              <a:srgbClr val="3B82F6">
                <a:alpha val="0"/>
              </a:srgbClr>
            </a:solidFill>
            <a:prstDash val="solid"/>
          </a:ln>
        </p:spPr>
      </p:sp>
      <p:pic>
        <p:nvPicPr>
          <p:cNvPr id="41" name="Image 12" descr="preencoded.png">    </p:cNvPr>
          <p:cNvPicPr>
            <a:picLocks noChangeAspect="1"/>
          </p:cNvPicPr>
          <p:nvPr/>
        </p:nvPicPr>
        <p:blipFill>
          <a:blip r:embed="rId13"/>
          <a:stretch>
            <a:fillRect/>
          </a:stretch>
        </p:blipFill>
        <p:spPr>
          <a:xfrm>
            <a:off x="6601054" y="4497934"/>
            <a:ext cx="228600" cy="228600"/>
          </a:xfrm>
          <a:prstGeom prst="rect">
            <a:avLst/>
          </a:prstGeom>
        </p:spPr>
      </p:pic>
      <p:sp>
        <p:nvSpPr>
          <p:cNvPr id="42" name="Text 27"/>
          <p:cNvSpPr/>
          <p:nvPr/>
        </p:nvSpPr>
        <p:spPr>
          <a:xfrm>
            <a:off x="6601054" y="4497934"/>
            <a:ext cx="22860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Noto Sans JP" pitchFamily="34" charset="0"/>
                <a:ea typeface="Noto Sans JP" pitchFamily="34" charset="-122"/>
                <a:cs typeface="Noto Sans JP" pitchFamily="34" charset="-120"/>
              </a:rPr>
              <a:t>2</a:t>
            </a:r>
            <a:endParaRPr lang="en-US" sz="1000" dirty="0"/>
          </a:p>
        </p:txBody>
      </p:sp>
      <p:sp>
        <p:nvSpPr>
          <p:cNvPr id="43" name="Text 28"/>
          <p:cNvSpPr txBox="1"/>
          <p:nvPr/>
        </p:nvSpPr>
        <p:spPr>
          <a:xfrm>
            <a:off x="6943954" y="4306824"/>
            <a:ext cx="4629607"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JP" pitchFamily="34" charset="0"/>
                <a:ea typeface="Noto Sans JP" pitchFamily="34" charset="-122"/>
                <a:cs typeface="Noto Sans JP" pitchFamily="34" charset="-120"/>
              </a:rPr>
              <a:t>パイロット構築：</a:t>
            </a:r>
            <a:endParaRPr lang="en-US" sz="1200" dirty="0"/>
          </a:p>
        </p:txBody>
      </p:sp>
      <p:sp>
        <p:nvSpPr>
          <p:cNvPr id="44" name="Text 29"/>
          <p:cNvSpPr txBox="1"/>
          <p:nvPr/>
        </p:nvSpPr>
        <p:spPr>
          <a:xfrm>
            <a:off x="6943954" y="4535424"/>
            <a:ext cx="4515307" cy="381305"/>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推奨スタック（低コスト/高品質）に基づき、llama.cpp/Ollama/faster-whisper等でプロトタイプ作成。</a:t>
            </a:r>
            <a:endParaRPr lang="en-US" sz="1000" dirty="0"/>
          </a:p>
        </p:txBody>
      </p:sp>
      <p:sp>
        <p:nvSpPr>
          <p:cNvPr id="45" name="Shape 30"/>
          <p:cNvSpPr/>
          <p:nvPr/>
        </p:nvSpPr>
        <p:spPr>
          <a:xfrm>
            <a:off x="6409944" y="5145329"/>
            <a:ext cx="5124298" cy="838505"/>
          </a:xfrm>
          <a:prstGeom prst="roundRect">
            <a:avLst>
              <a:gd name="adj" fmla="val 9914"/>
            </a:avLst>
          </a:prstGeom>
          <a:solidFill>
            <a:srgbClr val="F9FAFB"/>
          </a:solidFill>
          <a:ln/>
        </p:spPr>
      </p:sp>
      <p:sp>
        <p:nvSpPr>
          <p:cNvPr id="46" name="Shape 31"/>
          <p:cNvSpPr/>
          <p:nvPr/>
        </p:nvSpPr>
        <p:spPr>
          <a:xfrm>
            <a:off x="6409944" y="5145329"/>
            <a:ext cx="38405" cy="838505"/>
          </a:xfrm>
          <a:prstGeom prst="roundRect">
            <a:avLst>
              <a:gd name="adj" fmla="val 216449"/>
            </a:avLst>
          </a:prstGeom>
          <a:solidFill>
            <a:srgbClr val="3B82F6"/>
          </a:solidFill>
          <a:ln w="12700">
            <a:solidFill>
              <a:srgbClr val="3B82F6">
                <a:alpha val="0"/>
              </a:srgbClr>
            </a:solidFill>
            <a:prstDash val="solid"/>
          </a:ln>
        </p:spPr>
      </p:sp>
      <p:pic>
        <p:nvPicPr>
          <p:cNvPr id="47" name="Image 13" descr="preencoded.png">    </p:cNvPr>
          <p:cNvPicPr>
            <a:picLocks noChangeAspect="1"/>
          </p:cNvPicPr>
          <p:nvPr/>
        </p:nvPicPr>
        <p:blipFill>
          <a:blip r:embed="rId14"/>
          <a:stretch>
            <a:fillRect/>
          </a:stretch>
        </p:blipFill>
        <p:spPr>
          <a:xfrm>
            <a:off x="6601054" y="5449824"/>
            <a:ext cx="228600" cy="228600"/>
          </a:xfrm>
          <a:prstGeom prst="rect">
            <a:avLst/>
          </a:prstGeom>
        </p:spPr>
      </p:pic>
      <p:sp>
        <p:nvSpPr>
          <p:cNvPr id="48" name="Text 32"/>
          <p:cNvSpPr/>
          <p:nvPr/>
        </p:nvSpPr>
        <p:spPr>
          <a:xfrm>
            <a:off x="6601054" y="5449824"/>
            <a:ext cx="22860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Noto Sans JP" pitchFamily="34" charset="0"/>
                <a:ea typeface="Noto Sans JP" pitchFamily="34" charset="-122"/>
                <a:cs typeface="Noto Sans JP" pitchFamily="34" charset="-120"/>
              </a:rPr>
              <a:t>3</a:t>
            </a:r>
            <a:endParaRPr lang="en-US" sz="1000" dirty="0"/>
          </a:p>
        </p:txBody>
      </p:sp>
      <p:sp>
        <p:nvSpPr>
          <p:cNvPr id="49" name="Text 33"/>
          <p:cNvSpPr txBox="1"/>
          <p:nvPr/>
        </p:nvSpPr>
        <p:spPr>
          <a:xfrm>
            <a:off x="6943954" y="5259629"/>
            <a:ext cx="4629607"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JP" pitchFamily="34" charset="0"/>
                <a:ea typeface="Noto Sans JP" pitchFamily="34" charset="-122"/>
                <a:cs typeface="Noto Sans JP" pitchFamily="34" charset="-120"/>
              </a:rPr>
              <a:t>ベンチマーク実施：</a:t>
            </a:r>
            <a:endParaRPr lang="en-US" sz="1200" dirty="0"/>
          </a:p>
        </p:txBody>
      </p:sp>
      <p:sp>
        <p:nvSpPr>
          <p:cNvPr id="50" name="Text 34"/>
          <p:cNvSpPr txBox="1"/>
          <p:nvPr/>
        </p:nvSpPr>
        <p:spPr>
          <a:xfrm>
            <a:off x="6943954" y="5488229"/>
            <a:ext cx="4515307" cy="381305"/>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条件固定（温度/トークン数）でログを取り、p95レイテンシと実用性を計測。</a:t>
            </a:r>
            <a:endParaRPr lang="en-US" sz="1000" dirty="0"/>
          </a:p>
        </p:txBody>
      </p:sp>
      <p:sp>
        <p:nvSpPr>
          <p:cNvPr id="51" name="Shape 35"/>
          <p:cNvSpPr/>
          <p:nvPr/>
        </p:nvSpPr>
        <p:spPr>
          <a:xfrm>
            <a:off x="6409944" y="6098134"/>
            <a:ext cx="5124298" cy="838505"/>
          </a:xfrm>
          <a:prstGeom prst="roundRect">
            <a:avLst>
              <a:gd name="adj" fmla="val 9914"/>
            </a:avLst>
          </a:prstGeom>
          <a:solidFill>
            <a:srgbClr val="F9FAFB"/>
          </a:solidFill>
          <a:ln/>
        </p:spPr>
      </p:sp>
      <p:sp>
        <p:nvSpPr>
          <p:cNvPr id="52" name="Shape 36"/>
          <p:cNvSpPr/>
          <p:nvPr/>
        </p:nvSpPr>
        <p:spPr>
          <a:xfrm>
            <a:off x="6409944" y="6098134"/>
            <a:ext cx="38405" cy="838505"/>
          </a:xfrm>
          <a:prstGeom prst="roundRect">
            <a:avLst>
              <a:gd name="adj" fmla="val 216449"/>
            </a:avLst>
          </a:prstGeom>
          <a:solidFill>
            <a:srgbClr val="3B82F6"/>
          </a:solidFill>
          <a:ln w="12700">
            <a:solidFill>
              <a:srgbClr val="3B82F6">
                <a:alpha val="0"/>
              </a:srgbClr>
            </a:solidFill>
            <a:prstDash val="solid"/>
          </a:ln>
        </p:spPr>
      </p:sp>
      <p:pic>
        <p:nvPicPr>
          <p:cNvPr id="53" name="Image 14" descr="preencoded.png">    </p:cNvPr>
          <p:cNvPicPr>
            <a:picLocks noChangeAspect="1"/>
          </p:cNvPicPr>
          <p:nvPr/>
        </p:nvPicPr>
        <p:blipFill>
          <a:blip r:embed="rId15"/>
          <a:stretch>
            <a:fillRect/>
          </a:stretch>
        </p:blipFill>
        <p:spPr>
          <a:xfrm>
            <a:off x="6601054" y="6402629"/>
            <a:ext cx="228600" cy="228600"/>
          </a:xfrm>
          <a:prstGeom prst="rect">
            <a:avLst/>
          </a:prstGeom>
        </p:spPr>
      </p:pic>
      <p:sp>
        <p:nvSpPr>
          <p:cNvPr id="54" name="Text 37"/>
          <p:cNvSpPr/>
          <p:nvPr/>
        </p:nvSpPr>
        <p:spPr>
          <a:xfrm>
            <a:off x="6601054" y="6402629"/>
            <a:ext cx="228600" cy="228600"/>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1000" b="1" dirty="0">
                <a:solidFill>
                  <a:srgbClr val="FFFFFF"/>
                </a:solidFill>
                <a:latin typeface="Noto Sans JP" pitchFamily="34" charset="0"/>
                <a:ea typeface="Noto Sans JP" pitchFamily="34" charset="-122"/>
                <a:cs typeface="Noto Sans JP" pitchFamily="34" charset="-120"/>
              </a:rPr>
              <a:t>4</a:t>
            </a:r>
            <a:endParaRPr lang="en-US" sz="1000" dirty="0"/>
          </a:p>
        </p:txBody>
      </p:sp>
      <p:sp>
        <p:nvSpPr>
          <p:cNvPr id="55" name="Text 38"/>
          <p:cNvSpPr txBox="1"/>
          <p:nvPr/>
        </p:nvSpPr>
        <p:spPr>
          <a:xfrm>
            <a:off x="6943954" y="6212434"/>
            <a:ext cx="4629607"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JP" pitchFamily="34" charset="0"/>
                <a:ea typeface="Noto Sans JP" pitchFamily="34" charset="-122"/>
                <a:cs typeface="Noto Sans JP" pitchFamily="34" charset="-120"/>
              </a:rPr>
              <a:t>リスク監査：</a:t>
            </a:r>
            <a:endParaRPr lang="en-US" sz="1200" dirty="0"/>
          </a:p>
        </p:txBody>
      </p:sp>
      <p:sp>
        <p:nvSpPr>
          <p:cNvPr id="56" name="Text 39"/>
          <p:cNvSpPr txBox="1"/>
          <p:nvPr/>
        </p:nvSpPr>
        <p:spPr>
          <a:xfrm>
            <a:off x="6943954" y="6441034"/>
            <a:ext cx="4515307" cy="381305"/>
          </a:xfrm>
          <a:prstGeom prst="rect">
            <a:avLst/>
          </a:prstGeom>
          <a:noFill/>
          <a:ln/>
        </p:spPr>
        <p:txBody>
          <a:bodyPr wrap="square" lIns="0" tIns="0" rIns="0" bIns="0" rtlCol="0" anchor="t"/>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ライセンス（特に画像生成/TTS）とプライバシー要件（外部送信なし）を最終確認。</a:t>
            </a:r>
            <a:endParaRPr lang="en-US" sz="1000" dirty="0"/>
          </a:p>
        </p:txBody>
      </p:sp>
      <p:sp>
        <p:nvSpPr>
          <p:cNvPr id="57" name="Shape 40"/>
          <p:cNvSpPr/>
          <p:nvPr/>
        </p:nvSpPr>
        <p:spPr>
          <a:xfrm>
            <a:off x="0" y="6476695"/>
            <a:ext cx="12191695" cy="381305"/>
          </a:xfrm>
          <a:prstGeom prst="rect">
            <a:avLst/>
          </a:prstGeom>
          <a:solidFill>
            <a:srgbClr val="FFFFFF"/>
          </a:solidFill>
          <a:ln/>
        </p:spPr>
      </p:sp>
      <p:sp>
        <p:nvSpPr>
          <p:cNvPr id="58" name="Shape 41"/>
          <p:cNvSpPr/>
          <p:nvPr/>
        </p:nvSpPr>
        <p:spPr>
          <a:xfrm>
            <a:off x="0" y="6476695"/>
            <a:ext cx="12191695" cy="9144"/>
          </a:xfrm>
          <a:prstGeom prst="rect">
            <a:avLst/>
          </a:prstGeom>
          <a:solidFill>
            <a:srgbClr val="E5E5E5"/>
          </a:solidFill>
          <a:ln w="12700">
            <a:solidFill>
              <a:srgbClr val="E5E5E5">
                <a:alpha val="0"/>
              </a:srgbClr>
            </a:solidFill>
            <a:prstDash val="solid"/>
          </a:ln>
        </p:spPr>
      </p:sp>
      <p:sp>
        <p:nvSpPr>
          <p:cNvPr id="59" name="Text 42"/>
          <p:cNvSpPr txBox="1"/>
          <p:nvPr/>
        </p:nvSpPr>
        <p:spPr>
          <a:xfrm>
            <a:off x="457200" y="6586423"/>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60" name="Text 43"/>
          <p:cNvSpPr txBox="1"/>
          <p:nvPr/>
        </p:nvSpPr>
        <p:spPr>
          <a:xfrm>
            <a:off x="11385194" y="6586423"/>
            <a:ext cx="428854"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76 / 80</a:t>
            </a:r>
            <a:endParaRPr lang="en-US" sz="9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881" r="-881" t="0" b="0"/>
          <a:stretch/>
        </p:blipFill>
        <p:spPr>
          <a:xfrm>
            <a:off x="457200" y="437998"/>
            <a:ext cx="237744" cy="267005"/>
          </a:xfrm>
          <a:prstGeom prst="rect">
            <a:avLst/>
          </a:prstGeom>
        </p:spPr>
      </p:pic>
      <p:sp>
        <p:nvSpPr>
          <p:cNvPr id="6" name="Text 3"/>
          <p:cNvSpPr txBox="1"/>
          <p:nvPr/>
        </p:nvSpPr>
        <p:spPr>
          <a:xfrm>
            <a:off x="809244" y="381305"/>
            <a:ext cx="2576779"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References（1/4）</a:t>
            </a:r>
            <a:endParaRPr lang="en-US" sz="2100" dirty="0"/>
          </a:p>
        </p:txBody>
      </p:sp>
      <p:sp>
        <p:nvSpPr>
          <p:cNvPr id="7" name="Text 4"/>
          <p:cNvSpPr txBox="1"/>
          <p:nvPr/>
        </p:nvSpPr>
        <p:spPr>
          <a:xfrm>
            <a:off x="8753551" y="457200"/>
            <a:ext cx="3554273"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Technical Research Report Sources [1-34]</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447495"/>
            <a:ext cx="5486400" cy="286207"/>
          </a:xfrm>
          <a:prstGeom prst="roundRect">
            <a:avLst>
              <a:gd name="adj" fmla="val 42599"/>
            </a:avLst>
          </a:prstGeom>
          <a:solidFill>
            <a:srgbClr val="FFFFFF"/>
          </a:solidFill>
          <a:ln/>
        </p:spPr>
      </p:sp>
      <p:sp>
        <p:nvSpPr>
          <p:cNvPr id="10" name="Shape 7"/>
          <p:cNvSpPr/>
          <p:nvPr/>
        </p:nvSpPr>
        <p:spPr>
          <a:xfrm>
            <a:off x="457200" y="1724558"/>
            <a:ext cx="5486400" cy="9144"/>
          </a:xfrm>
          <a:prstGeom prst="roundRect">
            <a:avLst>
              <a:gd name="adj" fmla="val 1333333"/>
            </a:avLst>
          </a:prstGeom>
          <a:solidFill>
            <a:srgbClr val="E5E5E5"/>
          </a:solidFill>
          <a:ln w="12700">
            <a:solidFill>
              <a:srgbClr val="E5E5E5">
                <a:alpha val="0"/>
              </a:srgbClr>
            </a:solidFill>
            <a:prstDash val="solid"/>
          </a:ln>
        </p:spPr>
      </p:sp>
      <p:sp>
        <p:nvSpPr>
          <p:cNvPr id="11" name="Text 8"/>
          <p:cNvSpPr txBox="1"/>
          <p:nvPr/>
        </p:nvSpPr>
        <p:spPr>
          <a:xfrm>
            <a:off x="533095" y="1505102"/>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[1]</a:t>
            </a:r>
            <a:endParaRPr lang="en-US" sz="900" dirty="0"/>
          </a:p>
        </p:txBody>
      </p:sp>
      <p:sp>
        <p:nvSpPr>
          <p:cNvPr id="12" name="Text 9"/>
          <p:cNvSpPr txBox="1"/>
          <p:nvPr/>
        </p:nvSpPr>
        <p:spPr>
          <a:xfrm>
            <a:off x="952805" y="1514246"/>
            <a:ext cx="3762756"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https://www.apple.com/newsroom/2020/11/apple-unleashes-m1/</a:t>
            </a:r>
            <a:endParaRPr lang="en-US" sz="800" dirty="0"/>
          </a:p>
        </p:txBody>
      </p:sp>
      <p:sp>
        <p:nvSpPr>
          <p:cNvPr id="13" name="Shape 10"/>
          <p:cNvSpPr/>
          <p:nvPr/>
        </p:nvSpPr>
        <p:spPr>
          <a:xfrm>
            <a:off x="457200" y="1807769"/>
            <a:ext cx="5486400" cy="286207"/>
          </a:xfrm>
          <a:prstGeom prst="roundRect">
            <a:avLst>
              <a:gd name="adj" fmla="val 42599"/>
            </a:avLst>
          </a:prstGeom>
          <a:solidFill>
            <a:srgbClr val="FFFFFF"/>
          </a:solidFill>
          <a:ln/>
        </p:spPr>
      </p:sp>
      <p:sp>
        <p:nvSpPr>
          <p:cNvPr id="14" name="Shape 11"/>
          <p:cNvSpPr/>
          <p:nvPr/>
        </p:nvSpPr>
        <p:spPr>
          <a:xfrm>
            <a:off x="457200" y="2084832"/>
            <a:ext cx="5486400" cy="9144"/>
          </a:xfrm>
          <a:prstGeom prst="roundRect">
            <a:avLst>
              <a:gd name="adj" fmla="val 1333333"/>
            </a:avLst>
          </a:prstGeom>
          <a:solidFill>
            <a:srgbClr val="E5E5E5"/>
          </a:solidFill>
          <a:ln w="12700">
            <a:solidFill>
              <a:srgbClr val="E5E5E5">
                <a:alpha val="0"/>
              </a:srgbClr>
            </a:solidFill>
            <a:prstDash val="solid"/>
          </a:ln>
        </p:spPr>
      </p:sp>
      <p:sp>
        <p:nvSpPr>
          <p:cNvPr id="15" name="Text 12"/>
          <p:cNvSpPr txBox="1"/>
          <p:nvPr/>
        </p:nvSpPr>
        <p:spPr>
          <a:xfrm>
            <a:off x="533095" y="1865376"/>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[2]</a:t>
            </a:r>
            <a:endParaRPr lang="en-US" sz="900" dirty="0"/>
          </a:p>
        </p:txBody>
      </p:sp>
      <p:sp>
        <p:nvSpPr>
          <p:cNvPr id="16" name="Text 13"/>
          <p:cNvSpPr txBox="1"/>
          <p:nvPr/>
        </p:nvSpPr>
        <p:spPr>
          <a:xfrm>
            <a:off x="952805" y="1874520"/>
            <a:ext cx="3762756"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https://docs.openhands.dev/openhands/usage/llms/local-llms</a:t>
            </a:r>
            <a:endParaRPr lang="en-US" sz="800" dirty="0"/>
          </a:p>
        </p:txBody>
      </p:sp>
      <p:sp>
        <p:nvSpPr>
          <p:cNvPr id="17" name="Shape 14"/>
          <p:cNvSpPr/>
          <p:nvPr/>
        </p:nvSpPr>
        <p:spPr>
          <a:xfrm>
            <a:off x="457200" y="2168042"/>
            <a:ext cx="5486400" cy="286207"/>
          </a:xfrm>
          <a:prstGeom prst="roundRect">
            <a:avLst>
              <a:gd name="adj" fmla="val 42599"/>
            </a:avLst>
          </a:prstGeom>
          <a:solidFill>
            <a:srgbClr val="FFFFFF"/>
          </a:solidFill>
          <a:ln/>
        </p:spPr>
      </p:sp>
      <p:sp>
        <p:nvSpPr>
          <p:cNvPr id="18" name="Shape 15"/>
          <p:cNvSpPr/>
          <p:nvPr/>
        </p:nvSpPr>
        <p:spPr>
          <a:xfrm>
            <a:off x="457200" y="2445106"/>
            <a:ext cx="5486400" cy="9144"/>
          </a:xfrm>
          <a:prstGeom prst="roundRect">
            <a:avLst>
              <a:gd name="adj" fmla="val 1333333"/>
            </a:avLst>
          </a:prstGeom>
          <a:solidFill>
            <a:srgbClr val="E5E5E5"/>
          </a:solidFill>
          <a:ln w="12700">
            <a:solidFill>
              <a:srgbClr val="E5E5E5">
                <a:alpha val="0"/>
              </a:srgbClr>
            </a:solidFill>
            <a:prstDash val="solid"/>
          </a:ln>
        </p:spPr>
      </p:sp>
      <p:sp>
        <p:nvSpPr>
          <p:cNvPr id="19" name="Text 16"/>
          <p:cNvSpPr txBox="1"/>
          <p:nvPr/>
        </p:nvSpPr>
        <p:spPr>
          <a:xfrm>
            <a:off x="533095" y="2224735"/>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[3]</a:t>
            </a:r>
            <a:endParaRPr lang="en-US" sz="900" dirty="0"/>
          </a:p>
        </p:txBody>
      </p:sp>
      <p:sp>
        <p:nvSpPr>
          <p:cNvPr id="20" name="Text 17"/>
          <p:cNvSpPr txBox="1"/>
          <p:nvPr/>
        </p:nvSpPr>
        <p:spPr>
          <a:xfrm>
            <a:off x="952805" y="2234794"/>
            <a:ext cx="3010205"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https://lmstudio.ai/docs/developer/core/server</a:t>
            </a:r>
            <a:endParaRPr lang="en-US" sz="800" dirty="0"/>
          </a:p>
        </p:txBody>
      </p:sp>
      <p:sp>
        <p:nvSpPr>
          <p:cNvPr id="21" name="Shape 18"/>
          <p:cNvSpPr/>
          <p:nvPr/>
        </p:nvSpPr>
        <p:spPr>
          <a:xfrm>
            <a:off x="457200" y="2527402"/>
            <a:ext cx="5486400" cy="286207"/>
          </a:xfrm>
          <a:prstGeom prst="roundRect">
            <a:avLst>
              <a:gd name="adj" fmla="val 42599"/>
            </a:avLst>
          </a:prstGeom>
          <a:solidFill>
            <a:srgbClr val="FFFFFF"/>
          </a:solidFill>
          <a:ln/>
        </p:spPr>
      </p:sp>
      <p:sp>
        <p:nvSpPr>
          <p:cNvPr id="22" name="Shape 19"/>
          <p:cNvSpPr/>
          <p:nvPr/>
        </p:nvSpPr>
        <p:spPr>
          <a:xfrm>
            <a:off x="457200" y="2804465"/>
            <a:ext cx="5486400" cy="9144"/>
          </a:xfrm>
          <a:prstGeom prst="roundRect">
            <a:avLst>
              <a:gd name="adj" fmla="val 1333333"/>
            </a:avLst>
          </a:prstGeom>
          <a:solidFill>
            <a:srgbClr val="E5E5E5"/>
          </a:solidFill>
          <a:ln w="12700">
            <a:solidFill>
              <a:srgbClr val="E5E5E5">
                <a:alpha val="0"/>
              </a:srgbClr>
            </a:solidFill>
            <a:prstDash val="solid"/>
          </a:ln>
        </p:spPr>
      </p:sp>
      <p:sp>
        <p:nvSpPr>
          <p:cNvPr id="23" name="Text 20"/>
          <p:cNvSpPr txBox="1"/>
          <p:nvPr/>
        </p:nvSpPr>
        <p:spPr>
          <a:xfrm>
            <a:off x="533095" y="2585009"/>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[4]</a:t>
            </a:r>
            <a:endParaRPr lang="en-US" sz="900" dirty="0"/>
          </a:p>
        </p:txBody>
      </p:sp>
      <p:sp>
        <p:nvSpPr>
          <p:cNvPr id="24" name="Text 21"/>
          <p:cNvSpPr txBox="1"/>
          <p:nvPr/>
        </p:nvSpPr>
        <p:spPr>
          <a:xfrm>
            <a:off x="952805" y="2594153"/>
            <a:ext cx="2100377"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https://arxiv.org/abs/2306.00978</a:t>
            </a:r>
            <a:endParaRPr lang="en-US" sz="800" dirty="0"/>
          </a:p>
        </p:txBody>
      </p:sp>
      <p:sp>
        <p:nvSpPr>
          <p:cNvPr id="25" name="Shape 22"/>
          <p:cNvSpPr/>
          <p:nvPr/>
        </p:nvSpPr>
        <p:spPr>
          <a:xfrm>
            <a:off x="457200" y="2887675"/>
            <a:ext cx="5486400" cy="286207"/>
          </a:xfrm>
          <a:prstGeom prst="roundRect">
            <a:avLst>
              <a:gd name="adj" fmla="val 42599"/>
            </a:avLst>
          </a:prstGeom>
          <a:solidFill>
            <a:srgbClr val="FFFFFF"/>
          </a:solidFill>
          <a:ln/>
        </p:spPr>
      </p:sp>
      <p:sp>
        <p:nvSpPr>
          <p:cNvPr id="26" name="Shape 23"/>
          <p:cNvSpPr/>
          <p:nvPr/>
        </p:nvSpPr>
        <p:spPr>
          <a:xfrm>
            <a:off x="457200" y="3164738"/>
            <a:ext cx="5486400" cy="9144"/>
          </a:xfrm>
          <a:prstGeom prst="roundRect">
            <a:avLst>
              <a:gd name="adj" fmla="val 1333333"/>
            </a:avLst>
          </a:prstGeom>
          <a:solidFill>
            <a:srgbClr val="E5E5E5"/>
          </a:solidFill>
          <a:ln w="12700">
            <a:solidFill>
              <a:srgbClr val="E5E5E5">
                <a:alpha val="0"/>
              </a:srgbClr>
            </a:solidFill>
            <a:prstDash val="solid"/>
          </a:ln>
        </p:spPr>
      </p:sp>
      <p:sp>
        <p:nvSpPr>
          <p:cNvPr id="27" name="Text 24"/>
          <p:cNvSpPr txBox="1"/>
          <p:nvPr/>
        </p:nvSpPr>
        <p:spPr>
          <a:xfrm>
            <a:off x="533095" y="2945282"/>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[5]</a:t>
            </a:r>
            <a:endParaRPr lang="en-US" sz="900" dirty="0"/>
          </a:p>
        </p:txBody>
      </p:sp>
      <p:sp>
        <p:nvSpPr>
          <p:cNvPr id="28" name="Text 25"/>
          <p:cNvSpPr txBox="1"/>
          <p:nvPr/>
        </p:nvSpPr>
        <p:spPr>
          <a:xfrm>
            <a:off x="952805" y="2954426"/>
            <a:ext cx="3514954"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https://docs.vllm.ai/en/latest/design/paged_attention/</a:t>
            </a:r>
            <a:endParaRPr lang="en-US" sz="800" dirty="0"/>
          </a:p>
        </p:txBody>
      </p:sp>
      <p:sp>
        <p:nvSpPr>
          <p:cNvPr id="29" name="Shape 26"/>
          <p:cNvSpPr/>
          <p:nvPr/>
        </p:nvSpPr>
        <p:spPr>
          <a:xfrm>
            <a:off x="457200" y="3247949"/>
            <a:ext cx="5486400" cy="286207"/>
          </a:xfrm>
          <a:prstGeom prst="roundRect">
            <a:avLst>
              <a:gd name="adj" fmla="val 42599"/>
            </a:avLst>
          </a:prstGeom>
          <a:solidFill>
            <a:srgbClr val="FFFFFF"/>
          </a:solidFill>
          <a:ln/>
        </p:spPr>
      </p:sp>
      <p:sp>
        <p:nvSpPr>
          <p:cNvPr id="30" name="Shape 27"/>
          <p:cNvSpPr/>
          <p:nvPr/>
        </p:nvSpPr>
        <p:spPr>
          <a:xfrm>
            <a:off x="457200" y="3525012"/>
            <a:ext cx="5486400" cy="9144"/>
          </a:xfrm>
          <a:prstGeom prst="roundRect">
            <a:avLst>
              <a:gd name="adj" fmla="val 1333333"/>
            </a:avLst>
          </a:prstGeom>
          <a:solidFill>
            <a:srgbClr val="E5E5E5"/>
          </a:solidFill>
          <a:ln w="12700">
            <a:solidFill>
              <a:srgbClr val="E5E5E5">
                <a:alpha val="0"/>
              </a:srgbClr>
            </a:solidFill>
            <a:prstDash val="solid"/>
          </a:ln>
        </p:spPr>
      </p:sp>
      <p:sp>
        <p:nvSpPr>
          <p:cNvPr id="31" name="Text 28"/>
          <p:cNvSpPr txBox="1"/>
          <p:nvPr/>
        </p:nvSpPr>
        <p:spPr>
          <a:xfrm>
            <a:off x="533095" y="3304642"/>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[6]</a:t>
            </a:r>
            <a:endParaRPr lang="en-US" sz="900" dirty="0"/>
          </a:p>
        </p:txBody>
      </p:sp>
      <p:sp>
        <p:nvSpPr>
          <p:cNvPr id="32" name="Text 29"/>
          <p:cNvSpPr txBox="1"/>
          <p:nvPr/>
        </p:nvSpPr>
        <p:spPr>
          <a:xfrm>
            <a:off x="952805" y="3314700"/>
            <a:ext cx="4582058"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https://docs.vllm.ai/en/latest/features/quantization/quantized_kvcache/</a:t>
            </a:r>
            <a:endParaRPr lang="en-US" sz="800" dirty="0"/>
          </a:p>
        </p:txBody>
      </p:sp>
      <p:sp>
        <p:nvSpPr>
          <p:cNvPr id="33" name="Shape 30"/>
          <p:cNvSpPr/>
          <p:nvPr/>
        </p:nvSpPr>
        <p:spPr>
          <a:xfrm>
            <a:off x="457200" y="3608222"/>
            <a:ext cx="5486400" cy="286207"/>
          </a:xfrm>
          <a:prstGeom prst="roundRect">
            <a:avLst>
              <a:gd name="adj" fmla="val 42599"/>
            </a:avLst>
          </a:prstGeom>
          <a:solidFill>
            <a:srgbClr val="FFFFFF"/>
          </a:solidFill>
          <a:ln/>
        </p:spPr>
      </p:sp>
      <p:sp>
        <p:nvSpPr>
          <p:cNvPr id="34" name="Shape 31"/>
          <p:cNvSpPr/>
          <p:nvPr/>
        </p:nvSpPr>
        <p:spPr>
          <a:xfrm>
            <a:off x="457200" y="3885286"/>
            <a:ext cx="5486400" cy="9144"/>
          </a:xfrm>
          <a:prstGeom prst="roundRect">
            <a:avLst>
              <a:gd name="adj" fmla="val 1333333"/>
            </a:avLst>
          </a:prstGeom>
          <a:solidFill>
            <a:srgbClr val="E5E5E5"/>
          </a:solidFill>
          <a:ln w="12700">
            <a:solidFill>
              <a:srgbClr val="E5E5E5">
                <a:alpha val="0"/>
              </a:srgbClr>
            </a:solidFill>
            <a:prstDash val="solid"/>
          </a:ln>
        </p:spPr>
      </p:sp>
      <p:sp>
        <p:nvSpPr>
          <p:cNvPr id="35" name="Text 32"/>
          <p:cNvSpPr txBox="1"/>
          <p:nvPr/>
        </p:nvSpPr>
        <p:spPr>
          <a:xfrm>
            <a:off x="533095" y="3664915"/>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[7]</a:t>
            </a:r>
            <a:endParaRPr lang="en-US" sz="900" dirty="0"/>
          </a:p>
        </p:txBody>
      </p:sp>
      <p:sp>
        <p:nvSpPr>
          <p:cNvPr id="36" name="Text 33"/>
          <p:cNvSpPr txBox="1"/>
          <p:nvPr/>
        </p:nvSpPr>
        <p:spPr>
          <a:xfrm>
            <a:off x="952805" y="3674974"/>
            <a:ext cx="2487168"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https://github.com/NVIDIA/TensorRT-LLM</a:t>
            </a:r>
            <a:endParaRPr lang="en-US" sz="800" dirty="0"/>
          </a:p>
        </p:txBody>
      </p:sp>
      <p:sp>
        <p:nvSpPr>
          <p:cNvPr id="37" name="Shape 34"/>
          <p:cNvSpPr/>
          <p:nvPr/>
        </p:nvSpPr>
        <p:spPr>
          <a:xfrm>
            <a:off x="457200" y="3967582"/>
            <a:ext cx="5486400" cy="286207"/>
          </a:xfrm>
          <a:prstGeom prst="roundRect">
            <a:avLst>
              <a:gd name="adj" fmla="val 42599"/>
            </a:avLst>
          </a:prstGeom>
          <a:solidFill>
            <a:srgbClr val="FFFFFF"/>
          </a:solidFill>
          <a:ln/>
        </p:spPr>
      </p:sp>
      <p:sp>
        <p:nvSpPr>
          <p:cNvPr id="38" name="Shape 35"/>
          <p:cNvSpPr/>
          <p:nvPr/>
        </p:nvSpPr>
        <p:spPr>
          <a:xfrm>
            <a:off x="457200" y="4244645"/>
            <a:ext cx="5486400" cy="9144"/>
          </a:xfrm>
          <a:prstGeom prst="roundRect">
            <a:avLst>
              <a:gd name="adj" fmla="val 1333333"/>
            </a:avLst>
          </a:prstGeom>
          <a:solidFill>
            <a:srgbClr val="E5E5E5"/>
          </a:solidFill>
          <a:ln w="12700">
            <a:solidFill>
              <a:srgbClr val="E5E5E5">
                <a:alpha val="0"/>
              </a:srgbClr>
            </a:solidFill>
            <a:prstDash val="solid"/>
          </a:ln>
        </p:spPr>
      </p:sp>
      <p:sp>
        <p:nvSpPr>
          <p:cNvPr id="39" name="Text 36"/>
          <p:cNvSpPr txBox="1"/>
          <p:nvPr/>
        </p:nvSpPr>
        <p:spPr>
          <a:xfrm>
            <a:off x="533095" y="4025189"/>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[8]</a:t>
            </a:r>
            <a:endParaRPr lang="en-US" sz="900" dirty="0"/>
          </a:p>
        </p:txBody>
      </p:sp>
      <p:sp>
        <p:nvSpPr>
          <p:cNvPr id="40" name="Text 37"/>
          <p:cNvSpPr txBox="1"/>
          <p:nvPr/>
        </p:nvSpPr>
        <p:spPr>
          <a:xfrm>
            <a:off x="952805" y="4034333"/>
            <a:ext cx="2427732"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https://github.com/ggml-org/llama.cpp</a:t>
            </a:r>
            <a:endParaRPr lang="en-US" sz="800" dirty="0"/>
          </a:p>
        </p:txBody>
      </p:sp>
      <p:sp>
        <p:nvSpPr>
          <p:cNvPr id="41" name="Shape 38"/>
          <p:cNvSpPr/>
          <p:nvPr/>
        </p:nvSpPr>
        <p:spPr>
          <a:xfrm>
            <a:off x="457200" y="4327855"/>
            <a:ext cx="5486400" cy="428854"/>
          </a:xfrm>
          <a:prstGeom prst="roundRect">
            <a:avLst>
              <a:gd name="adj" fmla="val 18953"/>
            </a:avLst>
          </a:prstGeom>
          <a:solidFill>
            <a:srgbClr val="FFFFFF"/>
          </a:solidFill>
          <a:ln/>
        </p:spPr>
      </p:sp>
      <p:sp>
        <p:nvSpPr>
          <p:cNvPr id="42" name="Shape 39"/>
          <p:cNvSpPr/>
          <p:nvPr/>
        </p:nvSpPr>
        <p:spPr>
          <a:xfrm>
            <a:off x="457200" y="4747565"/>
            <a:ext cx="5486400" cy="9144"/>
          </a:xfrm>
          <a:prstGeom prst="roundRect">
            <a:avLst>
              <a:gd name="adj" fmla="val 888889"/>
            </a:avLst>
          </a:prstGeom>
          <a:solidFill>
            <a:srgbClr val="E5E5E5"/>
          </a:solidFill>
          <a:ln w="12700">
            <a:solidFill>
              <a:srgbClr val="E5E5E5">
                <a:alpha val="0"/>
              </a:srgbClr>
            </a:solidFill>
            <a:prstDash val="solid"/>
          </a:ln>
        </p:spPr>
      </p:sp>
      <p:sp>
        <p:nvSpPr>
          <p:cNvPr id="43" name="Text 40"/>
          <p:cNvSpPr txBox="1"/>
          <p:nvPr/>
        </p:nvSpPr>
        <p:spPr>
          <a:xfrm>
            <a:off x="533095" y="4385462"/>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[10]</a:t>
            </a:r>
            <a:endParaRPr lang="en-US" sz="900" dirty="0"/>
          </a:p>
        </p:txBody>
      </p:sp>
      <p:sp>
        <p:nvSpPr>
          <p:cNvPr id="44" name="Text 41"/>
          <p:cNvSpPr txBox="1"/>
          <p:nvPr/>
        </p:nvSpPr>
        <p:spPr>
          <a:xfrm>
            <a:off x="952805" y="4394606"/>
            <a:ext cx="4981651" cy="295351"/>
          </a:xfrm>
          <a:prstGeom prst="rect">
            <a:avLst/>
          </a:prstGeom>
          <a:noFill/>
          <a:ln/>
        </p:spPr>
        <p:txBody>
          <a:bodyPr wrap="square" lIns="0" tIns="0" rIns="0" bIns="0" rtlCol="0" anchor="t"/>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https://developer.apple.com/documentation/metal/choosing-a-resource-storage-mode-for-apple-gpus</a:t>
            </a:r>
            <a:endParaRPr lang="en-US" sz="800" dirty="0"/>
          </a:p>
        </p:txBody>
      </p:sp>
      <p:sp>
        <p:nvSpPr>
          <p:cNvPr id="45" name="Shape 42"/>
          <p:cNvSpPr/>
          <p:nvPr/>
        </p:nvSpPr>
        <p:spPr>
          <a:xfrm>
            <a:off x="457200" y="4830775"/>
            <a:ext cx="5486400" cy="286207"/>
          </a:xfrm>
          <a:prstGeom prst="roundRect">
            <a:avLst>
              <a:gd name="adj" fmla="val 42599"/>
            </a:avLst>
          </a:prstGeom>
          <a:solidFill>
            <a:srgbClr val="FFFFFF"/>
          </a:solidFill>
          <a:ln/>
        </p:spPr>
      </p:sp>
      <p:sp>
        <p:nvSpPr>
          <p:cNvPr id="46" name="Shape 43"/>
          <p:cNvSpPr/>
          <p:nvPr/>
        </p:nvSpPr>
        <p:spPr>
          <a:xfrm>
            <a:off x="457200" y="5107838"/>
            <a:ext cx="5486400" cy="9144"/>
          </a:xfrm>
          <a:prstGeom prst="roundRect">
            <a:avLst>
              <a:gd name="adj" fmla="val 1333333"/>
            </a:avLst>
          </a:prstGeom>
          <a:solidFill>
            <a:srgbClr val="E5E5E5"/>
          </a:solidFill>
          <a:ln w="12700">
            <a:solidFill>
              <a:srgbClr val="E5E5E5">
                <a:alpha val="0"/>
              </a:srgbClr>
            </a:solidFill>
            <a:prstDash val="solid"/>
          </a:ln>
        </p:spPr>
      </p:sp>
      <p:sp>
        <p:nvSpPr>
          <p:cNvPr id="47" name="Text 44"/>
          <p:cNvSpPr txBox="1"/>
          <p:nvPr/>
        </p:nvSpPr>
        <p:spPr>
          <a:xfrm>
            <a:off x="533095" y="4888382"/>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[12]</a:t>
            </a:r>
            <a:endParaRPr lang="en-US" sz="900" dirty="0"/>
          </a:p>
        </p:txBody>
      </p:sp>
      <p:sp>
        <p:nvSpPr>
          <p:cNvPr id="48" name="Text 45"/>
          <p:cNvSpPr txBox="1"/>
          <p:nvPr/>
        </p:nvSpPr>
        <p:spPr>
          <a:xfrm>
            <a:off x="952805" y="4897526"/>
            <a:ext cx="2754173"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https://huggingface.co/wangkanai/sdxl-fp16</a:t>
            </a:r>
            <a:endParaRPr lang="en-US" sz="800" dirty="0"/>
          </a:p>
        </p:txBody>
      </p:sp>
      <p:sp>
        <p:nvSpPr>
          <p:cNvPr id="49" name="Shape 46"/>
          <p:cNvSpPr/>
          <p:nvPr/>
        </p:nvSpPr>
        <p:spPr>
          <a:xfrm>
            <a:off x="457200" y="5191049"/>
            <a:ext cx="5486400" cy="286207"/>
          </a:xfrm>
          <a:prstGeom prst="roundRect">
            <a:avLst>
              <a:gd name="adj" fmla="val 42599"/>
            </a:avLst>
          </a:prstGeom>
          <a:solidFill>
            <a:srgbClr val="FFFFFF"/>
          </a:solidFill>
          <a:ln/>
        </p:spPr>
      </p:sp>
      <p:sp>
        <p:nvSpPr>
          <p:cNvPr id="50" name="Shape 47"/>
          <p:cNvSpPr/>
          <p:nvPr/>
        </p:nvSpPr>
        <p:spPr>
          <a:xfrm>
            <a:off x="457200" y="5468112"/>
            <a:ext cx="5486400" cy="9144"/>
          </a:xfrm>
          <a:prstGeom prst="roundRect">
            <a:avLst>
              <a:gd name="adj" fmla="val 1333333"/>
            </a:avLst>
          </a:prstGeom>
          <a:solidFill>
            <a:srgbClr val="E5E5E5"/>
          </a:solidFill>
          <a:ln w="12700">
            <a:solidFill>
              <a:srgbClr val="E5E5E5">
                <a:alpha val="0"/>
              </a:srgbClr>
            </a:solidFill>
            <a:prstDash val="solid"/>
          </a:ln>
        </p:spPr>
      </p:sp>
      <p:sp>
        <p:nvSpPr>
          <p:cNvPr id="51" name="Text 48"/>
          <p:cNvSpPr txBox="1"/>
          <p:nvPr/>
        </p:nvSpPr>
        <p:spPr>
          <a:xfrm>
            <a:off x="533095" y="5247742"/>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[13]</a:t>
            </a:r>
            <a:endParaRPr lang="en-US" sz="900" dirty="0"/>
          </a:p>
        </p:txBody>
      </p:sp>
      <p:sp>
        <p:nvSpPr>
          <p:cNvPr id="52" name="Text 49"/>
          <p:cNvSpPr txBox="1"/>
          <p:nvPr/>
        </p:nvSpPr>
        <p:spPr>
          <a:xfrm>
            <a:off x="952805" y="5257800"/>
            <a:ext cx="3391510"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https://github.com/intel/intel-extension-for-pytorch</a:t>
            </a:r>
            <a:endParaRPr lang="en-US" sz="800" dirty="0"/>
          </a:p>
        </p:txBody>
      </p:sp>
      <p:sp>
        <p:nvSpPr>
          <p:cNvPr id="53" name="Shape 50"/>
          <p:cNvSpPr/>
          <p:nvPr/>
        </p:nvSpPr>
        <p:spPr>
          <a:xfrm>
            <a:off x="457200" y="5551322"/>
            <a:ext cx="5486400" cy="286207"/>
          </a:xfrm>
          <a:prstGeom prst="roundRect">
            <a:avLst>
              <a:gd name="adj" fmla="val 42599"/>
            </a:avLst>
          </a:prstGeom>
          <a:solidFill>
            <a:srgbClr val="FFFFFF"/>
          </a:solidFill>
          <a:ln/>
        </p:spPr>
      </p:sp>
      <p:sp>
        <p:nvSpPr>
          <p:cNvPr id="54" name="Shape 51"/>
          <p:cNvSpPr/>
          <p:nvPr/>
        </p:nvSpPr>
        <p:spPr>
          <a:xfrm>
            <a:off x="457200" y="5828386"/>
            <a:ext cx="5486400" cy="9144"/>
          </a:xfrm>
          <a:prstGeom prst="roundRect">
            <a:avLst>
              <a:gd name="adj" fmla="val 1333333"/>
            </a:avLst>
          </a:prstGeom>
          <a:solidFill>
            <a:srgbClr val="E5E5E5"/>
          </a:solidFill>
          <a:ln w="12700">
            <a:solidFill>
              <a:srgbClr val="E5E5E5">
                <a:alpha val="0"/>
              </a:srgbClr>
            </a:solidFill>
            <a:prstDash val="solid"/>
          </a:ln>
        </p:spPr>
      </p:sp>
      <p:sp>
        <p:nvSpPr>
          <p:cNvPr id="55" name="Text 52"/>
          <p:cNvSpPr txBox="1"/>
          <p:nvPr/>
        </p:nvSpPr>
        <p:spPr>
          <a:xfrm>
            <a:off x="533095" y="5608015"/>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[14]</a:t>
            </a:r>
            <a:endParaRPr lang="en-US" sz="900" dirty="0"/>
          </a:p>
        </p:txBody>
      </p:sp>
      <p:sp>
        <p:nvSpPr>
          <p:cNvPr id="56" name="Text 53"/>
          <p:cNvSpPr txBox="1"/>
          <p:nvPr/>
        </p:nvSpPr>
        <p:spPr>
          <a:xfrm>
            <a:off x="952805" y="5618074"/>
            <a:ext cx="2030882"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https://github.com/xiph/rnnoise</a:t>
            </a:r>
            <a:endParaRPr lang="en-US" sz="800" dirty="0"/>
          </a:p>
        </p:txBody>
      </p:sp>
      <p:sp>
        <p:nvSpPr>
          <p:cNvPr id="57" name="Shape 54"/>
          <p:cNvSpPr/>
          <p:nvPr/>
        </p:nvSpPr>
        <p:spPr>
          <a:xfrm>
            <a:off x="457200" y="5910682"/>
            <a:ext cx="5486400" cy="276149"/>
          </a:xfrm>
          <a:prstGeom prst="roundRect">
            <a:avLst>
              <a:gd name="adj" fmla="val 45672"/>
            </a:avLst>
          </a:prstGeom>
          <a:solidFill>
            <a:srgbClr val="FFFFFF"/>
          </a:solidFill>
          <a:ln w="12700">
            <a:solidFill>
              <a:srgbClr val="FFFFFF">
                <a:alpha val="0"/>
              </a:srgbClr>
            </a:solidFill>
            <a:prstDash val="solid"/>
          </a:ln>
        </p:spPr>
      </p:sp>
      <p:sp>
        <p:nvSpPr>
          <p:cNvPr id="58" name="Text 55"/>
          <p:cNvSpPr txBox="1"/>
          <p:nvPr/>
        </p:nvSpPr>
        <p:spPr>
          <a:xfrm>
            <a:off x="533095" y="5968289"/>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[16]</a:t>
            </a:r>
            <a:endParaRPr lang="en-US" sz="900" dirty="0"/>
          </a:p>
        </p:txBody>
      </p:sp>
      <p:sp>
        <p:nvSpPr>
          <p:cNvPr id="59" name="Text 56"/>
          <p:cNvSpPr txBox="1"/>
          <p:nvPr/>
        </p:nvSpPr>
        <p:spPr>
          <a:xfrm>
            <a:off x="952805" y="5977433"/>
            <a:ext cx="3076956"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https://huggingface.co/meta-llama/Llama-3.1-70B</a:t>
            </a:r>
            <a:endParaRPr lang="en-US" sz="800" dirty="0"/>
          </a:p>
        </p:txBody>
      </p:sp>
      <p:sp>
        <p:nvSpPr>
          <p:cNvPr id="60" name="Shape 57"/>
          <p:cNvSpPr/>
          <p:nvPr/>
        </p:nvSpPr>
        <p:spPr>
          <a:xfrm>
            <a:off x="6248095" y="1447495"/>
            <a:ext cx="5486400" cy="286207"/>
          </a:xfrm>
          <a:prstGeom prst="roundRect">
            <a:avLst>
              <a:gd name="adj" fmla="val 42599"/>
            </a:avLst>
          </a:prstGeom>
          <a:solidFill>
            <a:srgbClr val="FFFFFF"/>
          </a:solidFill>
          <a:ln/>
        </p:spPr>
      </p:sp>
      <p:sp>
        <p:nvSpPr>
          <p:cNvPr id="61" name="Shape 58"/>
          <p:cNvSpPr/>
          <p:nvPr/>
        </p:nvSpPr>
        <p:spPr>
          <a:xfrm>
            <a:off x="6248095" y="1724558"/>
            <a:ext cx="5486400" cy="9144"/>
          </a:xfrm>
          <a:prstGeom prst="roundRect">
            <a:avLst>
              <a:gd name="adj" fmla="val 1333333"/>
            </a:avLst>
          </a:prstGeom>
          <a:solidFill>
            <a:srgbClr val="E5E5E5"/>
          </a:solidFill>
          <a:ln w="12700">
            <a:solidFill>
              <a:srgbClr val="E5E5E5">
                <a:alpha val="0"/>
              </a:srgbClr>
            </a:solidFill>
            <a:prstDash val="solid"/>
          </a:ln>
        </p:spPr>
      </p:sp>
      <p:sp>
        <p:nvSpPr>
          <p:cNvPr id="62" name="Text 59"/>
          <p:cNvSpPr txBox="1"/>
          <p:nvPr/>
        </p:nvSpPr>
        <p:spPr>
          <a:xfrm>
            <a:off x="6324905" y="1505102"/>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[17]</a:t>
            </a:r>
            <a:endParaRPr lang="en-US" sz="900" dirty="0"/>
          </a:p>
        </p:txBody>
      </p:sp>
      <p:sp>
        <p:nvSpPr>
          <p:cNvPr id="63" name="Text 60"/>
          <p:cNvSpPr txBox="1"/>
          <p:nvPr/>
        </p:nvSpPr>
        <p:spPr>
          <a:xfrm>
            <a:off x="6743700" y="1514246"/>
            <a:ext cx="3706063"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https://huggingface.co/microsoft/Phi-3-mini-128k-instruct</a:t>
            </a:r>
            <a:endParaRPr lang="en-US" sz="800" dirty="0"/>
          </a:p>
        </p:txBody>
      </p:sp>
      <p:sp>
        <p:nvSpPr>
          <p:cNvPr id="64" name="Shape 61"/>
          <p:cNvSpPr/>
          <p:nvPr/>
        </p:nvSpPr>
        <p:spPr>
          <a:xfrm>
            <a:off x="6248095" y="1807769"/>
            <a:ext cx="5486400" cy="286207"/>
          </a:xfrm>
          <a:prstGeom prst="roundRect">
            <a:avLst>
              <a:gd name="adj" fmla="val 42599"/>
            </a:avLst>
          </a:prstGeom>
          <a:solidFill>
            <a:srgbClr val="FFFFFF"/>
          </a:solidFill>
          <a:ln/>
        </p:spPr>
      </p:sp>
      <p:sp>
        <p:nvSpPr>
          <p:cNvPr id="65" name="Shape 62"/>
          <p:cNvSpPr/>
          <p:nvPr/>
        </p:nvSpPr>
        <p:spPr>
          <a:xfrm>
            <a:off x="6248095" y="2084832"/>
            <a:ext cx="5486400" cy="9144"/>
          </a:xfrm>
          <a:prstGeom prst="roundRect">
            <a:avLst>
              <a:gd name="adj" fmla="val 1333333"/>
            </a:avLst>
          </a:prstGeom>
          <a:solidFill>
            <a:srgbClr val="E5E5E5"/>
          </a:solidFill>
          <a:ln w="12700">
            <a:solidFill>
              <a:srgbClr val="E5E5E5">
                <a:alpha val="0"/>
              </a:srgbClr>
            </a:solidFill>
            <a:prstDash val="solid"/>
          </a:ln>
        </p:spPr>
      </p:sp>
      <p:sp>
        <p:nvSpPr>
          <p:cNvPr id="66" name="Text 63"/>
          <p:cNvSpPr txBox="1"/>
          <p:nvPr/>
        </p:nvSpPr>
        <p:spPr>
          <a:xfrm>
            <a:off x="6324905" y="1865376"/>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[19]</a:t>
            </a:r>
            <a:endParaRPr lang="en-US" sz="900" dirty="0"/>
          </a:p>
        </p:txBody>
      </p:sp>
      <p:sp>
        <p:nvSpPr>
          <p:cNvPr id="67" name="Text 64"/>
          <p:cNvSpPr txBox="1"/>
          <p:nvPr/>
        </p:nvSpPr>
        <p:spPr>
          <a:xfrm>
            <a:off x="6743700" y="1874520"/>
            <a:ext cx="1838858"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https://lmstudio.ai/docs/app</a:t>
            </a:r>
            <a:endParaRPr lang="en-US" sz="800" dirty="0"/>
          </a:p>
        </p:txBody>
      </p:sp>
      <p:sp>
        <p:nvSpPr>
          <p:cNvPr id="68" name="Shape 65"/>
          <p:cNvSpPr/>
          <p:nvPr/>
        </p:nvSpPr>
        <p:spPr>
          <a:xfrm>
            <a:off x="6248095" y="2168042"/>
            <a:ext cx="5486400" cy="286207"/>
          </a:xfrm>
          <a:prstGeom prst="roundRect">
            <a:avLst>
              <a:gd name="adj" fmla="val 42599"/>
            </a:avLst>
          </a:prstGeom>
          <a:solidFill>
            <a:srgbClr val="FFFFFF"/>
          </a:solidFill>
          <a:ln/>
        </p:spPr>
      </p:sp>
      <p:sp>
        <p:nvSpPr>
          <p:cNvPr id="69" name="Shape 66"/>
          <p:cNvSpPr/>
          <p:nvPr/>
        </p:nvSpPr>
        <p:spPr>
          <a:xfrm>
            <a:off x="6248095" y="2445106"/>
            <a:ext cx="5486400" cy="9144"/>
          </a:xfrm>
          <a:prstGeom prst="roundRect">
            <a:avLst>
              <a:gd name="adj" fmla="val 1333333"/>
            </a:avLst>
          </a:prstGeom>
          <a:solidFill>
            <a:srgbClr val="E5E5E5"/>
          </a:solidFill>
          <a:ln w="12700">
            <a:solidFill>
              <a:srgbClr val="E5E5E5">
                <a:alpha val="0"/>
              </a:srgbClr>
            </a:solidFill>
            <a:prstDash val="solid"/>
          </a:ln>
        </p:spPr>
      </p:sp>
      <p:sp>
        <p:nvSpPr>
          <p:cNvPr id="70" name="Text 67"/>
          <p:cNvSpPr txBox="1"/>
          <p:nvPr/>
        </p:nvSpPr>
        <p:spPr>
          <a:xfrm>
            <a:off x="6324905" y="2224735"/>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[20]</a:t>
            </a:r>
            <a:endParaRPr lang="en-US" sz="900" dirty="0"/>
          </a:p>
        </p:txBody>
      </p:sp>
      <p:sp>
        <p:nvSpPr>
          <p:cNvPr id="71" name="Text 68"/>
          <p:cNvSpPr txBox="1"/>
          <p:nvPr/>
        </p:nvSpPr>
        <p:spPr>
          <a:xfrm>
            <a:off x="6743700" y="2234794"/>
            <a:ext cx="3076956"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https://docs.nvidia.com/tensorrt-llm/index.html</a:t>
            </a:r>
            <a:endParaRPr lang="en-US" sz="800" dirty="0"/>
          </a:p>
        </p:txBody>
      </p:sp>
      <p:sp>
        <p:nvSpPr>
          <p:cNvPr id="72" name="Shape 69"/>
          <p:cNvSpPr/>
          <p:nvPr/>
        </p:nvSpPr>
        <p:spPr>
          <a:xfrm>
            <a:off x="6248095" y="2527402"/>
            <a:ext cx="5486400" cy="286207"/>
          </a:xfrm>
          <a:prstGeom prst="roundRect">
            <a:avLst>
              <a:gd name="adj" fmla="val 42599"/>
            </a:avLst>
          </a:prstGeom>
          <a:solidFill>
            <a:srgbClr val="FFFFFF"/>
          </a:solidFill>
          <a:ln/>
        </p:spPr>
      </p:sp>
      <p:sp>
        <p:nvSpPr>
          <p:cNvPr id="73" name="Shape 70"/>
          <p:cNvSpPr/>
          <p:nvPr/>
        </p:nvSpPr>
        <p:spPr>
          <a:xfrm>
            <a:off x="6248095" y="2804465"/>
            <a:ext cx="5486400" cy="9144"/>
          </a:xfrm>
          <a:prstGeom prst="roundRect">
            <a:avLst>
              <a:gd name="adj" fmla="val 1333333"/>
            </a:avLst>
          </a:prstGeom>
          <a:solidFill>
            <a:srgbClr val="E5E5E5"/>
          </a:solidFill>
          <a:ln w="12700">
            <a:solidFill>
              <a:srgbClr val="E5E5E5">
                <a:alpha val="0"/>
              </a:srgbClr>
            </a:solidFill>
            <a:prstDash val="solid"/>
          </a:ln>
        </p:spPr>
      </p:sp>
      <p:sp>
        <p:nvSpPr>
          <p:cNvPr id="74" name="Text 71"/>
          <p:cNvSpPr txBox="1"/>
          <p:nvPr/>
        </p:nvSpPr>
        <p:spPr>
          <a:xfrm>
            <a:off x="6324905" y="2585009"/>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[22]</a:t>
            </a:r>
            <a:endParaRPr lang="en-US" sz="900" dirty="0"/>
          </a:p>
        </p:txBody>
      </p:sp>
      <p:sp>
        <p:nvSpPr>
          <p:cNvPr id="75" name="Text 72"/>
          <p:cNvSpPr txBox="1"/>
          <p:nvPr/>
        </p:nvSpPr>
        <p:spPr>
          <a:xfrm>
            <a:off x="6743700" y="2594153"/>
            <a:ext cx="2159813"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https://github.com/ml-explore/mlx</a:t>
            </a:r>
            <a:endParaRPr lang="en-US" sz="800" dirty="0"/>
          </a:p>
        </p:txBody>
      </p:sp>
      <p:sp>
        <p:nvSpPr>
          <p:cNvPr id="76" name="Shape 73"/>
          <p:cNvSpPr/>
          <p:nvPr/>
        </p:nvSpPr>
        <p:spPr>
          <a:xfrm>
            <a:off x="6248095" y="2887675"/>
            <a:ext cx="5486400" cy="286207"/>
          </a:xfrm>
          <a:prstGeom prst="roundRect">
            <a:avLst>
              <a:gd name="adj" fmla="val 42599"/>
            </a:avLst>
          </a:prstGeom>
          <a:solidFill>
            <a:srgbClr val="FFFFFF"/>
          </a:solidFill>
          <a:ln/>
        </p:spPr>
      </p:sp>
      <p:sp>
        <p:nvSpPr>
          <p:cNvPr id="77" name="Shape 74"/>
          <p:cNvSpPr/>
          <p:nvPr/>
        </p:nvSpPr>
        <p:spPr>
          <a:xfrm>
            <a:off x="6248095" y="3164738"/>
            <a:ext cx="5486400" cy="9144"/>
          </a:xfrm>
          <a:prstGeom prst="roundRect">
            <a:avLst>
              <a:gd name="adj" fmla="val 1333333"/>
            </a:avLst>
          </a:prstGeom>
          <a:solidFill>
            <a:srgbClr val="E5E5E5"/>
          </a:solidFill>
          <a:ln w="12700">
            <a:solidFill>
              <a:srgbClr val="E5E5E5">
                <a:alpha val="0"/>
              </a:srgbClr>
            </a:solidFill>
            <a:prstDash val="solid"/>
          </a:ln>
        </p:spPr>
      </p:sp>
      <p:sp>
        <p:nvSpPr>
          <p:cNvPr id="78" name="Text 75"/>
          <p:cNvSpPr txBox="1"/>
          <p:nvPr/>
        </p:nvSpPr>
        <p:spPr>
          <a:xfrm>
            <a:off x="6324905" y="2945282"/>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[23]</a:t>
            </a:r>
            <a:endParaRPr lang="en-US" sz="900" dirty="0"/>
          </a:p>
        </p:txBody>
      </p:sp>
      <p:sp>
        <p:nvSpPr>
          <p:cNvPr id="79" name="Text 76"/>
          <p:cNvSpPr txBox="1"/>
          <p:nvPr/>
        </p:nvSpPr>
        <p:spPr>
          <a:xfrm>
            <a:off x="6743700" y="2954426"/>
            <a:ext cx="2100377"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https://github.com/ollama/ollama</a:t>
            </a:r>
            <a:endParaRPr lang="en-US" sz="800" dirty="0"/>
          </a:p>
        </p:txBody>
      </p:sp>
      <p:sp>
        <p:nvSpPr>
          <p:cNvPr id="80" name="Shape 77"/>
          <p:cNvSpPr/>
          <p:nvPr/>
        </p:nvSpPr>
        <p:spPr>
          <a:xfrm>
            <a:off x="6248095" y="3247949"/>
            <a:ext cx="5486400" cy="286207"/>
          </a:xfrm>
          <a:prstGeom prst="roundRect">
            <a:avLst>
              <a:gd name="adj" fmla="val 42599"/>
            </a:avLst>
          </a:prstGeom>
          <a:solidFill>
            <a:srgbClr val="FFFFFF"/>
          </a:solidFill>
          <a:ln/>
        </p:spPr>
      </p:sp>
      <p:sp>
        <p:nvSpPr>
          <p:cNvPr id="81" name="Shape 78"/>
          <p:cNvSpPr/>
          <p:nvPr/>
        </p:nvSpPr>
        <p:spPr>
          <a:xfrm>
            <a:off x="6248095" y="3525012"/>
            <a:ext cx="5486400" cy="9144"/>
          </a:xfrm>
          <a:prstGeom prst="roundRect">
            <a:avLst>
              <a:gd name="adj" fmla="val 1333333"/>
            </a:avLst>
          </a:prstGeom>
          <a:solidFill>
            <a:srgbClr val="E5E5E5"/>
          </a:solidFill>
          <a:ln w="12700">
            <a:solidFill>
              <a:srgbClr val="E5E5E5">
                <a:alpha val="0"/>
              </a:srgbClr>
            </a:solidFill>
            <a:prstDash val="solid"/>
          </a:ln>
        </p:spPr>
      </p:sp>
      <p:sp>
        <p:nvSpPr>
          <p:cNvPr id="82" name="Text 79"/>
          <p:cNvSpPr txBox="1"/>
          <p:nvPr/>
        </p:nvSpPr>
        <p:spPr>
          <a:xfrm>
            <a:off x="6324905" y="3304642"/>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[24]</a:t>
            </a:r>
            <a:endParaRPr lang="en-US" sz="900" dirty="0"/>
          </a:p>
        </p:txBody>
      </p:sp>
      <p:sp>
        <p:nvSpPr>
          <p:cNvPr id="83" name="Text 80"/>
          <p:cNvSpPr txBox="1"/>
          <p:nvPr/>
        </p:nvSpPr>
        <p:spPr>
          <a:xfrm>
            <a:off x="6743700" y="3314700"/>
            <a:ext cx="3134563"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https://docs.ollama.com/api/openai-compatibility</a:t>
            </a:r>
            <a:endParaRPr lang="en-US" sz="800" dirty="0"/>
          </a:p>
        </p:txBody>
      </p:sp>
      <p:sp>
        <p:nvSpPr>
          <p:cNvPr id="84" name="Shape 81"/>
          <p:cNvSpPr/>
          <p:nvPr/>
        </p:nvSpPr>
        <p:spPr>
          <a:xfrm>
            <a:off x="6248095" y="3608222"/>
            <a:ext cx="5486400" cy="286207"/>
          </a:xfrm>
          <a:prstGeom prst="roundRect">
            <a:avLst>
              <a:gd name="adj" fmla="val 42599"/>
            </a:avLst>
          </a:prstGeom>
          <a:solidFill>
            <a:srgbClr val="FFFFFF"/>
          </a:solidFill>
          <a:ln/>
        </p:spPr>
      </p:sp>
      <p:sp>
        <p:nvSpPr>
          <p:cNvPr id="85" name="Shape 82"/>
          <p:cNvSpPr/>
          <p:nvPr/>
        </p:nvSpPr>
        <p:spPr>
          <a:xfrm>
            <a:off x="6248095" y="3885286"/>
            <a:ext cx="5486400" cy="9144"/>
          </a:xfrm>
          <a:prstGeom prst="roundRect">
            <a:avLst>
              <a:gd name="adj" fmla="val 1333333"/>
            </a:avLst>
          </a:prstGeom>
          <a:solidFill>
            <a:srgbClr val="E5E5E5"/>
          </a:solidFill>
          <a:ln w="12700">
            <a:solidFill>
              <a:srgbClr val="E5E5E5">
                <a:alpha val="0"/>
              </a:srgbClr>
            </a:solidFill>
            <a:prstDash val="solid"/>
          </a:ln>
        </p:spPr>
      </p:sp>
      <p:sp>
        <p:nvSpPr>
          <p:cNvPr id="86" name="Text 83"/>
          <p:cNvSpPr txBox="1"/>
          <p:nvPr/>
        </p:nvSpPr>
        <p:spPr>
          <a:xfrm>
            <a:off x="6324905" y="3664915"/>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[25]</a:t>
            </a:r>
            <a:endParaRPr lang="en-US" sz="900" dirty="0"/>
          </a:p>
        </p:txBody>
      </p:sp>
      <p:sp>
        <p:nvSpPr>
          <p:cNvPr id="87" name="Text 84"/>
          <p:cNvSpPr txBox="1"/>
          <p:nvPr/>
        </p:nvSpPr>
        <p:spPr>
          <a:xfrm>
            <a:off x="6743700" y="3674974"/>
            <a:ext cx="4144061"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https://llama-cpp-python.readthedocs.io/en/latest/api-reference/</a:t>
            </a:r>
            <a:endParaRPr lang="en-US" sz="800" dirty="0"/>
          </a:p>
        </p:txBody>
      </p:sp>
      <p:sp>
        <p:nvSpPr>
          <p:cNvPr id="88" name="Shape 85"/>
          <p:cNvSpPr/>
          <p:nvPr/>
        </p:nvSpPr>
        <p:spPr>
          <a:xfrm>
            <a:off x="6248095" y="3967582"/>
            <a:ext cx="5486400" cy="286207"/>
          </a:xfrm>
          <a:prstGeom prst="roundRect">
            <a:avLst>
              <a:gd name="adj" fmla="val 42599"/>
            </a:avLst>
          </a:prstGeom>
          <a:solidFill>
            <a:srgbClr val="FFFFFF"/>
          </a:solidFill>
          <a:ln/>
        </p:spPr>
      </p:sp>
      <p:sp>
        <p:nvSpPr>
          <p:cNvPr id="89" name="Shape 86"/>
          <p:cNvSpPr/>
          <p:nvPr/>
        </p:nvSpPr>
        <p:spPr>
          <a:xfrm>
            <a:off x="6248095" y="4244645"/>
            <a:ext cx="5486400" cy="9144"/>
          </a:xfrm>
          <a:prstGeom prst="roundRect">
            <a:avLst>
              <a:gd name="adj" fmla="val 1333333"/>
            </a:avLst>
          </a:prstGeom>
          <a:solidFill>
            <a:srgbClr val="E5E5E5"/>
          </a:solidFill>
          <a:ln w="12700">
            <a:solidFill>
              <a:srgbClr val="E5E5E5">
                <a:alpha val="0"/>
              </a:srgbClr>
            </a:solidFill>
            <a:prstDash val="solid"/>
          </a:ln>
        </p:spPr>
      </p:sp>
      <p:sp>
        <p:nvSpPr>
          <p:cNvPr id="90" name="Text 87"/>
          <p:cNvSpPr txBox="1"/>
          <p:nvPr/>
        </p:nvSpPr>
        <p:spPr>
          <a:xfrm>
            <a:off x="6324905" y="4025189"/>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[27]</a:t>
            </a:r>
            <a:endParaRPr lang="en-US" sz="900" dirty="0"/>
          </a:p>
        </p:txBody>
      </p:sp>
      <p:sp>
        <p:nvSpPr>
          <p:cNvPr id="91" name="Text 88"/>
          <p:cNvSpPr txBox="1"/>
          <p:nvPr/>
        </p:nvSpPr>
        <p:spPr>
          <a:xfrm>
            <a:off x="6743700" y="4034333"/>
            <a:ext cx="4839005"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https://developers.openai.com/cookbook/articles/gpt-oss/run-locally-ollama/</a:t>
            </a:r>
            <a:endParaRPr lang="en-US" sz="800" dirty="0"/>
          </a:p>
        </p:txBody>
      </p:sp>
      <p:sp>
        <p:nvSpPr>
          <p:cNvPr id="92" name="Shape 89"/>
          <p:cNvSpPr/>
          <p:nvPr/>
        </p:nvSpPr>
        <p:spPr>
          <a:xfrm>
            <a:off x="6248095" y="4327855"/>
            <a:ext cx="5486400" cy="286207"/>
          </a:xfrm>
          <a:prstGeom prst="roundRect">
            <a:avLst>
              <a:gd name="adj" fmla="val 42599"/>
            </a:avLst>
          </a:prstGeom>
          <a:solidFill>
            <a:srgbClr val="FFFFFF"/>
          </a:solidFill>
          <a:ln/>
        </p:spPr>
      </p:sp>
      <p:sp>
        <p:nvSpPr>
          <p:cNvPr id="93" name="Shape 90"/>
          <p:cNvSpPr/>
          <p:nvPr/>
        </p:nvSpPr>
        <p:spPr>
          <a:xfrm>
            <a:off x="6248095" y="4604918"/>
            <a:ext cx="5486400" cy="9144"/>
          </a:xfrm>
          <a:prstGeom prst="roundRect">
            <a:avLst>
              <a:gd name="adj" fmla="val 1333333"/>
            </a:avLst>
          </a:prstGeom>
          <a:solidFill>
            <a:srgbClr val="E5E5E5"/>
          </a:solidFill>
          <a:ln w="12700">
            <a:solidFill>
              <a:srgbClr val="E5E5E5">
                <a:alpha val="0"/>
              </a:srgbClr>
            </a:solidFill>
            <a:prstDash val="solid"/>
          </a:ln>
        </p:spPr>
      </p:sp>
      <p:sp>
        <p:nvSpPr>
          <p:cNvPr id="94" name="Text 91"/>
          <p:cNvSpPr txBox="1"/>
          <p:nvPr/>
        </p:nvSpPr>
        <p:spPr>
          <a:xfrm>
            <a:off x="6324905" y="4385462"/>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[28]</a:t>
            </a:r>
            <a:endParaRPr lang="en-US" sz="900" dirty="0"/>
          </a:p>
        </p:txBody>
      </p:sp>
      <p:sp>
        <p:nvSpPr>
          <p:cNvPr id="95" name="Text 92"/>
          <p:cNvSpPr txBox="1"/>
          <p:nvPr/>
        </p:nvSpPr>
        <p:spPr>
          <a:xfrm>
            <a:off x="6743700" y="4394606"/>
            <a:ext cx="2229307"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https://github.com/Blaizzy/mlx-vlm</a:t>
            </a:r>
            <a:endParaRPr lang="en-US" sz="800" dirty="0"/>
          </a:p>
        </p:txBody>
      </p:sp>
      <p:sp>
        <p:nvSpPr>
          <p:cNvPr id="96" name="Shape 93"/>
          <p:cNvSpPr/>
          <p:nvPr/>
        </p:nvSpPr>
        <p:spPr>
          <a:xfrm>
            <a:off x="6248095" y="4688129"/>
            <a:ext cx="5486400" cy="286207"/>
          </a:xfrm>
          <a:prstGeom prst="roundRect">
            <a:avLst>
              <a:gd name="adj" fmla="val 42599"/>
            </a:avLst>
          </a:prstGeom>
          <a:solidFill>
            <a:srgbClr val="FFFFFF"/>
          </a:solidFill>
          <a:ln/>
        </p:spPr>
      </p:sp>
      <p:sp>
        <p:nvSpPr>
          <p:cNvPr id="97" name="Shape 94"/>
          <p:cNvSpPr/>
          <p:nvPr/>
        </p:nvSpPr>
        <p:spPr>
          <a:xfrm>
            <a:off x="6248095" y="4965192"/>
            <a:ext cx="5486400" cy="9144"/>
          </a:xfrm>
          <a:prstGeom prst="roundRect">
            <a:avLst>
              <a:gd name="adj" fmla="val 1333333"/>
            </a:avLst>
          </a:prstGeom>
          <a:solidFill>
            <a:srgbClr val="E5E5E5"/>
          </a:solidFill>
          <a:ln w="12700">
            <a:solidFill>
              <a:srgbClr val="E5E5E5">
                <a:alpha val="0"/>
              </a:srgbClr>
            </a:solidFill>
            <a:prstDash val="solid"/>
          </a:ln>
        </p:spPr>
      </p:sp>
      <p:sp>
        <p:nvSpPr>
          <p:cNvPr id="98" name="Text 95"/>
          <p:cNvSpPr txBox="1"/>
          <p:nvPr/>
        </p:nvSpPr>
        <p:spPr>
          <a:xfrm>
            <a:off x="6324905" y="4744822"/>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[31]</a:t>
            </a:r>
            <a:endParaRPr lang="en-US" sz="900" dirty="0"/>
          </a:p>
        </p:txBody>
      </p:sp>
      <p:sp>
        <p:nvSpPr>
          <p:cNvPr id="99" name="Text 96"/>
          <p:cNvSpPr txBox="1"/>
          <p:nvPr/>
        </p:nvSpPr>
        <p:spPr>
          <a:xfrm>
            <a:off x="6743700" y="4754880"/>
            <a:ext cx="3829507"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https://huggingface.co/meta-llama/Meta-Llama-3-70B-Instruct</a:t>
            </a:r>
            <a:endParaRPr lang="en-US" sz="800" dirty="0"/>
          </a:p>
        </p:txBody>
      </p:sp>
      <p:sp>
        <p:nvSpPr>
          <p:cNvPr id="100" name="Shape 97"/>
          <p:cNvSpPr/>
          <p:nvPr/>
        </p:nvSpPr>
        <p:spPr>
          <a:xfrm>
            <a:off x="6248095" y="5048402"/>
            <a:ext cx="5486400" cy="286207"/>
          </a:xfrm>
          <a:prstGeom prst="roundRect">
            <a:avLst>
              <a:gd name="adj" fmla="val 42599"/>
            </a:avLst>
          </a:prstGeom>
          <a:solidFill>
            <a:srgbClr val="FFFFFF"/>
          </a:solidFill>
          <a:ln/>
        </p:spPr>
      </p:sp>
      <p:sp>
        <p:nvSpPr>
          <p:cNvPr id="101" name="Shape 98"/>
          <p:cNvSpPr/>
          <p:nvPr/>
        </p:nvSpPr>
        <p:spPr>
          <a:xfrm>
            <a:off x="6248095" y="5325466"/>
            <a:ext cx="5486400" cy="9144"/>
          </a:xfrm>
          <a:prstGeom prst="roundRect">
            <a:avLst>
              <a:gd name="adj" fmla="val 1333333"/>
            </a:avLst>
          </a:prstGeom>
          <a:solidFill>
            <a:srgbClr val="E5E5E5"/>
          </a:solidFill>
          <a:ln w="12700">
            <a:solidFill>
              <a:srgbClr val="E5E5E5">
                <a:alpha val="0"/>
              </a:srgbClr>
            </a:solidFill>
            <a:prstDash val="solid"/>
          </a:ln>
        </p:spPr>
      </p:sp>
      <p:sp>
        <p:nvSpPr>
          <p:cNvPr id="102" name="Text 99"/>
          <p:cNvSpPr txBox="1"/>
          <p:nvPr/>
        </p:nvSpPr>
        <p:spPr>
          <a:xfrm>
            <a:off x="6324905" y="5105095"/>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[32]</a:t>
            </a:r>
            <a:endParaRPr lang="en-US" sz="900" dirty="0"/>
          </a:p>
        </p:txBody>
      </p:sp>
      <p:sp>
        <p:nvSpPr>
          <p:cNvPr id="103" name="Text 100"/>
          <p:cNvSpPr txBox="1"/>
          <p:nvPr/>
        </p:nvSpPr>
        <p:spPr>
          <a:xfrm>
            <a:off x="6743700" y="5114239"/>
            <a:ext cx="3076956"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https://huggingface.co/Qwen/Qwen2.5-7B-Instruct</a:t>
            </a:r>
            <a:endParaRPr lang="en-US" sz="800" dirty="0"/>
          </a:p>
        </p:txBody>
      </p:sp>
      <p:sp>
        <p:nvSpPr>
          <p:cNvPr id="104" name="Shape 101"/>
          <p:cNvSpPr/>
          <p:nvPr/>
        </p:nvSpPr>
        <p:spPr>
          <a:xfrm>
            <a:off x="6248095" y="5407762"/>
            <a:ext cx="5486400" cy="276149"/>
          </a:xfrm>
          <a:prstGeom prst="roundRect">
            <a:avLst>
              <a:gd name="adj" fmla="val 45672"/>
            </a:avLst>
          </a:prstGeom>
          <a:solidFill>
            <a:srgbClr val="FFFFFF"/>
          </a:solidFill>
          <a:ln w="12700">
            <a:solidFill>
              <a:srgbClr val="FFFFFF">
                <a:alpha val="0"/>
              </a:srgbClr>
            </a:solidFill>
            <a:prstDash val="solid"/>
          </a:ln>
        </p:spPr>
      </p:sp>
      <p:sp>
        <p:nvSpPr>
          <p:cNvPr id="105" name="Text 102"/>
          <p:cNvSpPr txBox="1"/>
          <p:nvPr/>
        </p:nvSpPr>
        <p:spPr>
          <a:xfrm>
            <a:off x="6324905" y="5465369"/>
            <a:ext cx="381305" cy="162763"/>
          </a:xfrm>
          <a:prstGeom prst="rect">
            <a:avLst/>
          </a:prstGeom>
          <a:noFill/>
          <a:ln/>
        </p:spPr>
        <p:txBody>
          <a:bodyPr wrap="square" lIns="0" tIns="0" rIns="0" bIns="0" rtlCol="0" anchor="ctr"/>
          <a:lstStyle/>
          <a:p>
            <a:pPr algn="l" indent="0" marL="0">
              <a:buNone/>
            </a:pPr>
            <a:r>
              <a:rPr lang="en-US" sz="900" b="1" dirty="0">
                <a:solidFill>
                  <a:srgbClr val="007AFF"/>
                </a:solidFill>
                <a:latin typeface="Courier New" pitchFamily="34" charset="0"/>
                <a:ea typeface="Courier New" pitchFamily="34" charset="-122"/>
                <a:cs typeface="Courier New" pitchFamily="34" charset="-120"/>
              </a:rPr>
              <a:t>[33]</a:t>
            </a:r>
            <a:endParaRPr lang="en-US" sz="900" dirty="0"/>
          </a:p>
        </p:txBody>
      </p:sp>
      <p:sp>
        <p:nvSpPr>
          <p:cNvPr id="106" name="Text 103"/>
          <p:cNvSpPr txBox="1"/>
          <p:nvPr/>
        </p:nvSpPr>
        <p:spPr>
          <a:xfrm>
            <a:off x="6743700" y="5474513"/>
            <a:ext cx="2487168" cy="143561"/>
          </a:xfrm>
          <a:prstGeom prst="rect">
            <a:avLst/>
          </a:prstGeom>
          <a:noFill/>
          <a:ln/>
        </p:spPr>
        <p:txBody>
          <a:bodyPr wrap="square" lIns="0" tIns="0" rIns="0" bIns="0" rtlCol="0" anchor="ctr"/>
          <a:lstStyle/>
          <a:p>
            <a:pPr algn="l" indent="0" marL="0">
              <a:buNone/>
            </a:pPr>
            <a:r>
              <a:rPr lang="en-US" sz="800" dirty="0">
                <a:solidFill>
                  <a:srgbClr val="1D1D1F"/>
                </a:solidFill>
                <a:latin typeface="Courier New" pitchFamily="34" charset="0"/>
                <a:ea typeface="Courier New" pitchFamily="34" charset="-122"/>
                <a:cs typeface="Courier New" pitchFamily="34" charset="-120"/>
              </a:rPr>
              <a:t>https://qwenlm.github.io/blog/qwen2.5/</a:t>
            </a:r>
            <a:endParaRPr lang="en-US" sz="800" dirty="0"/>
          </a:p>
        </p:txBody>
      </p:sp>
      <p:sp>
        <p:nvSpPr>
          <p:cNvPr id="107" name="Shape 104"/>
          <p:cNvSpPr/>
          <p:nvPr/>
        </p:nvSpPr>
        <p:spPr>
          <a:xfrm>
            <a:off x="0" y="6467551"/>
            <a:ext cx="12191695" cy="390449"/>
          </a:xfrm>
          <a:prstGeom prst="rect">
            <a:avLst/>
          </a:prstGeom>
          <a:solidFill>
            <a:srgbClr val="FFFFFF"/>
          </a:solidFill>
          <a:ln/>
        </p:spPr>
      </p:sp>
      <p:sp>
        <p:nvSpPr>
          <p:cNvPr id="108" name="Shape 105"/>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09" name="Text 106"/>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77 | ローカルAI 技術調査レポート 2026</a:t>
            </a:r>
            <a:endParaRPr lang="en-US" sz="900" dirty="0"/>
          </a:p>
        </p:txBody>
      </p:sp>
      <p:sp>
        <p:nvSpPr>
          <p:cNvPr id="110" name="Text 107"/>
          <p:cNvSpPr txBox="1"/>
          <p:nvPr/>
        </p:nvSpPr>
        <p:spPr>
          <a:xfrm>
            <a:off x="9121140" y="6586423"/>
            <a:ext cx="3117190"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Primary Information Source: Attached Report File</a:t>
            </a:r>
            <a:endParaRPr lang="en-US" sz="9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881" r="-881" t="0" b="0"/>
          <a:stretch/>
        </p:blipFill>
        <p:spPr>
          <a:xfrm>
            <a:off x="457200" y="437998"/>
            <a:ext cx="237744" cy="267005"/>
          </a:xfrm>
          <a:prstGeom prst="rect">
            <a:avLst/>
          </a:prstGeom>
        </p:spPr>
      </p:pic>
      <p:sp>
        <p:nvSpPr>
          <p:cNvPr id="6" name="Text 3"/>
          <p:cNvSpPr txBox="1"/>
          <p:nvPr/>
        </p:nvSpPr>
        <p:spPr>
          <a:xfrm>
            <a:off x="809244" y="381305"/>
            <a:ext cx="4612234"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References（参考文献リスト 2/4）</a:t>
            </a:r>
            <a:endParaRPr lang="en-US" sz="2100" dirty="0"/>
          </a:p>
        </p:txBody>
      </p:sp>
      <p:sp>
        <p:nvSpPr>
          <p:cNvPr id="7" name="Text 4"/>
          <p:cNvSpPr txBox="1"/>
          <p:nvPr/>
        </p:nvSpPr>
        <p:spPr>
          <a:xfrm>
            <a:off x="6931152" y="457200"/>
            <a:ext cx="5496458"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[35]～[68] Llama / Qwen / Gemma / Phi / VLM / Whisper / TTS / OCR</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5505602" cy="4867351"/>
          </a:xfrm>
          <a:prstGeom prst="roundRect">
            <a:avLst>
              <a:gd name="adj" fmla="val 294"/>
            </a:avLst>
          </a:prstGeom>
          <a:solidFill>
            <a:srgbClr val="FFFFFF"/>
          </a:solidFill>
          <a:ln w="12700">
            <a:solidFill>
              <a:srgbClr val="D2D2D7"/>
            </a:solidFill>
            <a:prstDash val="solid"/>
          </a:ln>
        </p:spPr>
      </p:sp>
      <p:graphicFrame>
        <p:nvGraphicFramePr>
          <p:cNvPr id="79"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5486400" cy="6334963"/>
        </p:xfrm>
        <a:graphic>
          <a:graphicData uri="http://schemas.openxmlformats.org/drawingml/2006/table">
            <a:tbl>
              <a:tblPr/>
              <a:tblGrid>
                <a:gridCol w="705002"/>
                <a:gridCol w="4781398"/>
              </a:tblGrid>
              <a:tr h="487305">
                <a:tc>
                  <a:txBody>
                    <a:bodyPr/>
                    <a:lstStyle/>
                    <a:p>
                      <a:pPr algn="l" indent="0" marL="0">
                        <a:buNone/>
                      </a:pPr>
                      <a:r>
                        <a:rPr lang="en-US" sz="825" b="1" dirty="0">
                          <a:solidFill>
                            <a:srgbClr val="1D1D1F"/>
                          </a:solidFill>
                          <a:latin typeface="Noto Sans JP" pitchFamily="34" charset="0"/>
                          <a:ea typeface="Noto Sans JP" pitchFamily="34" charset="-122"/>
                          <a:cs typeface="Noto Sans JP" pitchFamily="34" charset="-120"/>
                        </a:rPr>
                        <a:t>NO.</a:t>
                      </a:r>
                      <a:endParaRPr lang="en-US" sz="825" dirty="0">
                        <a:latin typeface="Noto Sans JP" charset="0"/>
                        <a:ea typeface="Noto Sans JP" charset="0"/>
                        <a:cs typeface="Noto Sans JP"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825" b="1" dirty="0">
                          <a:solidFill>
                            <a:srgbClr val="1D1D1F"/>
                          </a:solidFill>
                          <a:latin typeface="Noto Sans JP" pitchFamily="34" charset="0"/>
                          <a:ea typeface="Noto Sans JP" pitchFamily="34" charset="-122"/>
                          <a:cs typeface="Noto Sans JP" pitchFamily="34" charset="-120"/>
                        </a:rPr>
                        <a:t>SOURCE URL / DESCRIPTION</a:t>
                      </a:r>
                      <a:endParaRPr lang="en-US" sz="825" dirty="0">
                        <a:latin typeface="Noto Sans JP" charset="0"/>
                        <a:ea typeface="Noto Sans JP" charset="0"/>
                        <a:cs typeface="Noto Sans JP"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[35]</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Gemma 2 Model Card</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https://ai.google.dev/gemma/docs/core/model_card_2</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[37]</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Mixtral 8x7B Instruct</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https://huggingface.co/mistralai/Mixtral-8x7B-Instruct-v0.1</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[40]</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Phi-4 Technical Report (Arxiv)</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https://arxiv.org/abs/2412.08905</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[41]</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OpenAI Cookbook (Run locally LM Studio)</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https://developers.openai.com/cookbook/articles/gpt-oss/run-locally-lmstudio/</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[42]</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Qwen2-VL 72B</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https://huggingface.co/Qwen/Qwen2-VL-72B</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[43]</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Phi-3-vision 128k Instruct</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https://huggingface.co/microsoft/Phi-3-vision-128k-instruct</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[45]</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InternVL2 4B</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https://huggingface.co/OpenGVLab/InternVL2-4B</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[47]</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LLaVA Repository</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https://github.com/haotian-liu/LLaVA</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[48]</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OpenAI Whisper</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https://openai.com/index/whisper/</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[49]</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AP News (Whisper Hallucination Risk)</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https://apnews.com/article/90020cdf5fa16c79ca2e5b6c4c9bbb14</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[50]</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faster-whisper (SYSTRAN)</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https://github.com/SYSTRAN/faster-whisper</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8730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[51]</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whisper.cpp (ggml)</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https://github.com/ggml-org/whisper.cpp</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6248095" y="1371600"/>
            <a:ext cx="5505602" cy="4867351"/>
          </a:xfrm>
          <a:prstGeom prst="roundRect">
            <a:avLst>
              <a:gd name="adj" fmla="val 294"/>
            </a:avLst>
          </a:prstGeom>
          <a:solidFill>
            <a:srgbClr val="FFFFFF"/>
          </a:solidFill>
          <a:ln w="12700">
            <a:solidFill>
              <a:srgbClr val="D2D2D7"/>
            </a:solidFill>
            <a:prstDash val="solid"/>
          </a:ln>
        </p:spPr>
      </p:sp>
      <p:graphicFrame>
        <p:nvGraphicFramePr>
          <p:cNvPr id="157" name="Table 1"/>
          <p:cNvGraphicFramePr>
            <a:graphicFrameLocks noGrp="1"/>
          </p:cNvGraphicFramePr>
          <p:nvPr>
            <p:extLst>
              <p:ext uri="{D42A27DB-BD31-4B8C-83A1-F6EECF244321}">
                <p14:modId xmlns:p14="http://schemas.microsoft.com/office/powerpoint/2010/main" val="1579011935"/>
              </p:ext>
            </p:extLst>
          </p:nvPr>
        </p:nvGraphicFramePr>
        <p:xfrm>
          <a:off x="6258154" y="1380744"/>
          <a:ext cx="5486400" cy="6172200"/>
        </p:xfrm>
        <a:graphic>
          <a:graphicData uri="http://schemas.openxmlformats.org/drawingml/2006/table">
            <a:tbl>
              <a:tblPr/>
              <a:tblGrid>
                <a:gridCol w="705002"/>
                <a:gridCol w="4781398"/>
              </a:tblGrid>
              <a:tr h="474785">
                <a:tc>
                  <a:txBody>
                    <a:bodyPr/>
                    <a:lstStyle/>
                    <a:p>
                      <a:pPr algn="l" indent="0" marL="0">
                        <a:buNone/>
                      </a:pPr>
                      <a:r>
                        <a:rPr lang="en-US" sz="825" b="1" dirty="0">
                          <a:solidFill>
                            <a:srgbClr val="1D1D1F"/>
                          </a:solidFill>
                          <a:latin typeface="Noto Sans JP" pitchFamily="34" charset="0"/>
                          <a:ea typeface="Noto Sans JP" pitchFamily="34" charset="-122"/>
                          <a:cs typeface="Noto Sans JP" pitchFamily="34" charset="-120"/>
                        </a:rPr>
                        <a:t>NO.</a:t>
                      </a:r>
                      <a:endParaRPr lang="en-US" sz="825" dirty="0">
                        <a:latin typeface="Noto Sans JP" charset="0"/>
                        <a:ea typeface="Noto Sans JP" charset="0"/>
                        <a:cs typeface="Noto Sans JP"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825" b="1" dirty="0">
                          <a:solidFill>
                            <a:srgbClr val="1D1D1F"/>
                          </a:solidFill>
                          <a:latin typeface="Noto Sans JP" pitchFamily="34" charset="0"/>
                          <a:ea typeface="Noto Sans JP" pitchFamily="34" charset="-122"/>
                          <a:cs typeface="Noto Sans JP" pitchFamily="34" charset="-120"/>
                        </a:rPr>
                        <a:t>SOURCE URL / DESCRIPTION</a:t>
                      </a:r>
                      <a:endParaRPr lang="en-US" sz="825" dirty="0">
                        <a:latin typeface="Noto Sans JP" charset="0"/>
                        <a:ea typeface="Noto Sans JP" charset="0"/>
                        <a:cs typeface="Noto Sans JP"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[52]</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Piper TTS</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https://github.com/rhasspy/piper</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[53]</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Kokoro TTS</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https://github.com/hexgrad/kokoro</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[54]</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Coqui XTTS-v2</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https://huggingface.co/coqui/XTTS-v2</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[55]</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StyleTTS2</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https://github.com/yl4579/StyleTTS2</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[58]</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BGE-M3 Embedding</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https://huggingface.co/BAAI/bge-m3</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[59]</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Multilingual-E5 Large</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https://huggingface.co/intfloat/multilingual-e5-large</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[60]</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Multilingual-E5 Large Instruct</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https://huggingface.co/intfloat/multilingual-e5-large-instruct</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[61]</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BGE Reranker Large</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https://huggingface.co/BAAI/bge-reranker-large</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[62]</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BGE Reranker v2 M3</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https://huggingface.co/BAAI/bge-reranker-v2-m3</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[64]</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Tesseract OCR</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https://github.com/tesseract-ocr/tesseract</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[66]</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PaddleOCR</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https://github.com/PaddlePaddle/PaddleOCR</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74785">
                <a:tc>
                  <a:txBody>
                    <a:bodyPr/>
                    <a:lstStyle/>
                    <a:p>
                      <a:pPr algn="ctr" indent="0" marL="0">
                        <a:buNone/>
                      </a:pPr>
                      <a:r>
                        <a:rPr lang="en-US" sz="900" b="1" dirty="0">
                          <a:solidFill>
                            <a:srgbClr val="007AFF"/>
                          </a:solidFill>
                          <a:latin typeface="Roboto Mono" pitchFamily="34" charset="0"/>
                          <a:ea typeface="Roboto Mono" pitchFamily="34" charset="-122"/>
                          <a:cs typeface="Roboto Mono" pitchFamily="34" charset="-120"/>
                        </a:rPr>
                        <a:t>[68]</a:t>
                      </a:r>
                      <a:endParaRPr lang="en-US" sz="900" dirty="0">
                        <a:latin typeface="Roboto Mono" charset="0"/>
                        <a:ea typeface="Roboto Mono" charset="0"/>
                        <a:cs typeface="Roboto Mono"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b="1" dirty="0">
                          <a:solidFill>
                            <a:srgbClr val="86868B"/>
                          </a:solidFill>
                          <a:latin typeface="Noto Sans JP" pitchFamily="34" charset="0"/>
                          <a:ea typeface="Noto Sans JP" pitchFamily="34" charset="-122"/>
                          <a:cs typeface="Noto Sans JP" pitchFamily="34" charset="-120"/>
                        </a:rPr>
                        <a:t>Donut (Document Understanding Transformer)</a:t>
                      </a:r>
                      <a:pPr indent="0" marL="0">
                        <a:spcAft>
                          <a:spcPts val="150"/>
                        </a:spcAft>
                        <a:buNone/>
                      </a:pPr>
                      <a:endParaRPr lang="en-US" sz="1200" dirty="0"/>
                    </a:p>
                    <a:p>
                      <a:pPr indent="0" marL="0">
                        <a:buNone/>
                      </a:pPr>
                      <a:r>
                        <a:rPr lang="en-US" sz="825" dirty="0">
                          <a:solidFill>
                            <a:srgbClr val="333333"/>
                          </a:solidFill>
                          <a:latin typeface="Roboto Mono" pitchFamily="34" charset="0"/>
                          <a:ea typeface="Roboto Mono" pitchFamily="34" charset="-122"/>
                          <a:cs typeface="Roboto Mono" pitchFamily="34" charset="-120"/>
                        </a:rPr>
                        <a:t>https://github.com/clovaai/donut</a:t>
                      </a:r>
                      <a:endParaRPr lang="en-US" sz="1200" dirty="0"/>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3" name="Shape 8"/>
          <p:cNvSpPr/>
          <p:nvPr/>
        </p:nvSpPr>
        <p:spPr>
          <a:xfrm>
            <a:off x="0" y="6467551"/>
            <a:ext cx="12191695" cy="390449"/>
          </a:xfrm>
          <a:prstGeom prst="rect">
            <a:avLst/>
          </a:prstGeom>
          <a:solidFill>
            <a:srgbClr val="FFFFFF"/>
          </a:solidFill>
          <a:ln/>
        </p:spPr>
      </p:sp>
      <p:sp>
        <p:nvSpPr>
          <p:cNvPr id="14" name="Shape 9"/>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5" name="Text 10"/>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78 | ローカルAI 技術調査レポート 2026</a:t>
            </a:r>
            <a:endParaRPr lang="en-US" sz="900" dirty="0"/>
          </a:p>
        </p:txBody>
      </p:sp>
      <p:sp>
        <p:nvSpPr>
          <p:cNvPr id="16" name="Text 11"/>
          <p:cNvSpPr txBox="1"/>
          <p:nvPr/>
        </p:nvSpPr>
        <p:spPr>
          <a:xfrm>
            <a:off x="10598810" y="6586423"/>
            <a:ext cx="1360627"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Reference List [35-68]</a:t>
            </a:r>
            <a:endParaRPr lang="en-US" sz="9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881" r="-881" t="0" b="0"/>
          <a:stretch/>
        </p:blipFill>
        <p:spPr>
          <a:xfrm>
            <a:off x="457200" y="437998"/>
            <a:ext cx="237744" cy="267005"/>
          </a:xfrm>
          <a:prstGeom prst="rect">
            <a:avLst/>
          </a:prstGeom>
        </p:spPr>
      </p:pic>
      <p:sp>
        <p:nvSpPr>
          <p:cNvPr id="6" name="Text 3"/>
          <p:cNvSpPr txBox="1"/>
          <p:nvPr/>
        </p:nvSpPr>
        <p:spPr>
          <a:xfrm>
            <a:off x="809244" y="381305"/>
            <a:ext cx="2576779"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References（3/4）</a:t>
            </a:r>
            <a:endParaRPr lang="en-US" sz="2100" dirty="0"/>
          </a:p>
        </p:txBody>
      </p:sp>
      <p:sp>
        <p:nvSpPr>
          <p:cNvPr id="7" name="Text 4"/>
          <p:cNvSpPr txBox="1"/>
          <p:nvPr/>
        </p:nvSpPr>
        <p:spPr>
          <a:xfrm>
            <a:off x="9859061" y="457200"/>
            <a:ext cx="2232965"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参考文献リスト [69] - [102]</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sp>
        <p:nvSpPr>
          <p:cNvPr id="9" name="Shape 6"/>
          <p:cNvSpPr/>
          <p:nvPr/>
        </p:nvSpPr>
        <p:spPr>
          <a:xfrm>
            <a:off x="457200" y="1371600"/>
            <a:ext cx="5505602" cy="4867351"/>
          </a:xfrm>
          <a:prstGeom prst="roundRect">
            <a:avLst>
              <a:gd name="adj" fmla="val 294"/>
            </a:avLst>
          </a:prstGeom>
          <a:solidFill>
            <a:srgbClr val="FFFFFF"/>
          </a:solidFill>
          <a:ln w="12700">
            <a:solidFill>
              <a:srgbClr val="D2D2D7"/>
            </a:solidFill>
            <a:prstDash val="solid"/>
          </a:ln>
        </p:spPr>
      </p:sp>
      <p:graphicFrame>
        <p:nvGraphicFramePr>
          <p:cNvPr id="80" name="Table 0"/>
          <p:cNvGraphicFramePr>
            <a:graphicFrameLocks noGrp="1"/>
          </p:cNvGraphicFramePr>
          <p:nvPr>
            <p:extLst>
              <p:ext uri="{D42A27DB-BD31-4B8C-83A1-F6EECF244321}">
                <p14:modId xmlns:p14="http://schemas.microsoft.com/office/powerpoint/2010/main" val="1579011935"/>
              </p:ext>
            </p:extLst>
          </p:nvPr>
        </p:nvGraphicFramePr>
        <p:xfrm>
          <a:off x="466344" y="1380744"/>
          <a:ext cx="5486400" cy="4114800"/>
        </p:xfrm>
        <a:graphic>
          <a:graphicData uri="http://schemas.openxmlformats.org/drawingml/2006/table">
            <a:tbl>
              <a:tblPr/>
              <a:tblGrid>
                <a:gridCol w="609905"/>
                <a:gridCol w="4876495"/>
              </a:tblGrid>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No.</a:t>
                      </a:r>
                      <a:endParaRPr lang="en-US" sz="825" dirty="0">
                        <a:latin typeface="Noto Sans JP" charset="0"/>
                        <a:ea typeface="Noto Sans JP" charset="0"/>
                        <a:cs typeface="Noto Sans JP"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825" b="1" dirty="0">
                          <a:solidFill>
                            <a:srgbClr val="1D1D1F"/>
                          </a:solidFill>
                          <a:latin typeface="Noto Sans JP" pitchFamily="34" charset="0"/>
                          <a:ea typeface="Noto Sans JP" pitchFamily="34" charset="-122"/>
                          <a:cs typeface="Noto Sans JP" pitchFamily="34" charset="-120"/>
                        </a:rPr>
                        <a:t>Reference Details (Layout / Image Gen / Voice / HW)</a:t>
                      </a:r>
                      <a:endParaRPr lang="en-US" sz="825" dirty="0">
                        <a:latin typeface="Noto Sans JP" charset="0"/>
                        <a:ea typeface="Noto Sans JP" charset="0"/>
                        <a:cs typeface="Noto Sans JP"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[69]</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LayoutLMv3: Pre-training for Document AI with Unified Text and Image Masking</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https://arxiv.org/pdf/2204.08387</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[71]</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Stable Diffusion XL Base 1.0</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https://huggingface.co/stabilityai/stable-diffusion-xl-base-1.0</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[72]</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ComfyUI (A powerful and modular stable diffusion GUI)</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https://github.com/Comfy-Org/ComfyUI</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[73]</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Stable Diffusion WebUI (AUTOMATIC1111)</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https://github.com/AUTOMATIC1111/stable-diffusion-webui</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[75]</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FLUX (Black Forest Labs)</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https://github.com/black-forest-labs/flux</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[76]</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FLUX.1-dev Model License</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https://github.com/black-forest-labs/flux/blob/main/model_licenses/LICENSE-FLUX1-dev</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[82]</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Silero VAD (Pre-trained enterprise-grade Voice Activity Detector)</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https://github.com/snakers4/silero-vad</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[84]</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pyannote.audio (Neural building blocks for speaker diarization)</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https://github.com/pyannote/pyannote-audio</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1" name="Shape 7"/>
          <p:cNvSpPr/>
          <p:nvPr/>
        </p:nvSpPr>
        <p:spPr>
          <a:xfrm>
            <a:off x="6248095" y="1371600"/>
            <a:ext cx="5505602" cy="4867351"/>
          </a:xfrm>
          <a:prstGeom prst="roundRect">
            <a:avLst>
              <a:gd name="adj" fmla="val 294"/>
            </a:avLst>
          </a:prstGeom>
          <a:solidFill>
            <a:srgbClr val="FFFFFF"/>
          </a:solidFill>
          <a:ln w="12700">
            <a:solidFill>
              <a:srgbClr val="D2D2D7"/>
            </a:solidFill>
            <a:prstDash val="solid"/>
          </a:ln>
        </p:spPr>
      </p:sp>
      <p:graphicFrame>
        <p:nvGraphicFramePr>
          <p:cNvPr id="159" name="Table 1"/>
          <p:cNvGraphicFramePr>
            <a:graphicFrameLocks noGrp="1"/>
          </p:cNvGraphicFramePr>
          <p:nvPr>
            <p:extLst>
              <p:ext uri="{D42A27DB-BD31-4B8C-83A1-F6EECF244321}">
                <p14:modId xmlns:p14="http://schemas.microsoft.com/office/powerpoint/2010/main" val="1579011935"/>
              </p:ext>
            </p:extLst>
          </p:nvPr>
        </p:nvGraphicFramePr>
        <p:xfrm>
          <a:off x="6258154" y="1380744"/>
          <a:ext cx="5486400" cy="4114800"/>
        </p:xfrm>
        <a:graphic>
          <a:graphicData uri="http://schemas.openxmlformats.org/drawingml/2006/table">
            <a:tbl>
              <a:tblPr/>
              <a:tblGrid>
                <a:gridCol w="609905"/>
                <a:gridCol w="4876495"/>
              </a:tblGrid>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No.</a:t>
                      </a:r>
                      <a:endParaRPr lang="en-US" sz="825" dirty="0">
                        <a:latin typeface="Noto Sans JP" charset="0"/>
                        <a:ea typeface="Noto Sans JP" charset="0"/>
                        <a:cs typeface="Noto Sans JP"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c>
                  <a:txBody>
                    <a:bodyPr/>
                    <a:lstStyle/>
                    <a:p>
                      <a:pPr algn="l" indent="0" marL="0">
                        <a:buNone/>
                      </a:pPr>
                      <a:r>
                        <a:rPr lang="en-US" sz="825" b="1" dirty="0">
                          <a:solidFill>
                            <a:srgbClr val="1D1D1F"/>
                          </a:solidFill>
                          <a:latin typeface="Noto Sans JP" pitchFamily="34" charset="0"/>
                          <a:ea typeface="Noto Sans JP" pitchFamily="34" charset="-122"/>
                          <a:cs typeface="Noto Sans JP" pitchFamily="34" charset="-120"/>
                        </a:rPr>
                        <a:t>Reference Details (Voice / Optimization / Hardware)</a:t>
                      </a:r>
                      <a:endParaRPr lang="en-US" sz="825" dirty="0">
                        <a:latin typeface="Noto Sans JP" charset="0"/>
                        <a:ea typeface="Noto Sans JP" charset="0"/>
                        <a:cs typeface="Noto Sans JP" charset="0"/>
                      </a:endParaRPr>
                    </a:p>
                  </a:txBody>
                  <a:tcPr marL="114300" marR="114300" marT="75895" marB="75895" anchor="ctr">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19050" cap="flat" cmpd="sng" algn="ctr">
                      <a:solidFill>
                        <a:srgbClr val="D2D2D7"/>
                      </a:solidFill>
                      <a:prstDash val="solid"/>
                      <a:round/>
                      <a:headEnd type="none" w="med" len="med"/>
                      <a:tailEnd type="none" w="med" len="med"/>
                    </a:lnB>
                    <a:solidFill>
                      <a:srgbClr val="F5F5F7"/>
                    </a:solidFill>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[85]</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openWakeWord (Open-source wake word detection)</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https://github.com/dscripka/openWakeWord</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[87]</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ExLlamaV2 (Fast inference library for modern LLMs)</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https://github.com/turboderp-org/exllamav2</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[88]</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llama.cpp Discussion: KV Cache Management</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https://github.com/ggerganov/llama.cpp/discussions/7949</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[90]</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llama.cpp Discussion: Prompt Caching</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https://github.com/ggml-org/llama.cpp/discussions/8860</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[92]</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Apple MacBook Pro Specs</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https://www.apple.com/macbook-pro/specs/</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[93]</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Apple Support: Mac Memory Configurations</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https://support.apple.com/en-us/111901</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BFBFD"/>
                    </a:solidFill>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[94]</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Apple Support: Mac Studio Memory Specs</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https://support.apple.com/ja-jp/117736</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57200">
                <a:tc>
                  <a:txBody>
                    <a:bodyPr/>
                    <a:lstStyle/>
                    <a:p>
                      <a:pPr algn="ctr" indent="0" marL="0">
                        <a:buNone/>
                      </a:pPr>
                      <a:r>
                        <a:rPr lang="en-US" sz="825" b="1" dirty="0">
                          <a:solidFill>
                            <a:srgbClr val="007AFF"/>
                          </a:solidFill>
                          <a:latin typeface="Noto Sans JP" pitchFamily="34" charset="0"/>
                          <a:ea typeface="Noto Sans JP" pitchFamily="34" charset="-122"/>
                          <a:cs typeface="Noto Sans JP" pitchFamily="34" charset="-120"/>
                        </a:rPr>
                        <a:t>[97]</a:t>
                      </a:r>
                      <a:endParaRPr lang="en-US" sz="825" dirty="0">
                        <a:latin typeface="Noto Sans JP" charset="0"/>
                        <a:ea typeface="Noto Sans JP" charset="0"/>
                        <a:cs typeface="Noto Sans JP" charset="0"/>
                      </a:endParaRPr>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c>
                  <a:txBody>
                    <a:bodyPr/>
                    <a:lstStyle/>
                    <a:p>
                      <a:pPr indent="0" marL="0">
                        <a:buNone/>
                      </a:pPr>
                      <a:r>
                        <a:rPr lang="en-US" sz="825" b="1" dirty="0">
                          <a:solidFill>
                            <a:srgbClr val="1D1D1F"/>
                          </a:solidFill>
                          <a:latin typeface="Noto Sans JP" pitchFamily="34" charset="0"/>
                          <a:ea typeface="Noto Sans JP" pitchFamily="34" charset="-122"/>
                          <a:cs typeface="Noto Sans JP" pitchFamily="34" charset="-120"/>
                        </a:rPr>
                        <a:t>AMD ROCm Documentation for Windows (Radeon/Ryzen)</a:t>
                      </a:r>
                      <a:pPr indent="0" marL="0">
                        <a:spcAft>
                          <a:spcPts val="150"/>
                        </a:spcAft>
                        <a:buNone/>
                      </a:pPr>
                      <a:endParaRPr lang="en-US" sz="1200" dirty="0"/>
                    </a:p>
                    <a:p>
                      <a:pPr indent="0" marL="0">
                        <a:buNone/>
                      </a:pPr>
                      <a:r>
                        <a:rPr lang="en-US" sz="825" dirty="0">
                          <a:solidFill>
                            <a:srgbClr val="86868B"/>
                          </a:solidFill>
                          <a:latin typeface="Noto Sans JP" pitchFamily="34" charset="0"/>
                          <a:ea typeface="Noto Sans JP" pitchFamily="34" charset="-122"/>
                          <a:cs typeface="Noto Sans JP" pitchFamily="34" charset="-120"/>
                        </a:rPr>
                        <a:t>https://rocm.docs.amd.com/projects/radeon-ryzen/en/latest/index.html</a:t>
                      </a:r>
                      <a:endParaRPr lang="en-US" sz="1200" dirty="0"/>
                    </a:p>
                  </a:txBody>
                  <a:tcPr marL="114300" marR="114300" marT="75895" marB="75895" anchor="t">
                    <a:lnL w="0" cap="flat" cmpd="sng" algn="ctr">
                      <a:solidFill>
                        <a:srgbClr val="D2D2D7"/>
                      </a:solidFill>
                      <a:prstDash val="solid"/>
                      <a:round/>
                      <a:headEnd type="none" w="med" len="med"/>
                      <a:tailEnd type="none" w="med" len="med"/>
                    </a:lnL>
                    <a:lnR w="0" cap="flat" cmpd="sng" algn="ctr">
                      <a:solidFill>
                        <a:srgbClr val="D2D2D7"/>
                      </a:solidFill>
                      <a:prstDash val="solid"/>
                      <a:round/>
                      <a:headEnd type="none" w="med" len="med"/>
                      <a:tailEnd type="none" w="med" len="med"/>
                    </a:lnR>
                    <a:lnT w="0" cap="flat" cmpd="sng" algn="ctr">
                      <a:solidFill>
                        <a:srgbClr val="D2D2D7"/>
                      </a:solidFill>
                      <a:prstDash val="solid"/>
                      <a:round/>
                      <a:headEnd type="none" w="med" len="med"/>
                      <a:tailEnd type="none" w="med" len="med"/>
                    </a:lnT>
                    <a:lnB w="0" cap="flat" cmpd="sng" algn="ctr">
                      <a:solidFill>
                        <a:srgbClr val="D2D2D7"/>
                      </a:solidFill>
                      <a:prstDash val="solid"/>
                      <a:round/>
                      <a:headEnd type="none" w="med" len="med"/>
                      <a:tailEnd type="none" w="med" len="med"/>
                    </a:lnB>
                    <a:solidFill>
                      <a:srgbClr val="FBFBFD"/>
                    </a:solidFill>
                  </a:tcPr>
                </a:tc>
              </a:tr>
            </a:tbl>
          </a:graphicData>
        </a:graphic>
      </p:graphicFrame>
      <p:sp>
        <p:nvSpPr>
          <p:cNvPr id="13" name="Shape 8"/>
          <p:cNvSpPr/>
          <p:nvPr/>
        </p:nvSpPr>
        <p:spPr>
          <a:xfrm>
            <a:off x="0" y="6467551"/>
            <a:ext cx="12191695" cy="390449"/>
          </a:xfrm>
          <a:prstGeom prst="rect">
            <a:avLst/>
          </a:prstGeom>
          <a:solidFill>
            <a:srgbClr val="FFFFFF"/>
          </a:solidFill>
          <a:ln/>
        </p:spPr>
      </p:sp>
      <p:sp>
        <p:nvSpPr>
          <p:cNvPr id="14" name="Shape 9"/>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5" name="Text 10"/>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79 | ローカルAI 技術調査レポート 2026</a:t>
            </a:r>
            <a:endParaRPr lang="en-US" sz="900" dirty="0"/>
          </a:p>
        </p:txBody>
      </p:sp>
      <p:sp>
        <p:nvSpPr>
          <p:cNvPr id="16" name="Text 11"/>
          <p:cNvSpPr txBox="1"/>
          <p:nvPr/>
        </p:nvSpPr>
        <p:spPr>
          <a:xfrm>
            <a:off x="9752990" y="6586423"/>
            <a:ext cx="2369210"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Data Source: Technical Survey Report</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857707"/>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50" r="-50" t="0" b="0"/>
          <a:stretch/>
        </p:blipFill>
        <p:spPr>
          <a:xfrm>
            <a:off x="457200" y="276149"/>
            <a:ext cx="342900" cy="304495"/>
          </a:xfrm>
          <a:prstGeom prst="rect">
            <a:avLst/>
          </a:prstGeom>
        </p:spPr>
      </p:pic>
      <p:sp>
        <p:nvSpPr>
          <p:cNvPr id="6" name="Text 3"/>
          <p:cNvSpPr txBox="1"/>
          <p:nvPr/>
        </p:nvSpPr>
        <p:spPr>
          <a:xfrm>
            <a:off x="952805" y="200254"/>
            <a:ext cx="4197096" cy="457200"/>
          </a:xfrm>
          <a:prstGeom prst="rect">
            <a:avLst/>
          </a:prstGeom>
          <a:noFill/>
          <a:ln/>
        </p:spPr>
        <p:txBody>
          <a:bodyPr wrap="square" lIns="0" tIns="0" rIns="0" bIns="0" rtlCol="0" anchor="ctr"/>
          <a:lstStyle/>
          <a:p>
            <a:pPr algn="l" indent="0" marL="0">
              <a:buNone/>
            </a:pPr>
            <a:r>
              <a:rPr lang="en-US" sz="2400" b="1" dirty="0">
                <a:solidFill>
                  <a:srgbClr val="FFFFFF"/>
                </a:solidFill>
                <a:latin typeface="Noto Sans JP" pitchFamily="34" charset="0"/>
                <a:ea typeface="Noto Sans JP" pitchFamily="34" charset="-122"/>
                <a:cs typeface="Noto Sans JP" pitchFamily="34" charset="-120"/>
              </a:rPr>
              <a:t>ローカルAIの定義とスコープ</a:t>
            </a:r>
            <a:endParaRPr lang="en-US" sz="2400" dirty="0"/>
          </a:p>
        </p:txBody>
      </p:sp>
      <p:sp>
        <p:nvSpPr>
          <p:cNvPr id="7" name="Text 4"/>
          <p:cNvSpPr txBox="1"/>
          <p:nvPr/>
        </p:nvSpPr>
        <p:spPr>
          <a:xfrm>
            <a:off x="10228478" y="299923"/>
            <a:ext cx="1802282" cy="257861"/>
          </a:xfrm>
          <a:prstGeom prst="rect">
            <a:avLst/>
          </a:prstGeom>
          <a:noFill/>
          <a:ln/>
        </p:spPr>
        <p:txBody>
          <a:bodyPr wrap="square" lIns="0" tIns="0" rIns="0" bIns="0" rtlCol="0" anchor="ctr"/>
          <a:lstStyle/>
          <a:p>
            <a:pPr algn="l" indent="0" marL="0">
              <a:buNone/>
            </a:pPr>
            <a:r>
              <a:rPr lang="en-US" sz="1300" dirty="0">
                <a:solidFill>
                  <a:srgbClr val="D1D1D6"/>
                </a:solidFill>
                <a:latin typeface="Noto Sans JP" pitchFamily="34" charset="0"/>
                <a:ea typeface="Noto Sans JP" pitchFamily="34" charset="-122"/>
                <a:cs typeface="Noto Sans JP" pitchFamily="34" charset="-120"/>
              </a:rPr>
              <a:t>Definition &amp; Scope</a:t>
            </a:r>
            <a:endParaRPr lang="en-US" sz="1300" dirty="0"/>
          </a:p>
        </p:txBody>
      </p:sp>
      <p:sp>
        <p:nvSpPr>
          <p:cNvPr id="8" name="Shape 5"/>
          <p:cNvSpPr/>
          <p:nvPr/>
        </p:nvSpPr>
        <p:spPr>
          <a:xfrm>
            <a:off x="457200" y="1238098"/>
            <a:ext cx="11277295" cy="1410005"/>
          </a:xfrm>
          <a:prstGeom prst="roundRect">
            <a:avLst>
              <a:gd name="adj" fmla="val 3505"/>
            </a:avLst>
          </a:prstGeom>
          <a:solidFill>
            <a:srgbClr val="F0F9FF"/>
          </a:solidFill>
          <a:ln/>
        </p:spPr>
      </p:sp>
      <p:sp>
        <p:nvSpPr>
          <p:cNvPr id="9" name="Shape 6"/>
          <p:cNvSpPr/>
          <p:nvPr/>
        </p:nvSpPr>
        <p:spPr>
          <a:xfrm>
            <a:off x="457200" y="1238098"/>
            <a:ext cx="75895" cy="1410005"/>
          </a:xfrm>
          <a:prstGeom prst="roundRect">
            <a:avLst>
              <a:gd name="adj" fmla="val 65126"/>
            </a:avLst>
          </a:prstGeom>
          <a:solidFill>
            <a:srgbClr val="007AFF"/>
          </a:solidFill>
          <a:ln w="12700">
            <a:solidFill>
              <a:srgbClr val="007AFF">
                <a:alpha val="0"/>
              </a:srgbClr>
            </a:solidFill>
            <a:prstDash val="solid"/>
          </a:ln>
        </p:spPr>
      </p:sp>
      <p:sp>
        <p:nvSpPr>
          <p:cNvPr id="10" name="Text 7"/>
          <p:cNvSpPr txBox="1"/>
          <p:nvPr/>
        </p:nvSpPr>
        <p:spPr>
          <a:xfrm>
            <a:off x="838505" y="1466698"/>
            <a:ext cx="10706710" cy="228600"/>
          </a:xfrm>
          <a:prstGeom prst="rect">
            <a:avLst/>
          </a:prstGeom>
          <a:noFill/>
          <a:ln/>
        </p:spPr>
        <p:txBody>
          <a:bodyPr wrap="square" lIns="0" tIns="0" rIns="0" bIns="0" rtlCol="0" anchor="ctr"/>
          <a:lstStyle/>
          <a:p>
            <a:pPr algn="l" indent="0" marL="0">
              <a:buNone/>
            </a:pPr>
            <a:r>
              <a:rPr lang="en-US" sz="1200" b="1" spc="75" kern="0" dirty="0">
                <a:solidFill>
                  <a:srgbClr val="007AFF"/>
                </a:solidFill>
                <a:latin typeface="Noto Sans JP" pitchFamily="34" charset="0"/>
                <a:ea typeface="Noto Sans JP" pitchFamily="34" charset="-122"/>
                <a:cs typeface="Noto Sans JP" pitchFamily="34" charset="-120"/>
              </a:rPr>
              <a:t>DEFINITION</a:t>
            </a:r>
            <a:endParaRPr lang="en-US" sz="1200" dirty="0"/>
          </a:p>
        </p:txBody>
      </p:sp>
      <p:sp>
        <p:nvSpPr>
          <p:cNvPr id="11" name="Text 8"/>
          <p:cNvSpPr txBox="1"/>
          <p:nvPr/>
        </p:nvSpPr>
        <p:spPr>
          <a:xfrm>
            <a:off x="838505" y="1772107"/>
            <a:ext cx="10678363" cy="648310"/>
          </a:xfrm>
          <a:prstGeom prst="rect">
            <a:avLst/>
          </a:prstGeom>
          <a:noFill/>
          <a:ln/>
        </p:spPr>
        <p:txBody>
          <a:bodyPr wrap="square" lIns="0" tIns="0" rIns="0" bIns="0" rtlCol="0" anchor="t"/>
          <a:lstStyle/>
          <a:p>
            <a:pPr algn="l" indent="0" marL="0">
              <a:buNone/>
            </a:pPr>
            <a:r>
              <a:rPr lang="en-US" sz="1800" b="1" dirty="0">
                <a:solidFill>
                  <a:srgbClr val="1D1D1F"/>
                </a:solidFill>
                <a:latin typeface="Noto Sans JP" pitchFamily="34" charset="0"/>
                <a:ea typeface="Noto Sans JP" pitchFamily="34" charset="-122"/>
                <a:cs typeface="Noto Sans JP" pitchFamily="34" charset="-120"/>
              </a:rPr>
              <a:t>本資料の「ローカルAI」とは、推論がユーザー管理下（端末／ローカルPC／ローカルLAN）で完結し、入力データが外部へ送信されない構成を指します。</a:t>
            </a:r>
            <a:endParaRPr lang="en-US" sz="1800" dirty="0"/>
          </a:p>
        </p:txBody>
      </p:sp>
      <p:sp>
        <p:nvSpPr>
          <p:cNvPr id="12" name="Shape 9"/>
          <p:cNvSpPr/>
          <p:nvPr/>
        </p:nvSpPr>
        <p:spPr>
          <a:xfrm>
            <a:off x="457200" y="2868473"/>
            <a:ext cx="5524805" cy="3514954"/>
          </a:xfrm>
          <a:prstGeom prst="roundRect">
            <a:avLst>
              <a:gd name="adj" fmla="val 846"/>
            </a:avLst>
          </a:prstGeom>
          <a:solidFill>
            <a:srgbClr val="FFFFFF"/>
          </a:solidFill>
          <a:ln w="12700">
            <a:solidFill>
              <a:srgbClr val="E5E5E5"/>
            </a:solidFill>
            <a:prstDash val="solid"/>
          </a:ln>
          <a:effectLst>
            <a:outerShdw sx="100000" sy="100000" kx="0" ky="0" algn="bl" rotWithShape="0" blurRad="76200" dist="25400" dir="16200000">
              <a:srgbClr val="000000">
                <a:alpha val="3000"/>
              </a:srgbClr>
            </a:outerShdw>
          </a:effectLst>
        </p:spPr>
      </p:sp>
      <p:sp>
        <p:nvSpPr>
          <p:cNvPr id="13" name="Shape 10"/>
          <p:cNvSpPr/>
          <p:nvPr/>
        </p:nvSpPr>
        <p:spPr>
          <a:xfrm>
            <a:off x="694944" y="3564331"/>
            <a:ext cx="5048402" cy="19202"/>
          </a:xfrm>
          <a:prstGeom prst="rect">
            <a:avLst/>
          </a:prstGeom>
          <a:solidFill>
            <a:srgbClr val="F5F5F7"/>
          </a:solidFill>
          <a:ln w="12700">
            <a:solidFill>
              <a:srgbClr val="F5F5F7">
                <a:alpha val="0"/>
              </a:srgbClr>
            </a:solidFill>
            <a:prstDash val="solid"/>
          </a:ln>
        </p:spPr>
      </p:sp>
      <p:sp>
        <p:nvSpPr>
          <p:cNvPr id="14" name="Shape 11"/>
          <p:cNvSpPr/>
          <p:nvPr/>
        </p:nvSpPr>
        <p:spPr>
          <a:xfrm>
            <a:off x="694944" y="3107131"/>
            <a:ext cx="342900" cy="342900"/>
          </a:xfrm>
          <a:prstGeom prst="roundRect">
            <a:avLst>
              <a:gd name="adj" fmla="val 59259"/>
            </a:avLst>
          </a:prstGeom>
          <a:solidFill>
            <a:srgbClr val="E5E5EA"/>
          </a:solidFill>
          <a:ln w="12700">
            <a:solidFill>
              <a:srgbClr val="FFFFFF">
                <a:alpha val="0"/>
              </a:srgbClr>
            </a:solidFill>
            <a:prstDash val="solid"/>
          </a:ln>
        </p:spPr>
      </p:sp>
      <p:pic>
        <p:nvPicPr>
          <p:cNvPr id="15" name="Image 1" descr="preencoded.png">    </p:cNvPr>
          <p:cNvPicPr>
            <a:picLocks noChangeAspect="1"/>
          </p:cNvPicPr>
          <p:nvPr/>
        </p:nvPicPr>
        <p:blipFill>
          <a:blip r:embed="rId2"/>
          <a:srcRect l="0" r="0" t="0" b="0"/>
          <a:stretch/>
        </p:blipFill>
        <p:spPr>
          <a:xfrm>
            <a:off x="780898" y="3193085"/>
            <a:ext cx="171907" cy="171907"/>
          </a:xfrm>
          <a:prstGeom prst="rect">
            <a:avLst/>
          </a:prstGeom>
        </p:spPr>
      </p:pic>
      <p:sp>
        <p:nvSpPr>
          <p:cNvPr id="16" name="Text 12"/>
          <p:cNvSpPr txBox="1"/>
          <p:nvPr/>
        </p:nvSpPr>
        <p:spPr>
          <a:xfrm>
            <a:off x="1152144" y="3150108"/>
            <a:ext cx="2027225"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スコープの射程（範囲）</a:t>
            </a:r>
            <a:endParaRPr lang="en-US" sz="1300" dirty="0"/>
          </a:p>
        </p:txBody>
      </p:sp>
      <p:pic>
        <p:nvPicPr>
          <p:cNvPr id="17" name="Image 2" descr="preencoded.png">    </p:cNvPr>
          <p:cNvPicPr>
            <a:picLocks noChangeAspect="1"/>
          </p:cNvPicPr>
          <p:nvPr/>
        </p:nvPicPr>
        <p:blipFill>
          <a:blip r:embed="rId3"/>
          <a:srcRect l="0" r="0" t="0" b="0"/>
          <a:stretch/>
        </p:blipFill>
        <p:spPr>
          <a:xfrm>
            <a:off x="694944" y="3773729"/>
            <a:ext cx="152705" cy="152705"/>
          </a:xfrm>
          <a:prstGeom prst="rect">
            <a:avLst/>
          </a:prstGeom>
        </p:spPr>
      </p:pic>
      <p:sp>
        <p:nvSpPr>
          <p:cNvPr id="18" name="Text 13"/>
          <p:cNvSpPr txBox="1"/>
          <p:nvPr/>
        </p:nvSpPr>
        <p:spPr>
          <a:xfrm>
            <a:off x="1190549" y="3735324"/>
            <a:ext cx="4629607" cy="695858"/>
          </a:xfrm>
          <a:prstGeom prst="rect">
            <a:avLst/>
          </a:prstGeom>
          <a:noFill/>
          <a:ln/>
        </p:spPr>
        <p:txBody>
          <a:bodyPr wrap="square" lIns="0" tIns="0" rIns="0" bIns="0" rtlCol="0" anchor="t"/>
          <a:lstStyle/>
          <a:p>
            <a:pPr algn="l" indent="0" marL="0">
              <a:buNone/>
            </a:pPr>
            <a:r>
              <a:rPr lang="en-US" sz="1200" b="1" dirty="0">
                <a:solidFill>
                  <a:srgbClr val="424245"/>
                </a:solidFill>
                <a:latin typeface="Noto Sans JP" pitchFamily="34" charset="0"/>
                <a:ea typeface="Noto Sans JP" pitchFamily="34" charset="-122"/>
                <a:cs typeface="Noto Sans JP" pitchFamily="34" charset="-120"/>
              </a:rPr>
              <a:t>ローカルAPIサーバを含む:</a:t>
            </a:r>
            <a:pPr algn="l" indent="0" marL="0">
              <a:buNone/>
            </a:pPr>
            <a:endParaRPr lang="en-US" sz="1200" dirty="0"/>
          </a:p>
          <a:p>
            <a:pPr algn="l" indent="0" marL="0">
              <a:buNone/>
            </a:pPr>
            <a:r>
              <a:rPr lang="en-US" sz="1200" dirty="0">
                <a:solidFill>
                  <a:srgbClr val="424245"/>
                </a:solidFill>
                <a:latin typeface="Noto Sans JP" pitchFamily="34" charset="0"/>
                <a:ea typeface="Noto Sans JP" pitchFamily="34" charset="-122"/>
                <a:cs typeface="Noto Sans JP" pitchFamily="34" charset="-120"/>
              </a:rPr>
              <a:t>localhostだけでなく、LAN公開（network）された推論サーバも対象。</a:t>
            </a:r>
            <a:endParaRPr lang="en-US" sz="1200" dirty="0"/>
          </a:p>
        </p:txBody>
      </p:sp>
      <p:pic>
        <p:nvPicPr>
          <p:cNvPr id="19" name="Image 3" descr="preencoded.png">    </p:cNvPr>
          <p:cNvPicPr>
            <a:picLocks noChangeAspect="1"/>
          </p:cNvPicPr>
          <p:nvPr/>
        </p:nvPicPr>
        <p:blipFill>
          <a:blip r:embed="rId4"/>
          <a:stretch>
            <a:fillRect/>
          </a:stretch>
        </p:blipFill>
        <p:spPr>
          <a:xfrm>
            <a:off x="1304849" y="4221785"/>
            <a:ext cx="1200607" cy="209398"/>
          </a:xfrm>
          <a:prstGeom prst="rect">
            <a:avLst/>
          </a:prstGeom>
        </p:spPr>
      </p:pic>
      <p:sp>
        <p:nvSpPr>
          <p:cNvPr id="20" name="Text 14"/>
          <p:cNvSpPr/>
          <p:nvPr/>
        </p:nvSpPr>
        <p:spPr>
          <a:xfrm>
            <a:off x="1304849" y="4221785"/>
            <a:ext cx="1200607"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007AFF"/>
                </a:solidFill>
                <a:latin typeface="Noto Sans JP" pitchFamily="34" charset="0"/>
                <a:ea typeface="Noto Sans JP" pitchFamily="34" charset="-122"/>
                <a:cs typeface="Noto Sans JP" pitchFamily="34" charset="-120"/>
              </a:rPr>
              <a:t>LM Studio / Ollama</a:t>
            </a:r>
            <a:endParaRPr lang="en-US" sz="900" dirty="0"/>
          </a:p>
        </p:txBody>
      </p:sp>
      <p:pic>
        <p:nvPicPr>
          <p:cNvPr id="21" name="Image 4" descr="preencoded.png">    </p:cNvPr>
          <p:cNvPicPr>
            <a:picLocks noChangeAspect="1"/>
          </p:cNvPicPr>
          <p:nvPr/>
        </p:nvPicPr>
        <p:blipFill>
          <a:blip r:embed="rId5"/>
          <a:srcRect l="0" r="0" t="0" b="0"/>
          <a:stretch/>
        </p:blipFill>
        <p:spPr>
          <a:xfrm>
            <a:off x="694944" y="4582973"/>
            <a:ext cx="152705" cy="152705"/>
          </a:xfrm>
          <a:prstGeom prst="rect">
            <a:avLst/>
          </a:prstGeom>
        </p:spPr>
      </p:pic>
      <p:sp>
        <p:nvSpPr>
          <p:cNvPr id="22" name="Text 15"/>
          <p:cNvSpPr txBox="1"/>
          <p:nvPr/>
        </p:nvSpPr>
        <p:spPr>
          <a:xfrm>
            <a:off x="1190549" y="4545482"/>
            <a:ext cx="4629607" cy="685800"/>
          </a:xfrm>
          <a:prstGeom prst="rect">
            <a:avLst/>
          </a:prstGeom>
          <a:noFill/>
          <a:ln/>
        </p:spPr>
        <p:txBody>
          <a:bodyPr wrap="square" lIns="0" tIns="0" rIns="0" bIns="0" rtlCol="0" anchor="t"/>
          <a:lstStyle/>
          <a:p>
            <a:pPr algn="l" indent="0" marL="0">
              <a:buNone/>
            </a:pPr>
            <a:r>
              <a:rPr lang="en-US" sz="1200" b="1" dirty="0">
                <a:solidFill>
                  <a:srgbClr val="424245"/>
                </a:solidFill>
                <a:latin typeface="Noto Sans JP" pitchFamily="34" charset="0"/>
                <a:ea typeface="Noto Sans JP" pitchFamily="34" charset="-122"/>
                <a:cs typeface="Noto Sans JP" pitchFamily="34" charset="-120"/>
              </a:rPr>
              <a:t>実装例:</a:t>
            </a:r>
            <a:pPr algn="l" indent="0" marL="0">
              <a:buNone/>
            </a:pPr>
            <a:endParaRPr lang="en-US" sz="1200" dirty="0"/>
          </a:p>
          <a:p>
            <a:pPr algn="l" indent="0" marL="0">
              <a:buNone/>
            </a:pPr>
            <a:r>
              <a:rPr lang="en-US" sz="1200" dirty="0">
                <a:solidFill>
                  <a:srgbClr val="424245"/>
                </a:solidFill>
                <a:latin typeface="Noto Sans JP" pitchFamily="34" charset="0"/>
                <a:ea typeface="Noto Sans JP" pitchFamily="34" charset="-122"/>
                <a:cs typeface="Noto Sans JP" pitchFamily="34" charset="-120"/>
              </a:rPr>
              <a:t>Windows/macOS/Linux上で動作するOllama、LM Studio等のOpenAI互換APIサーバ。</a:t>
            </a:r>
            <a:endParaRPr lang="en-US" sz="1200" dirty="0"/>
          </a:p>
        </p:txBody>
      </p:sp>
      <p:pic>
        <p:nvPicPr>
          <p:cNvPr id="23" name="Image 5" descr="preencoded.png">    </p:cNvPr>
          <p:cNvPicPr>
            <a:picLocks noChangeAspect="1"/>
          </p:cNvPicPr>
          <p:nvPr/>
        </p:nvPicPr>
        <p:blipFill>
          <a:blip r:embed="rId6"/>
          <a:srcRect l="0" r="0" t="0" b="0"/>
          <a:stretch/>
        </p:blipFill>
        <p:spPr>
          <a:xfrm>
            <a:off x="694944" y="5383073"/>
            <a:ext cx="152705" cy="152705"/>
          </a:xfrm>
          <a:prstGeom prst="rect">
            <a:avLst/>
          </a:prstGeom>
        </p:spPr>
      </p:pic>
      <p:sp>
        <p:nvSpPr>
          <p:cNvPr id="24" name="Text 16"/>
          <p:cNvSpPr txBox="1"/>
          <p:nvPr/>
        </p:nvSpPr>
        <p:spPr>
          <a:xfrm>
            <a:off x="1190549" y="5345582"/>
            <a:ext cx="4629607" cy="685800"/>
          </a:xfrm>
          <a:prstGeom prst="rect">
            <a:avLst/>
          </a:prstGeom>
          <a:noFill/>
          <a:ln/>
        </p:spPr>
        <p:txBody>
          <a:bodyPr wrap="square" lIns="0" tIns="0" rIns="0" bIns="0" rtlCol="0" anchor="t"/>
          <a:lstStyle/>
          <a:p>
            <a:pPr algn="l" indent="0" marL="0">
              <a:buNone/>
            </a:pPr>
            <a:r>
              <a:rPr lang="en-US" sz="1200" b="1" dirty="0">
                <a:solidFill>
                  <a:srgbClr val="424245"/>
                </a:solidFill>
                <a:latin typeface="Noto Sans JP" pitchFamily="34" charset="0"/>
                <a:ea typeface="Noto Sans JP" pitchFamily="34" charset="-122"/>
                <a:cs typeface="Noto Sans JP" pitchFamily="34" charset="-120"/>
              </a:rPr>
              <a:t>非対象:</a:t>
            </a:r>
            <a:pPr algn="l" indent="0" marL="0">
              <a:buNone/>
            </a:pPr>
            <a:endParaRPr lang="en-US" sz="1200" dirty="0"/>
          </a:p>
          <a:p>
            <a:pPr algn="l" indent="0" marL="0">
              <a:buNone/>
            </a:pPr>
            <a:r>
              <a:rPr lang="en-US" sz="1200" dirty="0">
                <a:solidFill>
                  <a:srgbClr val="424245"/>
                </a:solidFill>
                <a:latin typeface="Noto Sans JP" pitchFamily="34" charset="0"/>
                <a:ea typeface="Noto Sans JP" pitchFamily="34" charset="-122"/>
                <a:cs typeface="Noto Sans JP" pitchFamily="34" charset="-120"/>
              </a:rPr>
              <a:t>推論リクエストがインターネット経由で外部クラウドAPI（OpenAI, Anthropic等）へ飛ぶ構成。</a:t>
            </a:r>
            <a:endParaRPr lang="en-US" sz="1200" dirty="0"/>
          </a:p>
        </p:txBody>
      </p:sp>
      <p:sp>
        <p:nvSpPr>
          <p:cNvPr id="25" name="Shape 17"/>
          <p:cNvSpPr/>
          <p:nvPr/>
        </p:nvSpPr>
        <p:spPr>
          <a:xfrm>
            <a:off x="6210605" y="2868473"/>
            <a:ext cx="5524805" cy="3514954"/>
          </a:xfrm>
          <a:prstGeom prst="roundRect">
            <a:avLst>
              <a:gd name="adj" fmla="val 846"/>
            </a:avLst>
          </a:prstGeom>
          <a:solidFill>
            <a:srgbClr val="FFFFFF"/>
          </a:solidFill>
          <a:ln w="12700">
            <a:solidFill>
              <a:srgbClr val="E5E5E5"/>
            </a:solidFill>
            <a:prstDash val="solid"/>
          </a:ln>
          <a:effectLst>
            <a:outerShdw sx="100000" sy="100000" kx="0" ky="0" algn="bl" rotWithShape="0" blurRad="76200" dist="25400" dir="16200000">
              <a:srgbClr val="000000">
                <a:alpha val="3000"/>
              </a:srgbClr>
            </a:outerShdw>
          </a:effectLst>
        </p:spPr>
      </p:sp>
      <p:sp>
        <p:nvSpPr>
          <p:cNvPr id="26" name="Shape 18"/>
          <p:cNvSpPr/>
          <p:nvPr/>
        </p:nvSpPr>
        <p:spPr>
          <a:xfrm>
            <a:off x="6448349" y="3564331"/>
            <a:ext cx="5048402" cy="19202"/>
          </a:xfrm>
          <a:prstGeom prst="rect">
            <a:avLst/>
          </a:prstGeom>
          <a:solidFill>
            <a:srgbClr val="F5F5F7"/>
          </a:solidFill>
          <a:ln w="12700">
            <a:solidFill>
              <a:srgbClr val="F5F5F7">
                <a:alpha val="0"/>
              </a:srgbClr>
            </a:solidFill>
            <a:prstDash val="solid"/>
          </a:ln>
        </p:spPr>
      </p:sp>
      <p:sp>
        <p:nvSpPr>
          <p:cNvPr id="27" name="Shape 19"/>
          <p:cNvSpPr/>
          <p:nvPr/>
        </p:nvSpPr>
        <p:spPr>
          <a:xfrm>
            <a:off x="6448349" y="3107131"/>
            <a:ext cx="342900" cy="342900"/>
          </a:xfrm>
          <a:prstGeom prst="roundRect">
            <a:avLst>
              <a:gd name="adj" fmla="val 59259"/>
            </a:avLst>
          </a:prstGeom>
          <a:solidFill>
            <a:srgbClr val="E5E5EA"/>
          </a:solidFill>
          <a:ln w="12700">
            <a:solidFill>
              <a:srgbClr val="FFFFFF">
                <a:alpha val="0"/>
              </a:srgbClr>
            </a:solidFill>
            <a:prstDash val="solid"/>
          </a:ln>
        </p:spPr>
      </p:sp>
      <p:pic>
        <p:nvPicPr>
          <p:cNvPr id="28" name="Image 6" descr="preencoded.png">    </p:cNvPr>
          <p:cNvPicPr>
            <a:picLocks noChangeAspect="1"/>
          </p:cNvPicPr>
          <p:nvPr/>
        </p:nvPicPr>
        <p:blipFill>
          <a:blip r:embed="rId7"/>
          <a:srcRect l="0" r="0" t="0" b="0"/>
          <a:stretch/>
        </p:blipFill>
        <p:spPr>
          <a:xfrm>
            <a:off x="6534302" y="3193085"/>
            <a:ext cx="171907" cy="171907"/>
          </a:xfrm>
          <a:prstGeom prst="rect">
            <a:avLst/>
          </a:prstGeom>
        </p:spPr>
      </p:pic>
      <p:sp>
        <p:nvSpPr>
          <p:cNvPr id="29" name="Text 20"/>
          <p:cNvSpPr txBox="1"/>
          <p:nvPr/>
        </p:nvSpPr>
        <p:spPr>
          <a:xfrm>
            <a:off x="6905549" y="3150108"/>
            <a:ext cx="2911450" cy="257861"/>
          </a:xfrm>
          <a:prstGeom prst="rect">
            <a:avLst/>
          </a:prstGeom>
          <a:noFill/>
          <a:ln/>
        </p:spPr>
        <p:txBody>
          <a:bodyPr wrap="square" lIns="0" tIns="0" rIns="0" bIns="0" rtlCol="0" anchor="ctr"/>
          <a:lstStyle/>
          <a:p>
            <a:pPr algn="l" indent="0" marL="0">
              <a:buNone/>
            </a:pPr>
            <a:r>
              <a:rPr lang="en-US" sz="1300" b="1" dirty="0">
                <a:solidFill>
                  <a:srgbClr val="1D1D1F"/>
                </a:solidFill>
                <a:latin typeface="Noto Sans JP" pitchFamily="34" charset="0"/>
                <a:ea typeface="Noto Sans JP" pitchFamily="34" charset="-122"/>
                <a:cs typeface="Noto Sans JP" pitchFamily="34" charset="-120"/>
              </a:rPr>
              <a:t>設計含意（Design Implication）</a:t>
            </a:r>
            <a:endParaRPr lang="en-US" sz="1300" dirty="0"/>
          </a:p>
        </p:txBody>
      </p:sp>
      <p:pic>
        <p:nvPicPr>
          <p:cNvPr id="30" name="Image 7" descr="preencoded.png">    </p:cNvPr>
          <p:cNvPicPr>
            <a:picLocks noChangeAspect="1"/>
          </p:cNvPicPr>
          <p:nvPr/>
        </p:nvPicPr>
        <p:blipFill>
          <a:blip r:embed="rId8"/>
          <a:srcRect l="0" r="0" t="0" b="0"/>
          <a:stretch/>
        </p:blipFill>
        <p:spPr>
          <a:xfrm>
            <a:off x="6448349" y="3773729"/>
            <a:ext cx="152705" cy="152705"/>
          </a:xfrm>
          <a:prstGeom prst="rect">
            <a:avLst/>
          </a:prstGeom>
        </p:spPr>
      </p:pic>
      <p:sp>
        <p:nvSpPr>
          <p:cNvPr id="31" name="Text 21"/>
          <p:cNvSpPr txBox="1"/>
          <p:nvPr/>
        </p:nvSpPr>
        <p:spPr>
          <a:xfrm>
            <a:off x="6943954" y="3735324"/>
            <a:ext cx="4629607" cy="685800"/>
          </a:xfrm>
          <a:prstGeom prst="rect">
            <a:avLst/>
          </a:prstGeom>
          <a:noFill/>
          <a:ln/>
        </p:spPr>
        <p:txBody>
          <a:bodyPr wrap="square" lIns="0" tIns="0" rIns="0" bIns="0" rtlCol="0" anchor="t"/>
          <a:lstStyle/>
          <a:p>
            <a:pPr algn="l" indent="0" marL="0">
              <a:buNone/>
            </a:pPr>
            <a:r>
              <a:rPr lang="en-US" sz="1200" b="1" dirty="0">
                <a:solidFill>
                  <a:srgbClr val="424245"/>
                </a:solidFill>
                <a:latin typeface="Noto Sans JP" pitchFamily="34" charset="0"/>
                <a:ea typeface="Noto Sans JP" pitchFamily="34" charset="-122"/>
                <a:cs typeface="Noto Sans JP" pitchFamily="34" charset="-120"/>
              </a:rPr>
              <a:t>プライバシー最優先:</a:t>
            </a:r>
            <a:pPr algn="l" indent="0" marL="0">
              <a:buNone/>
            </a:pPr>
            <a:endParaRPr lang="en-US" sz="1200" dirty="0"/>
          </a:p>
          <a:p>
            <a:pPr algn="l" indent="0" marL="0">
              <a:buNone/>
            </a:pPr>
            <a:r>
              <a:rPr lang="en-US" sz="1200" dirty="0">
                <a:solidFill>
                  <a:srgbClr val="424245"/>
                </a:solidFill>
                <a:latin typeface="Noto Sans JP" pitchFamily="34" charset="0"/>
                <a:ea typeface="Noto Sans JP" pitchFamily="34" charset="-122"/>
                <a:cs typeface="Noto Sans JP" pitchFamily="34" charset="-120"/>
              </a:rPr>
              <a:t>機密データ（個人情報・社外秘）を入力しても外部流出しない安全性を担保。</a:t>
            </a:r>
            <a:endParaRPr lang="en-US" sz="1200" dirty="0"/>
          </a:p>
        </p:txBody>
      </p:sp>
      <p:pic>
        <p:nvPicPr>
          <p:cNvPr id="32" name="Image 8" descr="preencoded.png">    </p:cNvPr>
          <p:cNvPicPr>
            <a:picLocks noChangeAspect="1"/>
          </p:cNvPicPr>
          <p:nvPr/>
        </p:nvPicPr>
        <p:blipFill>
          <a:blip r:embed="rId9"/>
          <a:srcRect l="0" r="0" t="0" b="0"/>
          <a:stretch/>
        </p:blipFill>
        <p:spPr>
          <a:xfrm>
            <a:off x="6448349" y="4573829"/>
            <a:ext cx="152705" cy="152705"/>
          </a:xfrm>
          <a:prstGeom prst="rect">
            <a:avLst/>
          </a:prstGeom>
        </p:spPr>
      </p:pic>
      <p:sp>
        <p:nvSpPr>
          <p:cNvPr id="33" name="Text 22"/>
          <p:cNvSpPr txBox="1"/>
          <p:nvPr/>
        </p:nvSpPr>
        <p:spPr>
          <a:xfrm>
            <a:off x="6943954" y="4535424"/>
            <a:ext cx="4629607" cy="685800"/>
          </a:xfrm>
          <a:prstGeom prst="rect">
            <a:avLst/>
          </a:prstGeom>
          <a:noFill/>
          <a:ln/>
        </p:spPr>
        <p:txBody>
          <a:bodyPr wrap="square" lIns="0" tIns="0" rIns="0" bIns="0" rtlCol="0" anchor="t"/>
          <a:lstStyle/>
          <a:p>
            <a:pPr algn="l" indent="0" marL="0">
              <a:buNone/>
            </a:pPr>
            <a:r>
              <a:rPr lang="en-US" sz="1200" b="1" dirty="0">
                <a:solidFill>
                  <a:srgbClr val="424245"/>
                </a:solidFill>
                <a:latin typeface="Noto Sans JP" pitchFamily="34" charset="0"/>
                <a:ea typeface="Noto Sans JP" pitchFamily="34" charset="-122"/>
                <a:cs typeface="Noto Sans JP" pitchFamily="34" charset="-120"/>
              </a:rPr>
              <a:t>コスト固定化:</a:t>
            </a:r>
            <a:pPr algn="l" indent="0" marL="0">
              <a:buNone/>
            </a:pPr>
            <a:endParaRPr lang="en-US" sz="1200" dirty="0"/>
          </a:p>
          <a:p>
            <a:pPr algn="l" indent="0" marL="0">
              <a:buNone/>
            </a:pPr>
            <a:r>
              <a:rPr lang="en-US" sz="1200" dirty="0">
                <a:solidFill>
                  <a:srgbClr val="424245"/>
                </a:solidFill>
                <a:latin typeface="Noto Sans JP" pitchFamily="34" charset="0"/>
                <a:ea typeface="Noto Sans JP" pitchFamily="34" charset="-122"/>
                <a:cs typeface="Noto Sans JP" pitchFamily="34" charset="-120"/>
              </a:rPr>
              <a:t>トークン課金を回避し、ハードウェア初期投資のみでランニングコストを抑制。</a:t>
            </a:r>
            <a:endParaRPr lang="en-US" sz="1200" dirty="0"/>
          </a:p>
        </p:txBody>
      </p:sp>
      <p:pic>
        <p:nvPicPr>
          <p:cNvPr id="34" name="Image 9" descr="preencoded.png">    </p:cNvPr>
          <p:cNvPicPr>
            <a:picLocks noChangeAspect="1"/>
          </p:cNvPicPr>
          <p:nvPr/>
        </p:nvPicPr>
        <p:blipFill>
          <a:blip r:embed="rId10"/>
          <a:srcRect l="0" r="0" t="-180" b="-180"/>
          <a:stretch/>
        </p:blipFill>
        <p:spPr>
          <a:xfrm>
            <a:off x="6448349" y="5373929"/>
            <a:ext cx="190195" cy="152705"/>
          </a:xfrm>
          <a:prstGeom prst="rect">
            <a:avLst/>
          </a:prstGeom>
        </p:spPr>
      </p:pic>
      <p:sp>
        <p:nvSpPr>
          <p:cNvPr id="35" name="Text 23"/>
          <p:cNvSpPr txBox="1"/>
          <p:nvPr/>
        </p:nvSpPr>
        <p:spPr>
          <a:xfrm>
            <a:off x="6982358" y="5335524"/>
            <a:ext cx="3801161" cy="457200"/>
          </a:xfrm>
          <a:prstGeom prst="rect">
            <a:avLst/>
          </a:prstGeom>
          <a:noFill/>
          <a:ln/>
        </p:spPr>
        <p:txBody>
          <a:bodyPr wrap="square" lIns="0" tIns="0" rIns="0" bIns="0" rtlCol="0" anchor="t"/>
          <a:lstStyle/>
          <a:p>
            <a:pPr algn="l" indent="0" marL="0">
              <a:buNone/>
            </a:pPr>
            <a:r>
              <a:rPr lang="en-US" sz="1200" b="1" dirty="0">
                <a:solidFill>
                  <a:srgbClr val="424245"/>
                </a:solidFill>
                <a:latin typeface="Noto Sans JP" pitchFamily="34" charset="0"/>
                <a:ea typeface="Noto Sans JP" pitchFamily="34" charset="-122"/>
                <a:cs typeface="Noto Sans JP" pitchFamily="34" charset="-120"/>
              </a:rPr>
              <a:t>耐障害性:</a:t>
            </a:r>
            <a:pPr algn="l" indent="0" marL="0">
              <a:buNone/>
            </a:pPr>
            <a:endParaRPr lang="en-US" sz="1200" dirty="0"/>
          </a:p>
          <a:p>
            <a:pPr algn="l" indent="0" marL="0">
              <a:buNone/>
            </a:pPr>
            <a:r>
              <a:rPr lang="en-US" sz="1200" dirty="0">
                <a:solidFill>
                  <a:srgbClr val="424245"/>
                </a:solidFill>
                <a:latin typeface="Noto Sans JP" pitchFamily="34" charset="0"/>
                <a:ea typeface="Noto Sans JP" pitchFamily="34" charset="-122"/>
                <a:cs typeface="Noto Sans JP" pitchFamily="34" charset="-120"/>
              </a:rPr>
              <a:t>ネットワーク切断時でも推論機能が継続動作する自律性。</a:t>
            </a:r>
            <a:endParaRPr lang="en-US" sz="1200" dirty="0"/>
          </a:p>
        </p:txBody>
      </p:sp>
      <p:sp>
        <p:nvSpPr>
          <p:cNvPr id="36" name="Shape 24"/>
          <p:cNvSpPr/>
          <p:nvPr/>
        </p:nvSpPr>
        <p:spPr>
          <a:xfrm>
            <a:off x="457200" y="6612026"/>
            <a:ext cx="11277295" cy="990295"/>
          </a:xfrm>
          <a:prstGeom prst="roundRect">
            <a:avLst>
              <a:gd name="adj" fmla="val 7103"/>
            </a:avLst>
          </a:prstGeom>
          <a:solidFill>
            <a:srgbClr val="FFF8E1"/>
          </a:solidFill>
          <a:ln w="12700">
            <a:solidFill>
              <a:srgbClr val="FFE082"/>
            </a:solidFill>
            <a:prstDash val="solid"/>
          </a:ln>
        </p:spPr>
      </p:sp>
      <p:pic>
        <p:nvPicPr>
          <p:cNvPr id="37" name="Image 10" descr="preencoded.png">    </p:cNvPr>
          <p:cNvPicPr>
            <a:picLocks noChangeAspect="1"/>
          </p:cNvPicPr>
          <p:nvPr/>
        </p:nvPicPr>
        <p:blipFill>
          <a:blip r:embed="rId11"/>
          <a:srcRect l="0" r="0" t="0" b="0"/>
          <a:stretch/>
        </p:blipFill>
        <p:spPr>
          <a:xfrm>
            <a:off x="694944" y="6793078"/>
            <a:ext cx="190195" cy="190195"/>
          </a:xfrm>
          <a:prstGeom prst="rect">
            <a:avLst/>
          </a:prstGeom>
        </p:spPr>
      </p:pic>
      <p:sp>
        <p:nvSpPr>
          <p:cNvPr id="38" name="Text 25"/>
          <p:cNvSpPr txBox="1"/>
          <p:nvPr/>
        </p:nvSpPr>
        <p:spPr>
          <a:xfrm>
            <a:off x="1037844" y="6773875"/>
            <a:ext cx="10649102" cy="228600"/>
          </a:xfrm>
          <a:prstGeom prst="rect">
            <a:avLst/>
          </a:prstGeom>
          <a:noFill/>
          <a:ln/>
        </p:spPr>
        <p:txBody>
          <a:bodyPr wrap="square" lIns="0" tIns="0" rIns="0" bIns="0" rtlCol="0" anchor="ctr"/>
          <a:lstStyle/>
          <a:p>
            <a:pPr algn="l" indent="0" marL="0">
              <a:buNone/>
            </a:pPr>
            <a:r>
              <a:rPr lang="en-US" sz="1200" b="1" dirty="0">
                <a:solidFill>
                  <a:srgbClr val="78350F"/>
                </a:solidFill>
                <a:latin typeface="Noto Sans JP" pitchFamily="34" charset="0"/>
                <a:ea typeface="Noto Sans JP" pitchFamily="34" charset="-122"/>
                <a:cs typeface="Noto Sans JP" pitchFamily="34" charset="-120"/>
              </a:rPr>
              <a:t>補足：ネットワーク利用の例外</a:t>
            </a:r>
            <a:endParaRPr lang="en-US" sz="1200" dirty="0"/>
          </a:p>
        </p:txBody>
      </p:sp>
      <p:sp>
        <p:nvSpPr>
          <p:cNvPr id="39" name="Text 26"/>
          <p:cNvSpPr txBox="1"/>
          <p:nvPr/>
        </p:nvSpPr>
        <p:spPr>
          <a:xfrm>
            <a:off x="1037844" y="7040880"/>
            <a:ext cx="10534802" cy="400507"/>
          </a:xfrm>
          <a:prstGeom prst="rect">
            <a:avLst/>
          </a:prstGeom>
          <a:noFill/>
          <a:ln/>
        </p:spPr>
        <p:txBody>
          <a:bodyPr wrap="square" lIns="0" tIns="0" rIns="0" bIns="0" rtlCol="0" anchor="t"/>
          <a:lstStyle/>
          <a:p>
            <a:pPr algn="l" indent="0" marL="0">
              <a:buNone/>
            </a:pPr>
            <a:r>
              <a:rPr lang="en-US" sz="1000" dirty="0">
                <a:solidFill>
                  <a:srgbClr val="92400E"/>
                </a:solidFill>
                <a:latin typeface="Noto Sans JP" pitchFamily="34" charset="0"/>
                <a:ea typeface="Noto Sans JP" pitchFamily="34" charset="-122"/>
                <a:cs typeface="Noto Sans JP" pitchFamily="34" charset="-120"/>
              </a:rPr>
              <a:t>RAG（検索拡張生成）におけるWeb検索や、モデルの初回ダウンロード／更新時にはネットワーク接続が必要になる場合があります。これらは「推論実行時のデータ送信」とは区別して管理します。</a:t>
            </a:r>
            <a:endParaRPr lang="en-US" sz="1000" dirty="0"/>
          </a:p>
        </p:txBody>
      </p:sp>
      <p:pic>
        <p:nvPicPr>
          <p:cNvPr id="40" name="Image 11" descr="preencoded.png">    </p:cNvPr>
          <p:cNvPicPr>
            <a:picLocks noChangeAspect="1"/>
          </p:cNvPicPr>
          <p:nvPr/>
        </p:nvPicPr>
        <p:blipFill>
          <a:blip r:embed="rId12"/>
          <a:stretch>
            <a:fillRect/>
          </a:stretch>
        </p:blipFill>
        <p:spPr>
          <a:xfrm>
            <a:off x="0" y="7983626"/>
            <a:ext cx="12191695" cy="171907"/>
          </a:xfrm>
          <a:prstGeom prst="rect">
            <a:avLst/>
          </a:prstGeom>
        </p:spPr>
      </p:pic>
      <p:sp>
        <p:nvSpPr>
          <p:cNvPr id="41" name="Text 27"/>
          <p:cNvSpPr/>
          <p:nvPr/>
        </p:nvSpPr>
        <p:spPr>
          <a:xfrm>
            <a:off x="0" y="7983626"/>
            <a:ext cx="12192610" cy="171907"/>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dirty="0">
                <a:solidFill>
                  <a:srgbClr val="86868B"/>
                </a:solidFill>
                <a:latin typeface="Noto Sans JP" pitchFamily="34" charset="0"/>
                <a:ea typeface="Noto Sans JP" pitchFamily="34" charset="-122"/>
                <a:cs typeface="Noto Sans JP" pitchFamily="34" charset="-120"/>
              </a:rPr>
              <a:t>Page 8 | ローカルAI 技術調査レポート</a:t>
            </a:r>
            <a:endParaRPr lang="en-US" sz="9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1143000"/>
          </a:xfrm>
          <a:prstGeom prst="rect">
            <a:avLst/>
          </a:prstGeom>
          <a:solidFill>
            <a:srgbClr val="1D1D1F"/>
          </a:solidFill>
          <a:ln w="12700">
            <a:solidFill>
              <a:srgbClr val="FFFFFF">
                <a:alpha val="0"/>
              </a:srgbClr>
            </a:solidFill>
            <a:prstDash val="solid"/>
          </a:ln>
        </p:spPr>
      </p:sp>
      <p:pic>
        <p:nvPicPr>
          <p:cNvPr id="5" name="Image 0" descr="preencoded.png">    </p:cNvPr>
          <p:cNvPicPr>
            <a:picLocks noChangeAspect="1"/>
          </p:cNvPicPr>
          <p:nvPr/>
        </p:nvPicPr>
        <p:blipFill>
          <a:blip r:embed="rId1"/>
          <a:srcRect l="-881" r="-881" t="0" b="0"/>
          <a:stretch/>
        </p:blipFill>
        <p:spPr>
          <a:xfrm>
            <a:off x="457200" y="437998"/>
            <a:ext cx="237744" cy="267005"/>
          </a:xfrm>
          <a:prstGeom prst="rect">
            <a:avLst/>
          </a:prstGeom>
        </p:spPr>
      </p:pic>
      <p:sp>
        <p:nvSpPr>
          <p:cNvPr id="6" name="Text 3"/>
          <p:cNvSpPr txBox="1"/>
          <p:nvPr/>
        </p:nvSpPr>
        <p:spPr>
          <a:xfrm>
            <a:off x="809244" y="381305"/>
            <a:ext cx="4446727" cy="381305"/>
          </a:xfrm>
          <a:prstGeom prst="rect">
            <a:avLst/>
          </a:prstGeom>
          <a:noFill/>
          <a:ln/>
        </p:spPr>
        <p:txBody>
          <a:bodyPr wrap="square" lIns="0" tIns="0" rIns="0" bIns="0" rtlCol="0" anchor="ctr"/>
          <a:lstStyle/>
          <a:p>
            <a:pPr algn="l" indent="0" marL="0">
              <a:buNone/>
            </a:pPr>
            <a:r>
              <a:rPr lang="en-US" sz="2100" b="1" dirty="0">
                <a:solidFill>
                  <a:srgbClr val="FFFFFF"/>
                </a:solidFill>
                <a:latin typeface="Noto Sans JP" pitchFamily="34" charset="0"/>
                <a:ea typeface="Noto Sans JP" pitchFamily="34" charset="-122"/>
                <a:cs typeface="Noto Sans JP" pitchFamily="34" charset="-120"/>
              </a:rPr>
              <a:t>References（参考文献リスト4/4）</a:t>
            </a:r>
            <a:endParaRPr lang="en-US" sz="2100" dirty="0"/>
          </a:p>
        </p:txBody>
      </p:sp>
      <p:sp>
        <p:nvSpPr>
          <p:cNvPr id="7" name="Text 4"/>
          <p:cNvSpPr txBox="1"/>
          <p:nvPr/>
        </p:nvSpPr>
        <p:spPr>
          <a:xfrm>
            <a:off x="6879946" y="457200"/>
            <a:ext cx="5275174" cy="228600"/>
          </a:xfrm>
          <a:prstGeom prst="rect">
            <a:avLst/>
          </a:prstGeom>
          <a:noFill/>
          <a:ln/>
        </p:spPr>
        <p:txBody>
          <a:bodyPr wrap="square" lIns="0" tIns="0" rIns="0" bIns="0" rtlCol="0" anchor="ctr"/>
          <a:lstStyle/>
          <a:p>
            <a:pPr algn="l" indent="0" marL="0">
              <a:buNone/>
            </a:pPr>
            <a:r>
              <a:rPr lang="en-US" sz="1200" dirty="0">
                <a:solidFill>
                  <a:srgbClr val="A1A1A6"/>
                </a:solidFill>
                <a:latin typeface="Noto Sans JP" pitchFamily="34" charset="0"/>
                <a:ea typeface="Noto Sans JP" pitchFamily="34" charset="-122"/>
                <a:cs typeface="Noto Sans JP" pitchFamily="34" charset="-120"/>
              </a:rPr>
              <a:t>音声周辺・ベンチマーク・最適化技術・ハードウェア関連 [103] - [136]</a:t>
            </a:r>
            <a:endParaRPr lang="en-US" sz="1200" dirty="0"/>
          </a:p>
        </p:txBody>
      </p:sp>
      <p:sp>
        <p:nvSpPr>
          <p:cNvPr id="8" name="Shape 5"/>
          <p:cNvSpPr/>
          <p:nvPr/>
        </p:nvSpPr>
        <p:spPr>
          <a:xfrm>
            <a:off x="0" y="1143000"/>
            <a:ext cx="12191695" cy="5324551"/>
          </a:xfrm>
          <a:prstGeom prst="rect">
            <a:avLst/>
          </a:prstGeom>
          <a:solidFill>
            <a:srgbClr val="FBFBFD"/>
          </a:solidFill>
          <a:ln w="12700">
            <a:solidFill>
              <a:srgbClr val="FFFFFF">
                <a:alpha val="0"/>
              </a:srgbClr>
            </a:solidFill>
            <a:prstDash val="solid"/>
          </a:ln>
        </p:spPr>
      </p:sp>
      <p:graphicFrame>
        <p:nvGraphicFramePr>
          <p:cNvPr id="81" name="Table 0"/>
          <p:cNvGraphicFramePr>
            <a:graphicFrameLocks noGrp="1"/>
          </p:cNvGraphicFramePr>
          <p:nvPr>
            <p:extLst>
              <p:ext uri="{D42A27DB-BD31-4B8C-83A1-F6EECF244321}">
                <p14:modId xmlns:p14="http://schemas.microsoft.com/office/powerpoint/2010/main" val="1579011935"/>
              </p:ext>
            </p:extLst>
          </p:nvPr>
        </p:nvGraphicFramePr>
        <p:xfrm>
          <a:off x="457200" y="1371600"/>
          <a:ext cx="5486400" cy="6868058"/>
        </p:xfrm>
        <a:graphic>
          <a:graphicData uri="http://schemas.openxmlformats.org/drawingml/2006/table">
            <a:tbl>
              <a:tblPr/>
              <a:tblGrid>
                <a:gridCol w="504749"/>
                <a:gridCol w="4981651"/>
              </a:tblGrid>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[103]</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Phi-3-mini-128k-instruct Model Card</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https://huggingface.co/microsoft/Phi-3-mini-128k-instruct</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[104]</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vLLM: Quantized KV Cache</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https://docs.vllm.ai/en/latest/features/quantization/quantized_kvcache/</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[105]</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OpenAI Whisper</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https://openai.com/index/whisper/</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[106]</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LayoutLMv3: Pre-training for Document AI</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https://arxiv.org/pdf/2204.08387</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[107]</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Qwen2-VL Collection</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https://huggingface.co/collections/Qwen/qwen2-vl</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[108]</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Qwen2-VL-7B-Instruct</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https://huggingface.co/Qwen/Qwen2-VL-7B-Instruct</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[109]</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Qwen2.5-Coder-7B-Instruct</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https://huggingface.co/Qwen/Qwen2.5-Coder-7B-Instruct</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[110]</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Ollama Repository</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https://github.com/ollama/ollama</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[111]</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StarCoder2 Documentation</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https://huggingface.co/docs/transformers/en/model_doc/starcoder2</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[112]</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vLLM: Automatic Prefix Caching</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https://docs.vllm.ai/en/v0.9.2/design/automatic_prefix_caching.html</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[113]</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SDXL-FP16 Model Card</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https://huggingface.co/wangkanai/sdxl-fp16</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[114]</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TensorRT-LLM: KV Cache Reuse</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https://nvidia.github.io/TensorRT-LLM/advanced/kv-cache-reuse.html</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[115]</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llama.cpp Repository</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https://github.com/ggml-org/llama.cpp</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[116]</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GGUF Format Specification</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https://github.com/ggml-org/ggml/blob/master/docs/gguf.md</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[117]</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Ollama OpenAI Compatibility</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https://docs.ollama.com/api/openai-compatibility</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[118]</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LM Studio Documentation</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https://lmstudio.ai/docs/app</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[119]</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MLX Framework</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https://github.com/ml-explore/mlx</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bl>
          </a:graphicData>
        </a:graphic>
      </p:graphicFrame>
      <p:graphicFrame>
        <p:nvGraphicFramePr>
          <p:cNvPr id="161" name="Table 1"/>
          <p:cNvGraphicFramePr>
            <a:graphicFrameLocks noGrp="1"/>
          </p:cNvGraphicFramePr>
          <p:nvPr>
            <p:extLst>
              <p:ext uri="{D42A27DB-BD31-4B8C-83A1-F6EECF244321}">
                <p14:modId xmlns:p14="http://schemas.microsoft.com/office/powerpoint/2010/main" val="1579011935"/>
              </p:ext>
            </p:extLst>
          </p:nvPr>
        </p:nvGraphicFramePr>
        <p:xfrm>
          <a:off x="6248095" y="1371600"/>
          <a:ext cx="5486400" cy="6868058"/>
        </p:xfrm>
        <a:graphic>
          <a:graphicData uri="http://schemas.openxmlformats.org/drawingml/2006/table">
            <a:tbl>
              <a:tblPr/>
              <a:tblGrid>
                <a:gridCol w="504749"/>
                <a:gridCol w="4981651"/>
              </a:tblGrid>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[120]</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MLX-LM Repository</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https://github.com/ml-explore/mlx-lm</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[121]</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vLLM Supported Platforms</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https://docs.vllm.ai/en/latest/api/vllm/platforms/</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[122]</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NVIDIA TensorRT-LLM</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https://github.com/NVIDIA/TensorRT-LLM</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[123]</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GPTQ: Accurate Post-Training Quantization</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https://arxiv.org/pdf/2210.17323</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[124]</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AWQ: Activation-aware Weight Quantization</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https://arxiv.org/abs/2306.00978</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[125]</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AutoAWQ Repository</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https://github.com/casper-hansen/AutoAWQ</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[126]</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AutoGPTQ Repository</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https://github.com/AutoGPTQ/AutoGPTQ</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[127]</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SmoothQuant: Accurate and Efficient 8-bit LLMs</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https://arxiv.org/abs/2211.10438</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[128]</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Qwen2.5-7B-Instruct</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https://huggingface.co/Qwen/Qwen2.5-7B-Instruct</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[129]</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FLUX Repository</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https://github.com/black-forest-labs/flux</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[130]</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Choosing a Resource Storage Mode for Apple GPUs</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https://developer.apple.com/documentation/metal/...</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[131]</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Apple M1 Announcement</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https://www.apple.com/newsroom/2020/11/apple-unleashes-m1/</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[132]</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MLX Unified Memory Guide</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https://ml-explore.github.io/mlx/build/html/usage/unified_memory.html</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[133]</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Check if your Mac has unified memory</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https://support.apple.com/en-us/111901</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[134]</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Metal for PyTorch</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https://developer.apple.com/metal/pytorch/</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[135]</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Run LLMs on Intel GPUs using llama.cpp</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https://www.intel.com/.../run-llms-on-gpus-using-llama-cpp.html</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r h="404003">
                <a:tc>
                  <a:txBody>
                    <a:bodyPr/>
                    <a:lstStyle/>
                    <a:p>
                      <a:pPr algn="r" indent="0" marL="0">
                        <a:buNone/>
                      </a:pPr>
                      <a:r>
                        <a:rPr lang="en-US" sz="825" b="1" dirty="0">
                          <a:solidFill>
                            <a:srgbClr val="1D1D1F"/>
                          </a:solidFill>
                          <a:latin typeface="Roboto Mono" pitchFamily="34" charset="0"/>
                          <a:ea typeface="Roboto Mono" pitchFamily="34" charset="-122"/>
                          <a:cs typeface="Roboto Mono" pitchFamily="34" charset="-120"/>
                        </a:rPr>
                        <a:t>[136]</a:t>
                      </a:r>
                      <a:endParaRPr lang="en-US" sz="825" dirty="0">
                        <a:latin typeface="Roboto Mono" charset="0"/>
                        <a:ea typeface="Roboto Mono" charset="0"/>
                        <a:cs typeface="Roboto Mono" charset="0"/>
                      </a:endParaRPr>
                    </a:p>
                  </a:txBody>
                  <a:tcPr marL="75895" marR="114300"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c>
                  <a:txBody>
                    <a:bodyPr/>
                    <a:lstStyle/>
                    <a:p>
                      <a:pPr indent="0" marL="0">
                        <a:buNone/>
                      </a:pPr>
                      <a:r>
                        <a:rPr lang="en-US" sz="825" dirty="0">
                          <a:solidFill>
                            <a:srgbClr val="1D1D1F"/>
                          </a:solidFill>
                          <a:latin typeface="Noto Sans JP" pitchFamily="34" charset="0"/>
                          <a:ea typeface="Noto Sans JP" pitchFamily="34" charset="-122"/>
                          <a:cs typeface="Noto Sans JP" pitchFamily="34" charset="-120"/>
                        </a:rPr>
                        <a:t>OpenVINO Repository</a:t>
                      </a:r>
                      <a:pPr indent="0" marL="0">
                        <a:buNone/>
                      </a:pPr>
                      <a:endParaRPr lang="en-US" sz="1200" dirty="0"/>
                    </a:p>
                    <a:p>
                      <a:pPr indent="0" marL="0">
                        <a:buNone/>
                      </a:pPr>
                      <a:r>
                        <a:rPr lang="en-US" sz="750" dirty="0">
                          <a:solidFill>
                            <a:srgbClr val="86868B"/>
                          </a:solidFill>
                          <a:latin typeface="Roboto Mono" pitchFamily="34" charset="0"/>
                          <a:ea typeface="Roboto Mono" pitchFamily="34" charset="-122"/>
                          <a:cs typeface="Roboto Mono" pitchFamily="34" charset="-120"/>
                        </a:rPr>
                        <a:t>https://github.com/openvinotoolkit/openvino</a:t>
                      </a:r>
                      <a:endParaRPr lang="en-US" sz="1200" dirty="0"/>
                    </a:p>
                  </a:txBody>
                  <a:tcPr marL="75895" marR="75895" marT="57607" marB="57607" anchor="t">
                    <a:lnL w="0" cap="flat" cmpd="sng" algn="ctr">
                      <a:solidFill>
                        <a:srgbClr val="E5E5E5"/>
                      </a:solidFill>
                      <a:prstDash val="solid"/>
                      <a:round/>
                      <a:headEnd type="none" w="med" len="med"/>
                      <a:tailEnd type="none" w="med" len="med"/>
                    </a:lnL>
                    <a:lnR w="0" cap="flat" cmpd="sng" algn="ctr">
                      <a:solidFill>
                        <a:srgbClr val="E5E5E5"/>
                      </a:solidFill>
                      <a:prstDash val="solid"/>
                      <a:round/>
                      <a:headEnd type="none" w="med" len="med"/>
                      <a:tailEnd type="none" w="med" len="med"/>
                    </a:lnR>
                    <a:lnT w="0"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tcPr>
                </a:tc>
              </a:tr>
            </a:tbl>
          </a:graphicData>
        </a:graphic>
      </p:graphicFrame>
      <p:sp>
        <p:nvSpPr>
          <p:cNvPr id="11" name="Shape 6"/>
          <p:cNvSpPr/>
          <p:nvPr/>
        </p:nvSpPr>
        <p:spPr>
          <a:xfrm>
            <a:off x="10401300" y="4677156"/>
            <a:ext cx="1218895" cy="1218895"/>
          </a:xfrm>
          <a:prstGeom prst="ellipse">
            <a:avLst/>
          </a:prstGeom>
          <a:noFill/>
          <a:ln w="50800">
            <a:solidFill>
              <a:srgbClr val="1D1D1F"/>
            </a:solidFill>
            <a:prstDash val="solid"/>
          </a:ln>
        </p:spPr>
      </p:sp>
      <p:sp>
        <p:nvSpPr>
          <p:cNvPr id="12" name="Text 7"/>
          <p:cNvSpPr txBox="1"/>
          <p:nvPr/>
        </p:nvSpPr>
        <p:spPr>
          <a:xfrm>
            <a:off x="10705795" y="4981651"/>
            <a:ext cx="791870" cy="609905"/>
          </a:xfrm>
          <a:prstGeom prst="rect">
            <a:avLst/>
          </a:prstGeom>
          <a:noFill/>
          <a:ln/>
        </p:spPr>
        <p:txBody>
          <a:bodyPr wrap="square" lIns="0" tIns="0" rIns="0" bIns="0" rtlCol="0" anchor="ctr"/>
          <a:lstStyle/>
          <a:p>
            <a:pPr algn="l" indent="0" marL="0">
              <a:buNone/>
            </a:pPr>
            <a:r>
              <a:rPr lang="en-US" sz="4800" b="1" dirty="0">
                <a:solidFill>
                  <a:srgbClr val="1D1D1F">
                    <a:alpha val="10000"/>
                  </a:srgbClr>
                </a:solidFill>
                <a:latin typeface="Times New Roman" pitchFamily="34" charset="0"/>
                <a:ea typeface="Times New Roman" pitchFamily="34" charset="-122"/>
                <a:cs typeface="Times New Roman" pitchFamily="34" charset="-120"/>
              </a:rPr>
              <a:t>完</a:t>
            </a:r>
            <a:endParaRPr lang="en-US" sz="4800" dirty="0"/>
          </a:p>
        </p:txBody>
      </p:sp>
      <p:sp>
        <p:nvSpPr>
          <p:cNvPr id="13" name="Shape 8"/>
          <p:cNvSpPr/>
          <p:nvPr/>
        </p:nvSpPr>
        <p:spPr>
          <a:xfrm>
            <a:off x="0" y="6467551"/>
            <a:ext cx="12191695" cy="390449"/>
          </a:xfrm>
          <a:prstGeom prst="rect">
            <a:avLst/>
          </a:prstGeom>
          <a:solidFill>
            <a:srgbClr val="FFFFFF"/>
          </a:solidFill>
          <a:ln/>
        </p:spPr>
      </p:sp>
      <p:sp>
        <p:nvSpPr>
          <p:cNvPr id="14" name="Shape 9"/>
          <p:cNvSpPr/>
          <p:nvPr/>
        </p:nvSpPr>
        <p:spPr>
          <a:xfrm>
            <a:off x="0" y="6467551"/>
            <a:ext cx="12191695" cy="9144"/>
          </a:xfrm>
          <a:prstGeom prst="rect">
            <a:avLst/>
          </a:prstGeom>
          <a:solidFill>
            <a:srgbClr val="E5E5E5"/>
          </a:solidFill>
          <a:ln w="12700">
            <a:solidFill>
              <a:srgbClr val="E5E5E5">
                <a:alpha val="0"/>
              </a:srgbClr>
            </a:solidFill>
            <a:prstDash val="solid"/>
          </a:ln>
        </p:spPr>
      </p:sp>
      <p:sp>
        <p:nvSpPr>
          <p:cNvPr id="15" name="Text 10"/>
          <p:cNvSpPr txBox="1"/>
          <p:nvPr/>
        </p:nvSpPr>
        <p:spPr>
          <a:xfrm>
            <a:off x="457200" y="6586423"/>
            <a:ext cx="2642616" cy="162763"/>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Page 80 | ローカルAI 技術調査レポート 2026</a:t>
            </a:r>
            <a:endParaRPr lang="en-US" sz="900" dirty="0"/>
          </a:p>
        </p:txBody>
      </p:sp>
      <p:sp>
        <p:nvSpPr>
          <p:cNvPr id="16" name="Text 11"/>
          <p:cNvSpPr txBox="1"/>
          <p:nvPr/>
        </p:nvSpPr>
        <p:spPr>
          <a:xfrm>
            <a:off x="10108692" y="6586423"/>
            <a:ext cx="1938528" cy="162763"/>
          </a:xfrm>
          <a:prstGeom prst="rect">
            <a:avLst/>
          </a:prstGeom>
          <a:noFill/>
          <a:ln/>
        </p:spPr>
        <p:txBody>
          <a:bodyPr wrap="square" lIns="0" tIns="0" rIns="0" bIns="0" rtlCol="0" anchor="ctr"/>
          <a:lstStyle/>
          <a:p>
            <a:pPr algn="l" indent="0" marL="0">
              <a:buNone/>
            </a:pPr>
            <a:r>
              <a:rPr lang="en-US" sz="900" b="1" dirty="0">
                <a:solidFill>
                  <a:srgbClr val="1D1D1F"/>
                </a:solidFill>
                <a:latin typeface="Noto Sans JP" pitchFamily="34" charset="0"/>
                <a:ea typeface="Noto Sans JP" pitchFamily="34" charset="-122"/>
                <a:cs typeface="Noto Sans JP" pitchFamily="34" charset="-120"/>
              </a:rPr>
              <a:t>Technical Survey Completed.</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5F5F7"/>
          </a:solidFill>
          <a:ln w="12700">
            <a:solidFill>
              <a:srgbClr val="FFFFFF">
                <a:alpha val="0"/>
              </a:srgbClr>
            </a:solidFill>
            <a:prstDash val="solid"/>
          </a:ln>
        </p:spPr>
      </p:sp>
      <p:sp>
        <p:nvSpPr>
          <p:cNvPr id="3" name="Shape 1"/>
          <p:cNvSpPr/>
          <p:nvPr/>
        </p:nvSpPr>
        <p:spPr>
          <a:xfrm>
            <a:off x="0" y="0"/>
            <a:ext cx="12191695" cy="6858000"/>
          </a:xfrm>
          <a:prstGeom prst="rect">
            <a:avLst/>
          </a:prstGeom>
          <a:solidFill>
            <a:srgbClr val="FFFFFF"/>
          </a:solidFill>
          <a:ln w="12700">
            <a:solidFill>
              <a:srgbClr val="FFFFFF">
                <a:alpha val="0"/>
              </a:srgbClr>
            </a:solidFill>
            <a:prstDash val="solid"/>
          </a:ln>
          <a:effectLst>
            <a:outerShdw sx="100000" sy="100000" kx="0" ky="0" algn="bl" rotWithShape="0" blurRad="63500" dist="38100" dir="16200000">
              <a:srgbClr val="000000">
                <a:alpha val="10000"/>
              </a:srgbClr>
            </a:outerShdw>
          </a:effectLst>
        </p:spPr>
      </p:sp>
      <p:sp>
        <p:nvSpPr>
          <p:cNvPr id="4" name="Shape 2"/>
          <p:cNvSpPr/>
          <p:nvPr/>
        </p:nvSpPr>
        <p:spPr>
          <a:xfrm>
            <a:off x="0" y="0"/>
            <a:ext cx="12191695" cy="952805"/>
          </a:xfrm>
          <a:prstGeom prst="rect">
            <a:avLst/>
          </a:prstGeom>
          <a:solidFill>
            <a:srgbClr val="F5F5F7"/>
          </a:solidFill>
          <a:ln/>
        </p:spPr>
      </p:sp>
      <p:sp>
        <p:nvSpPr>
          <p:cNvPr id="5" name="Shape 3"/>
          <p:cNvSpPr/>
          <p:nvPr/>
        </p:nvSpPr>
        <p:spPr>
          <a:xfrm>
            <a:off x="0" y="943661"/>
            <a:ext cx="12191695" cy="9144"/>
          </a:xfrm>
          <a:prstGeom prst="rect">
            <a:avLst/>
          </a:prstGeom>
          <a:solidFill>
            <a:srgbClr val="E5E5E5"/>
          </a:solidFill>
          <a:ln w="12700">
            <a:solidFill>
              <a:srgbClr val="E5E5E5">
                <a:alpha val="0"/>
              </a:srgbClr>
            </a:solidFill>
            <a:prstDash val="solid"/>
          </a:ln>
        </p:spPr>
      </p:sp>
      <p:pic>
        <p:nvPicPr>
          <p:cNvPr id="6" name="Image 0" descr="preencoded.png">    </p:cNvPr>
          <p:cNvPicPr>
            <a:picLocks noChangeAspect="1"/>
          </p:cNvPicPr>
          <p:nvPr/>
        </p:nvPicPr>
        <p:blipFill>
          <a:blip r:embed="rId1"/>
          <a:srcRect l="-50" r="-50" t="0" b="0"/>
          <a:stretch/>
        </p:blipFill>
        <p:spPr>
          <a:xfrm>
            <a:off x="457200" y="319126"/>
            <a:ext cx="228600" cy="304495"/>
          </a:xfrm>
          <a:prstGeom prst="rect">
            <a:avLst/>
          </a:prstGeom>
        </p:spPr>
      </p:pic>
      <p:sp>
        <p:nvSpPr>
          <p:cNvPr id="7" name="Text 4"/>
          <p:cNvSpPr txBox="1"/>
          <p:nvPr/>
        </p:nvSpPr>
        <p:spPr>
          <a:xfrm>
            <a:off x="838505" y="243230"/>
            <a:ext cx="4467758" cy="457200"/>
          </a:xfrm>
          <a:prstGeom prst="rect">
            <a:avLst/>
          </a:prstGeom>
          <a:noFill/>
          <a:ln/>
        </p:spPr>
        <p:txBody>
          <a:bodyPr wrap="square" lIns="0" tIns="0" rIns="0" bIns="0" rtlCol="0" anchor="ctr"/>
          <a:lstStyle/>
          <a:p>
            <a:pPr algn="l" indent="0" marL="0">
              <a:buNone/>
            </a:pPr>
            <a:r>
              <a:rPr lang="en-US" sz="2400" b="1" dirty="0">
                <a:solidFill>
                  <a:srgbClr val="1D1D1F"/>
                </a:solidFill>
                <a:latin typeface="Noto Sans JP" pitchFamily="34" charset="0"/>
                <a:ea typeface="Noto Sans JP" pitchFamily="34" charset="-122"/>
                <a:cs typeface="Noto Sans JP" pitchFamily="34" charset="-120"/>
              </a:rPr>
              <a:t>未指定事項の扱い（前提条件）</a:t>
            </a:r>
            <a:endParaRPr lang="en-US" sz="2400" dirty="0"/>
          </a:p>
        </p:txBody>
      </p:sp>
      <p:sp>
        <p:nvSpPr>
          <p:cNvPr id="8" name="Text 5"/>
          <p:cNvSpPr txBox="1"/>
          <p:nvPr/>
        </p:nvSpPr>
        <p:spPr>
          <a:xfrm>
            <a:off x="8761781" y="342900"/>
            <a:ext cx="3172054" cy="257861"/>
          </a:xfrm>
          <a:prstGeom prst="rect">
            <a:avLst/>
          </a:prstGeom>
          <a:noFill/>
          <a:ln/>
        </p:spPr>
        <p:txBody>
          <a:bodyPr wrap="square" lIns="0" tIns="0" rIns="0" bIns="0" rtlCol="0" anchor="ctr"/>
          <a:lstStyle/>
          <a:p>
            <a:pPr algn="l" indent="0" marL="0">
              <a:buNone/>
            </a:pPr>
            <a:r>
              <a:rPr lang="en-US" sz="1300" dirty="0">
                <a:solidFill>
                  <a:srgbClr val="86868B"/>
                </a:solidFill>
                <a:latin typeface="Noto Sans JP" pitchFamily="34" charset="0"/>
                <a:ea typeface="Noto Sans JP" pitchFamily="34" charset="-122"/>
                <a:cs typeface="Noto Sans JP" pitchFamily="34" charset="-120"/>
              </a:rPr>
              <a:t>オフライン要件・対象OS・ライセンス</a:t>
            </a:r>
            <a:endParaRPr lang="en-US" sz="1300" dirty="0"/>
          </a:p>
        </p:txBody>
      </p:sp>
      <p:pic>
        <p:nvPicPr>
          <p:cNvPr id="9" name="Image 1" descr="preencoded.png">    </p:cNvPr>
          <p:cNvPicPr>
            <a:picLocks noChangeAspect="1"/>
          </p:cNvPicPr>
          <p:nvPr/>
        </p:nvPicPr>
        <p:blipFill>
          <a:blip r:embed="rId2"/>
          <a:srcRect l="0" r="0" t="-19" b="-19"/>
          <a:stretch/>
        </p:blipFill>
        <p:spPr>
          <a:xfrm>
            <a:off x="457200" y="1333195"/>
            <a:ext cx="11277295" cy="1044245"/>
          </a:xfrm>
          <a:prstGeom prst="rect">
            <a:avLst/>
          </a:prstGeom>
        </p:spPr>
      </p:pic>
      <p:sp>
        <p:nvSpPr>
          <p:cNvPr id="10" name="Text 6"/>
          <p:cNvSpPr txBox="1"/>
          <p:nvPr/>
        </p:nvSpPr>
        <p:spPr>
          <a:xfrm>
            <a:off x="743407" y="1561795"/>
            <a:ext cx="10842041" cy="590702"/>
          </a:xfrm>
          <a:prstGeom prst="rect">
            <a:avLst/>
          </a:prstGeom>
          <a:noFill/>
          <a:ln/>
        </p:spPr>
        <p:txBody>
          <a:bodyPr wrap="square" lIns="0" tIns="0" rIns="0" bIns="0" rtlCol="0" anchor="t"/>
          <a:lstStyle/>
          <a:p>
            <a:pPr algn="l" indent="0" marL="0">
              <a:buNone/>
            </a:pPr>
            <a:r>
              <a:rPr lang="en-US" sz="1600" b="1" dirty="0">
                <a:solidFill>
                  <a:srgbClr val="78350F"/>
                </a:solidFill>
                <a:latin typeface="Noto Sans JP" pitchFamily="34" charset="0"/>
                <a:ea typeface="Noto Sans JP" pitchFamily="34" charset="-122"/>
                <a:cs typeface="Noto Sans JP" pitchFamily="34" charset="-120"/>
              </a:rPr>
              <a:t> 結論：「完全オフライン」は推論実行時のみを必須要件とし、 </a:t>
            </a:r>
            <a:pPr algn="l" indent="0" marL="0">
              <a:buNone/>
            </a:pPr>
            <a:endParaRPr lang="en-US" sz="1600" dirty="0"/>
          </a:p>
          <a:p>
            <a:pPr algn="l" indent="0" marL="0">
              <a:buNone/>
            </a:pPr>
            <a:r>
              <a:rPr lang="en-US" sz="1600" b="1" dirty="0">
                <a:solidFill>
                  <a:srgbClr val="78350F"/>
                </a:solidFill>
                <a:latin typeface="Noto Sans JP" pitchFamily="34" charset="0"/>
                <a:ea typeface="Noto Sans JP" pitchFamily="34" charset="-122"/>
                <a:cs typeface="Noto Sans JP" pitchFamily="34" charset="-120"/>
              </a:rPr>
              <a:t> 導入・更新時のネットワーク利用は許容する現実的な設計を前提とします。 </a:t>
            </a:r>
            <a:endParaRPr lang="en-US" sz="1600" dirty="0"/>
          </a:p>
        </p:txBody>
      </p:sp>
      <p:sp>
        <p:nvSpPr>
          <p:cNvPr id="11" name="Shape 7"/>
          <p:cNvSpPr/>
          <p:nvPr/>
        </p:nvSpPr>
        <p:spPr>
          <a:xfrm>
            <a:off x="457200" y="2606040"/>
            <a:ext cx="5524805" cy="3610051"/>
          </a:xfrm>
          <a:prstGeom prst="roundRect">
            <a:avLst>
              <a:gd name="adj" fmla="val 802"/>
            </a:avLst>
          </a:prstGeom>
          <a:solidFill>
            <a:srgbClr val="FFFFFF"/>
          </a:solidFill>
          <a:ln w="12700">
            <a:solidFill>
              <a:srgbClr val="E5E5E5"/>
            </a:solidFill>
            <a:prstDash val="solid"/>
          </a:ln>
        </p:spPr>
      </p:sp>
      <p:sp>
        <p:nvSpPr>
          <p:cNvPr id="12" name="Shape 8"/>
          <p:cNvSpPr/>
          <p:nvPr/>
        </p:nvSpPr>
        <p:spPr>
          <a:xfrm>
            <a:off x="694944" y="3243377"/>
            <a:ext cx="5048402" cy="19202"/>
          </a:xfrm>
          <a:prstGeom prst="rect">
            <a:avLst/>
          </a:prstGeom>
          <a:solidFill>
            <a:srgbClr val="F5F5F7"/>
          </a:solidFill>
          <a:ln w="12700">
            <a:solidFill>
              <a:srgbClr val="F5F5F7">
                <a:alpha val="0"/>
              </a:srgbClr>
            </a:solidFill>
            <a:prstDash val="solid"/>
          </a:ln>
        </p:spPr>
      </p:sp>
      <p:pic>
        <p:nvPicPr>
          <p:cNvPr id="13" name="Image 2" descr="preencoded.png">    </p:cNvPr>
          <p:cNvPicPr>
            <a:picLocks noChangeAspect="1"/>
          </p:cNvPicPr>
          <p:nvPr/>
        </p:nvPicPr>
        <p:blipFill>
          <a:blip r:embed="rId3"/>
          <a:srcRect l="0" r="0" t="0" b="0"/>
          <a:stretch/>
        </p:blipFill>
        <p:spPr>
          <a:xfrm>
            <a:off x="694944" y="2891333"/>
            <a:ext cx="237744" cy="190195"/>
          </a:xfrm>
          <a:prstGeom prst="rect">
            <a:avLst/>
          </a:prstGeom>
        </p:spPr>
      </p:pic>
      <p:sp>
        <p:nvSpPr>
          <p:cNvPr id="14" name="Text 9"/>
          <p:cNvSpPr txBox="1"/>
          <p:nvPr/>
        </p:nvSpPr>
        <p:spPr>
          <a:xfrm>
            <a:off x="1047902" y="2843784"/>
            <a:ext cx="224851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オフライン要件と対象OS</a:t>
            </a:r>
            <a:endParaRPr lang="en-US" sz="1500" dirty="0"/>
          </a:p>
        </p:txBody>
      </p:sp>
      <p:pic>
        <p:nvPicPr>
          <p:cNvPr id="15" name="Image 3" descr="preencoded.png">    </p:cNvPr>
          <p:cNvPicPr>
            <a:picLocks noChangeAspect="1"/>
          </p:cNvPicPr>
          <p:nvPr/>
        </p:nvPicPr>
        <p:blipFill>
          <a:blip r:embed="rId4"/>
          <a:srcRect l="0" r="0" t="0" b="0"/>
          <a:stretch/>
        </p:blipFill>
        <p:spPr>
          <a:xfrm>
            <a:off x="694944" y="3415284"/>
            <a:ext cx="133502" cy="133502"/>
          </a:xfrm>
          <a:prstGeom prst="rect">
            <a:avLst/>
          </a:prstGeom>
        </p:spPr>
      </p:pic>
      <p:sp>
        <p:nvSpPr>
          <p:cNvPr id="16" name="Text 10"/>
          <p:cNvSpPr txBox="1"/>
          <p:nvPr/>
        </p:nvSpPr>
        <p:spPr>
          <a:xfrm>
            <a:off x="942746" y="3415284"/>
            <a:ext cx="4991710" cy="247802"/>
          </a:xfrm>
          <a:prstGeom prst="rect">
            <a:avLst/>
          </a:prstGeom>
          <a:noFill/>
          <a:ln/>
        </p:spPr>
        <p:txBody>
          <a:bodyPr wrap="square" lIns="0" tIns="0" rIns="0" bIns="0" rtlCol="0" anchor="ctr"/>
          <a:lstStyle/>
          <a:p>
            <a:pPr algn="l" indent="0" marL="0">
              <a:buNone/>
            </a:pPr>
            <a:r>
              <a:rPr lang="en-US" sz="1200" b="1" dirty="0">
                <a:solidFill>
                  <a:srgbClr val="424245"/>
                </a:solidFill>
                <a:latin typeface="Noto Sans JP" pitchFamily="34" charset="0"/>
                <a:ea typeface="Noto Sans JP" pitchFamily="34" charset="-122"/>
                <a:cs typeface="Noto Sans JP" pitchFamily="34" charset="-120"/>
              </a:rPr>
              <a:t>“完全オフライン”の定義：</a:t>
            </a:r>
            <a:endParaRPr lang="en-US" sz="1200" dirty="0"/>
          </a:p>
        </p:txBody>
      </p:sp>
      <p:sp>
        <p:nvSpPr>
          <p:cNvPr id="17" name="Text 11"/>
          <p:cNvSpPr txBox="1"/>
          <p:nvPr/>
        </p:nvSpPr>
        <p:spPr>
          <a:xfrm>
            <a:off x="942746" y="3659429"/>
            <a:ext cx="4877410" cy="734263"/>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「モデル推論自体はオフラインで成立する」レベルを基本とします。モデルの初回ダウンロードやRAG文書の取り込みプロセスにはネットワーク接続が必要になり得る点を前提とします。</a:t>
            </a:r>
            <a:endParaRPr lang="en-US" sz="1200" dirty="0"/>
          </a:p>
        </p:txBody>
      </p:sp>
      <p:pic>
        <p:nvPicPr>
          <p:cNvPr id="18" name="Image 4" descr="preencoded.png">    </p:cNvPr>
          <p:cNvPicPr>
            <a:picLocks noChangeAspect="1"/>
          </p:cNvPicPr>
          <p:nvPr/>
        </p:nvPicPr>
        <p:blipFill>
          <a:blip r:embed="rId5"/>
          <a:stretch>
            <a:fillRect/>
          </a:stretch>
        </p:blipFill>
        <p:spPr>
          <a:xfrm>
            <a:off x="4337914" y="4183380"/>
            <a:ext cx="304495" cy="209398"/>
          </a:xfrm>
          <a:prstGeom prst="rect">
            <a:avLst/>
          </a:prstGeom>
        </p:spPr>
      </p:pic>
      <p:sp>
        <p:nvSpPr>
          <p:cNvPr id="19" name="Text 12"/>
          <p:cNvSpPr/>
          <p:nvPr/>
        </p:nvSpPr>
        <p:spPr>
          <a:xfrm>
            <a:off x="4337914" y="4183380"/>
            <a:ext cx="305410"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[19]</a:t>
            </a:r>
            <a:endParaRPr lang="en-US" sz="800" dirty="0"/>
          </a:p>
        </p:txBody>
      </p:sp>
      <p:pic>
        <p:nvPicPr>
          <p:cNvPr id="20" name="Image 5" descr="preencoded.png">    </p:cNvPr>
          <p:cNvPicPr>
            <a:picLocks noChangeAspect="1"/>
          </p:cNvPicPr>
          <p:nvPr/>
        </p:nvPicPr>
        <p:blipFill>
          <a:blip r:embed="rId6"/>
          <a:srcRect l="-837" r="-837" t="0" b="0"/>
          <a:stretch/>
        </p:blipFill>
        <p:spPr>
          <a:xfrm>
            <a:off x="694944" y="4524451"/>
            <a:ext cx="152705" cy="133502"/>
          </a:xfrm>
          <a:prstGeom prst="rect">
            <a:avLst/>
          </a:prstGeom>
        </p:spPr>
      </p:pic>
      <p:sp>
        <p:nvSpPr>
          <p:cNvPr id="21" name="Text 13"/>
          <p:cNvSpPr txBox="1"/>
          <p:nvPr/>
        </p:nvSpPr>
        <p:spPr>
          <a:xfrm>
            <a:off x="961949" y="4524451"/>
            <a:ext cx="4972507" cy="247802"/>
          </a:xfrm>
          <a:prstGeom prst="rect">
            <a:avLst/>
          </a:prstGeom>
          <a:noFill/>
          <a:ln/>
        </p:spPr>
        <p:txBody>
          <a:bodyPr wrap="square" lIns="0" tIns="0" rIns="0" bIns="0" rtlCol="0" anchor="ctr"/>
          <a:lstStyle/>
          <a:p>
            <a:pPr algn="l" indent="0" marL="0">
              <a:buNone/>
            </a:pPr>
            <a:r>
              <a:rPr lang="en-US" sz="1200" b="1" dirty="0">
                <a:solidFill>
                  <a:srgbClr val="424245"/>
                </a:solidFill>
                <a:latin typeface="Noto Sans JP" pitchFamily="34" charset="0"/>
                <a:ea typeface="Noto Sans JP" pitchFamily="34" charset="-122"/>
                <a:cs typeface="Noto Sans JP" pitchFamily="34" charset="-120"/>
              </a:rPr>
              <a:t>対象OSのスコープ：</a:t>
            </a:r>
            <a:endParaRPr lang="en-US" sz="1200" dirty="0"/>
          </a:p>
        </p:txBody>
      </p:sp>
      <p:sp>
        <p:nvSpPr>
          <p:cNvPr id="22" name="Text 14"/>
          <p:cNvSpPr txBox="1"/>
          <p:nvPr/>
        </p:nvSpPr>
        <p:spPr>
          <a:xfrm>
            <a:off x="961949" y="4767682"/>
            <a:ext cx="4858207" cy="734263"/>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macOS Ventura以降およびWindows 10/11を主要ターゲットとします。Linuxは「Windows上でWSL2を利用」または「別筐体サーバ」の選択肢としてのみ扱います。</a:t>
            </a:r>
            <a:endParaRPr lang="en-US" sz="1200" dirty="0"/>
          </a:p>
        </p:txBody>
      </p:sp>
      <p:pic>
        <p:nvPicPr>
          <p:cNvPr id="23" name="Image 6" descr="preencoded.png">    </p:cNvPr>
          <p:cNvPicPr>
            <a:picLocks noChangeAspect="1"/>
          </p:cNvPicPr>
          <p:nvPr/>
        </p:nvPicPr>
        <p:blipFill>
          <a:blip r:embed="rId7"/>
          <a:stretch>
            <a:fillRect/>
          </a:stretch>
        </p:blipFill>
        <p:spPr>
          <a:xfrm>
            <a:off x="694944" y="5651906"/>
            <a:ext cx="1228954" cy="267005"/>
          </a:xfrm>
          <a:prstGeom prst="rect">
            <a:avLst/>
          </a:prstGeom>
        </p:spPr>
      </p:pic>
      <p:sp>
        <p:nvSpPr>
          <p:cNvPr id="24" name="Text 15"/>
          <p:cNvSpPr/>
          <p:nvPr/>
        </p:nvSpPr>
        <p:spPr>
          <a:xfrm>
            <a:off x="694944" y="5651906"/>
            <a:ext cx="1228954"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92400E"/>
                </a:solidFill>
                <a:latin typeface="Noto Sans JP" pitchFamily="34" charset="0"/>
                <a:ea typeface="Noto Sans JP" pitchFamily="34" charset="-122"/>
                <a:cs typeface="Noto Sans JP" pitchFamily="34" charset="-120"/>
              </a:rPr>
              <a:t>Offline Inference</a:t>
            </a:r>
            <a:endParaRPr lang="en-US" sz="900" dirty="0"/>
          </a:p>
        </p:txBody>
      </p:sp>
      <p:pic>
        <p:nvPicPr>
          <p:cNvPr id="25" name="Image 7" descr="preencoded.png">    </p:cNvPr>
          <p:cNvPicPr>
            <a:picLocks noChangeAspect="1"/>
          </p:cNvPicPr>
          <p:nvPr/>
        </p:nvPicPr>
        <p:blipFill>
          <a:blip r:embed="rId8"/>
          <a:stretch>
            <a:fillRect/>
          </a:stretch>
        </p:blipFill>
        <p:spPr>
          <a:xfrm>
            <a:off x="1976018" y="5651906"/>
            <a:ext cx="1304849" cy="267005"/>
          </a:xfrm>
          <a:prstGeom prst="rect">
            <a:avLst/>
          </a:prstGeom>
        </p:spPr>
      </p:pic>
      <p:sp>
        <p:nvSpPr>
          <p:cNvPr id="26" name="Text 16"/>
          <p:cNvSpPr/>
          <p:nvPr/>
        </p:nvSpPr>
        <p:spPr>
          <a:xfrm>
            <a:off x="1976018" y="5651906"/>
            <a:ext cx="1305763"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92400E"/>
                </a:solidFill>
                <a:latin typeface="Noto Sans JP" pitchFamily="34" charset="0"/>
                <a:ea typeface="Noto Sans JP" pitchFamily="34" charset="-122"/>
                <a:cs typeface="Noto Sans JP" pitchFamily="34" charset="-120"/>
              </a:rPr>
              <a:t>macOS / Windows</a:t>
            </a:r>
            <a:endParaRPr lang="en-US" sz="900" dirty="0"/>
          </a:p>
        </p:txBody>
      </p:sp>
      <p:pic>
        <p:nvPicPr>
          <p:cNvPr id="27" name="Image 8" descr="preencoded.png">    </p:cNvPr>
          <p:cNvPicPr>
            <a:picLocks noChangeAspect="1"/>
          </p:cNvPicPr>
          <p:nvPr/>
        </p:nvPicPr>
        <p:blipFill>
          <a:blip r:embed="rId9"/>
          <a:stretch>
            <a:fillRect/>
          </a:stretch>
        </p:blipFill>
        <p:spPr>
          <a:xfrm>
            <a:off x="3337560" y="5651906"/>
            <a:ext cx="1000354" cy="267005"/>
          </a:xfrm>
          <a:prstGeom prst="rect">
            <a:avLst/>
          </a:prstGeom>
        </p:spPr>
      </p:pic>
      <p:sp>
        <p:nvSpPr>
          <p:cNvPr id="28" name="Text 17"/>
          <p:cNvSpPr/>
          <p:nvPr/>
        </p:nvSpPr>
        <p:spPr>
          <a:xfrm>
            <a:off x="3337560" y="5651906"/>
            <a:ext cx="1000354" cy="267005"/>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900" b="1" dirty="0">
                <a:solidFill>
                  <a:srgbClr val="92400E"/>
                </a:solidFill>
                <a:latin typeface="Noto Sans JP" pitchFamily="34" charset="0"/>
                <a:ea typeface="Noto Sans JP" pitchFamily="34" charset="-122"/>
                <a:cs typeface="Noto Sans JP" pitchFamily="34" charset="-120"/>
              </a:rPr>
              <a:t>WSL2 Option</a:t>
            </a:r>
            <a:endParaRPr lang="en-US" sz="900" dirty="0"/>
          </a:p>
        </p:txBody>
      </p:sp>
      <p:sp>
        <p:nvSpPr>
          <p:cNvPr id="29" name="Shape 18"/>
          <p:cNvSpPr/>
          <p:nvPr/>
        </p:nvSpPr>
        <p:spPr>
          <a:xfrm>
            <a:off x="6210605" y="2606040"/>
            <a:ext cx="5524805" cy="3610051"/>
          </a:xfrm>
          <a:prstGeom prst="roundRect">
            <a:avLst>
              <a:gd name="adj" fmla="val 802"/>
            </a:avLst>
          </a:prstGeom>
          <a:solidFill>
            <a:srgbClr val="FFFFFF"/>
          </a:solidFill>
          <a:ln w="12700">
            <a:solidFill>
              <a:srgbClr val="E5E5E5"/>
            </a:solidFill>
            <a:prstDash val="solid"/>
          </a:ln>
        </p:spPr>
      </p:sp>
      <p:sp>
        <p:nvSpPr>
          <p:cNvPr id="30" name="Shape 19"/>
          <p:cNvSpPr/>
          <p:nvPr/>
        </p:nvSpPr>
        <p:spPr>
          <a:xfrm>
            <a:off x="6448349" y="3243377"/>
            <a:ext cx="5048402" cy="19202"/>
          </a:xfrm>
          <a:prstGeom prst="rect">
            <a:avLst/>
          </a:prstGeom>
          <a:solidFill>
            <a:srgbClr val="F5F5F7"/>
          </a:solidFill>
          <a:ln w="12700">
            <a:solidFill>
              <a:srgbClr val="F5F5F7">
                <a:alpha val="0"/>
              </a:srgbClr>
            </a:solidFill>
            <a:prstDash val="solid"/>
          </a:ln>
        </p:spPr>
      </p:sp>
      <p:pic>
        <p:nvPicPr>
          <p:cNvPr id="31" name="Image 9" descr="preencoded.png">    </p:cNvPr>
          <p:cNvPicPr>
            <a:picLocks noChangeAspect="1"/>
          </p:cNvPicPr>
          <p:nvPr/>
        </p:nvPicPr>
        <p:blipFill>
          <a:blip r:embed="rId10"/>
          <a:srcRect l="0" r="0" t="0" b="0"/>
          <a:stretch/>
        </p:blipFill>
        <p:spPr>
          <a:xfrm>
            <a:off x="6448349" y="2891333"/>
            <a:ext cx="190195" cy="190195"/>
          </a:xfrm>
          <a:prstGeom prst="rect">
            <a:avLst/>
          </a:prstGeom>
        </p:spPr>
      </p:pic>
      <p:sp>
        <p:nvSpPr>
          <p:cNvPr id="32" name="Text 20"/>
          <p:cNvSpPr txBox="1"/>
          <p:nvPr/>
        </p:nvSpPr>
        <p:spPr>
          <a:xfrm>
            <a:off x="6752844" y="2843784"/>
            <a:ext cx="2362810" cy="419710"/>
          </a:xfrm>
          <a:prstGeom prst="rect">
            <a:avLst/>
          </a:prstGeom>
          <a:noFill/>
          <a:ln/>
        </p:spPr>
        <p:txBody>
          <a:bodyPr wrap="square" lIns="0" tIns="0" rIns="0" bIns="0" rtlCol="0" anchor="ctr"/>
          <a:lstStyle/>
          <a:p>
            <a:pPr algn="l" indent="0" marL="0">
              <a:buNone/>
            </a:pPr>
            <a:r>
              <a:rPr lang="en-US" sz="1500" b="1" dirty="0">
                <a:solidFill>
                  <a:srgbClr val="1D1D1F"/>
                </a:solidFill>
                <a:latin typeface="Noto Sans JP" pitchFamily="34" charset="0"/>
                <a:ea typeface="Noto Sans JP" pitchFamily="34" charset="-122"/>
                <a:cs typeface="Noto Sans JP" pitchFamily="34" charset="-120"/>
              </a:rPr>
              <a:t>実装環境とライセンス管理</a:t>
            </a:r>
            <a:endParaRPr lang="en-US" sz="1500" dirty="0"/>
          </a:p>
        </p:txBody>
      </p:sp>
      <p:pic>
        <p:nvPicPr>
          <p:cNvPr id="33" name="Image 10" descr="preencoded.png">    </p:cNvPr>
          <p:cNvPicPr>
            <a:picLocks noChangeAspect="1"/>
          </p:cNvPicPr>
          <p:nvPr/>
        </p:nvPicPr>
        <p:blipFill>
          <a:blip r:embed="rId11"/>
          <a:srcRect l="0" r="0" t="-1100" b="-1100"/>
          <a:stretch/>
        </p:blipFill>
        <p:spPr>
          <a:xfrm>
            <a:off x="6448349" y="3415284"/>
            <a:ext cx="114300" cy="133502"/>
          </a:xfrm>
          <a:prstGeom prst="rect">
            <a:avLst/>
          </a:prstGeom>
        </p:spPr>
      </p:pic>
      <p:sp>
        <p:nvSpPr>
          <p:cNvPr id="34" name="Text 21"/>
          <p:cNvSpPr txBox="1"/>
          <p:nvPr/>
        </p:nvSpPr>
        <p:spPr>
          <a:xfrm>
            <a:off x="6676949" y="3415284"/>
            <a:ext cx="4934102" cy="247802"/>
          </a:xfrm>
          <a:prstGeom prst="rect">
            <a:avLst/>
          </a:prstGeom>
          <a:noFill/>
          <a:ln/>
        </p:spPr>
        <p:txBody>
          <a:bodyPr wrap="square" lIns="0" tIns="0" rIns="0" bIns="0" rtlCol="0" anchor="ctr"/>
          <a:lstStyle/>
          <a:p>
            <a:pPr algn="l" indent="0" marL="0">
              <a:buNone/>
            </a:pPr>
            <a:r>
              <a:rPr lang="en-US" sz="1200" b="1" dirty="0">
                <a:solidFill>
                  <a:srgbClr val="424245"/>
                </a:solidFill>
                <a:latin typeface="Noto Sans JP" pitchFamily="34" charset="0"/>
                <a:ea typeface="Noto Sans JP" pitchFamily="34" charset="-122"/>
                <a:cs typeface="Noto Sans JP" pitchFamily="34" charset="-120"/>
              </a:rPr>
              <a:t>Linux前提の技術（TensorRT-LLM等）：</a:t>
            </a:r>
            <a:endParaRPr lang="en-US" sz="1200" dirty="0"/>
          </a:p>
        </p:txBody>
      </p:sp>
      <p:sp>
        <p:nvSpPr>
          <p:cNvPr id="35" name="Text 22"/>
          <p:cNvSpPr txBox="1"/>
          <p:nvPr/>
        </p:nvSpPr>
        <p:spPr>
          <a:xfrm>
            <a:off x="6676949" y="3659429"/>
            <a:ext cx="4896612" cy="734263"/>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NVIDIA TensorRT-LLMなどはLinux環境でのドキュメントが中心です。</a:t>
            </a:r>
            <a:pPr algn="l" indent="0" marL="0">
              <a:buNone/>
            </a:pPr>
            <a:r>
              <a:rPr lang="en-US" sz="1200" dirty="0">
                <a:solidFill>
                  <a:srgbClr val="424245"/>
                </a:solidFill>
                <a:latin typeface="Noto Sans JP" pitchFamily="34" charset="0"/>
                <a:ea typeface="Noto Sans JP" pitchFamily="34" charset="-122"/>
                <a:cs typeface="Noto Sans JP" pitchFamily="34" charset="-120"/>
              </a:rPr>
              <a:t> Windowsでこれらを利用する場合、WSL2上でのDocker運用が実務的な解決策となります。</a:t>
            </a:r>
            <a:endParaRPr lang="en-US" sz="1200" dirty="0"/>
          </a:p>
        </p:txBody>
      </p:sp>
      <p:pic>
        <p:nvPicPr>
          <p:cNvPr id="36" name="Image 11" descr="preencoded.png">    </p:cNvPr>
          <p:cNvPicPr>
            <a:picLocks noChangeAspect="1"/>
          </p:cNvPicPr>
          <p:nvPr/>
        </p:nvPicPr>
        <p:blipFill>
          <a:blip r:embed="rId12"/>
          <a:stretch>
            <a:fillRect/>
          </a:stretch>
        </p:blipFill>
        <p:spPr>
          <a:xfrm>
            <a:off x="6734556" y="3940150"/>
            <a:ext cx="304495" cy="209398"/>
          </a:xfrm>
          <a:prstGeom prst="rect">
            <a:avLst/>
          </a:prstGeom>
        </p:spPr>
      </p:pic>
      <p:sp>
        <p:nvSpPr>
          <p:cNvPr id="37" name="Text 23"/>
          <p:cNvSpPr/>
          <p:nvPr/>
        </p:nvSpPr>
        <p:spPr>
          <a:xfrm>
            <a:off x="6734556" y="3940150"/>
            <a:ext cx="305410" cy="210312"/>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[20]</a:t>
            </a:r>
            <a:endParaRPr lang="en-US" sz="800" dirty="0"/>
          </a:p>
        </p:txBody>
      </p:sp>
      <p:pic>
        <p:nvPicPr>
          <p:cNvPr id="38" name="Image 12" descr="preencoded.png">    </p:cNvPr>
          <p:cNvPicPr>
            <a:picLocks noChangeAspect="1"/>
          </p:cNvPicPr>
          <p:nvPr/>
        </p:nvPicPr>
        <p:blipFill>
          <a:blip r:embed="rId13"/>
          <a:srcRect l="-1507" r="-1507" t="0" b="0"/>
          <a:stretch/>
        </p:blipFill>
        <p:spPr>
          <a:xfrm>
            <a:off x="6448349" y="4524451"/>
            <a:ext cx="171907" cy="133502"/>
          </a:xfrm>
          <a:prstGeom prst="rect">
            <a:avLst/>
          </a:prstGeom>
        </p:spPr>
      </p:pic>
      <p:sp>
        <p:nvSpPr>
          <p:cNvPr id="39" name="Text 24"/>
          <p:cNvSpPr txBox="1"/>
          <p:nvPr/>
        </p:nvSpPr>
        <p:spPr>
          <a:xfrm>
            <a:off x="6734556" y="4524451"/>
            <a:ext cx="4953305" cy="247802"/>
          </a:xfrm>
          <a:prstGeom prst="rect">
            <a:avLst/>
          </a:prstGeom>
          <a:noFill/>
          <a:ln/>
        </p:spPr>
        <p:txBody>
          <a:bodyPr wrap="square" lIns="0" tIns="0" rIns="0" bIns="0" rtlCol="0" anchor="ctr"/>
          <a:lstStyle/>
          <a:p>
            <a:pPr algn="l" indent="0" marL="0">
              <a:buNone/>
            </a:pPr>
            <a:r>
              <a:rPr lang="en-US" sz="1200" b="1" dirty="0">
                <a:solidFill>
                  <a:srgbClr val="424245"/>
                </a:solidFill>
                <a:latin typeface="Noto Sans JP" pitchFamily="34" charset="0"/>
                <a:ea typeface="Noto Sans JP" pitchFamily="34" charset="-122"/>
                <a:cs typeface="Noto Sans JP" pitchFamily="34" charset="-120"/>
              </a:rPr>
              <a:t>ライセンスの分離管理：</a:t>
            </a:r>
            <a:endParaRPr lang="en-US" sz="1200" dirty="0"/>
          </a:p>
        </p:txBody>
      </p:sp>
      <p:sp>
        <p:nvSpPr>
          <p:cNvPr id="40" name="Text 25"/>
          <p:cNvSpPr txBox="1"/>
          <p:nvPr/>
        </p:nvSpPr>
        <p:spPr>
          <a:xfrm>
            <a:off x="6734556" y="4767682"/>
            <a:ext cx="4839005" cy="734263"/>
          </a:xfrm>
          <a:prstGeom prst="rect">
            <a:avLst/>
          </a:prstGeom>
          <a:noFill/>
          <a:ln/>
        </p:spPr>
        <p:txBody>
          <a:bodyPr wrap="square" lIns="0" tIns="0" rIns="0" bIns="0" rtlCol="0" anchor="t"/>
          <a:lstStyle/>
          <a:p>
            <a:pPr algn="l" indent="0" marL="0">
              <a:buNone/>
            </a:pPr>
            <a:r>
              <a:rPr lang="en-US" sz="1200" dirty="0">
                <a:solidFill>
                  <a:srgbClr val="424245"/>
                </a:solidFill>
                <a:latin typeface="Noto Sans JP" pitchFamily="34" charset="0"/>
                <a:ea typeface="Noto Sans JP" pitchFamily="34" charset="-122"/>
                <a:cs typeface="Noto Sans JP" pitchFamily="34" charset="-120"/>
              </a:rPr>
              <a:t>「推論コード（OSSライセンス）」と「モデル重み（商用利用制限など）」は別物です。特に画像生成や音声系モデルでは重みの利用条件が厳格な場合があるため、個別のリスク確認を必須とします。</a:t>
            </a:r>
            <a:endParaRPr lang="en-US" sz="1200" dirty="0"/>
          </a:p>
        </p:txBody>
      </p:sp>
      <p:sp>
        <p:nvSpPr>
          <p:cNvPr id="41" name="Shape 26"/>
          <p:cNvSpPr/>
          <p:nvPr/>
        </p:nvSpPr>
        <p:spPr>
          <a:xfrm>
            <a:off x="457200" y="6437376"/>
            <a:ext cx="11277295" cy="1009498"/>
          </a:xfrm>
          <a:prstGeom prst="roundRect">
            <a:avLst>
              <a:gd name="adj" fmla="val 6836"/>
            </a:avLst>
          </a:prstGeom>
          <a:solidFill>
            <a:srgbClr val="F0F7FF"/>
          </a:solidFill>
          <a:ln w="12700">
            <a:solidFill>
              <a:srgbClr val="BAE6FD"/>
            </a:solidFill>
            <a:prstDash val="solid"/>
          </a:ln>
        </p:spPr>
      </p:sp>
      <p:pic>
        <p:nvPicPr>
          <p:cNvPr id="42" name="Image 13" descr="preencoded.png">    </p:cNvPr>
          <p:cNvPicPr>
            <a:picLocks noChangeAspect="1"/>
          </p:cNvPicPr>
          <p:nvPr/>
        </p:nvPicPr>
        <p:blipFill>
          <a:blip r:embed="rId14"/>
          <a:srcRect l="0" r="0" t="0" b="0"/>
          <a:stretch/>
        </p:blipFill>
        <p:spPr>
          <a:xfrm>
            <a:off x="619049" y="6618427"/>
            <a:ext cx="171907" cy="171907"/>
          </a:xfrm>
          <a:prstGeom prst="rect">
            <a:avLst/>
          </a:prstGeom>
        </p:spPr>
      </p:pic>
      <p:sp>
        <p:nvSpPr>
          <p:cNvPr id="43" name="Text 27"/>
          <p:cNvSpPr txBox="1"/>
          <p:nvPr/>
        </p:nvSpPr>
        <p:spPr>
          <a:xfrm>
            <a:off x="905256" y="6599225"/>
            <a:ext cx="10782605" cy="228600"/>
          </a:xfrm>
          <a:prstGeom prst="rect">
            <a:avLst/>
          </a:prstGeom>
          <a:noFill/>
          <a:ln/>
        </p:spPr>
        <p:txBody>
          <a:bodyPr wrap="square" lIns="0" tIns="0" rIns="0" bIns="0" rtlCol="0" anchor="ctr"/>
          <a:lstStyle/>
          <a:p>
            <a:pPr algn="l" indent="0" marL="0">
              <a:buNone/>
            </a:pPr>
            <a:r>
              <a:rPr lang="en-US" sz="1200" b="1" dirty="0">
                <a:solidFill>
                  <a:srgbClr val="000000"/>
                </a:solidFill>
                <a:latin typeface="Noto Sans JP" pitchFamily="34" charset="0"/>
                <a:ea typeface="Noto Sans JP" pitchFamily="34" charset="-122"/>
                <a:cs typeface="Noto Sans JP" pitchFamily="34" charset="-120"/>
              </a:rPr>
              <a:t>LM StudioのRAG仕様に関する補足</a:t>
            </a:r>
            <a:endParaRPr lang="en-US" sz="1200" dirty="0"/>
          </a:p>
        </p:txBody>
      </p:sp>
      <p:sp>
        <p:nvSpPr>
          <p:cNvPr id="44" name="Text 28"/>
          <p:cNvSpPr txBox="1"/>
          <p:nvPr/>
        </p:nvSpPr>
        <p:spPr>
          <a:xfrm>
            <a:off x="905256" y="6866230"/>
            <a:ext cx="10744200" cy="419710"/>
          </a:xfrm>
          <a:prstGeom prst="rect">
            <a:avLst/>
          </a:prstGeom>
          <a:noFill/>
          <a:ln/>
        </p:spPr>
        <p:txBody>
          <a:bodyPr wrap="square" lIns="0" tIns="0" rIns="0" bIns="0" rtlCol="0" anchor="t"/>
          <a:lstStyle/>
          <a:p>
            <a:pPr algn="l" indent="0" marL="0">
              <a:buNone/>
            </a:pPr>
            <a:r>
              <a:rPr lang="en-US" sz="1000" dirty="0">
                <a:solidFill>
                  <a:srgbClr val="0C4A6E"/>
                </a:solidFill>
                <a:latin typeface="Noto Sans JP" pitchFamily="34" charset="0"/>
                <a:ea typeface="Noto Sans JP" pitchFamily="34" charset="-122"/>
                <a:cs typeface="Noto Sans JP" pitchFamily="34" charset="-120"/>
              </a:rPr>
              <a:t>LM Studioは「文書添付（RAG）をオフラインで実行可能」と説明していますが、これは“実行時の外部送信をしない”という意味であり、ローカルでのEmbedding処理等は完結します。</a:t>
            </a:r>
            <a:endParaRPr lang="en-US" sz="1000" dirty="0"/>
          </a:p>
        </p:txBody>
      </p:sp>
      <p:pic>
        <p:nvPicPr>
          <p:cNvPr id="45" name="Image 14" descr="preencoded.png">    </p:cNvPr>
          <p:cNvPicPr>
            <a:picLocks noChangeAspect="1"/>
          </p:cNvPicPr>
          <p:nvPr/>
        </p:nvPicPr>
        <p:blipFill>
          <a:blip r:embed="rId15"/>
          <a:stretch>
            <a:fillRect/>
          </a:stretch>
        </p:blipFill>
        <p:spPr>
          <a:xfrm>
            <a:off x="1348740" y="7084771"/>
            <a:ext cx="304495" cy="200254"/>
          </a:xfrm>
          <a:prstGeom prst="rect">
            <a:avLst/>
          </a:prstGeom>
        </p:spPr>
      </p:pic>
      <p:sp>
        <p:nvSpPr>
          <p:cNvPr id="46" name="Text 29"/>
          <p:cNvSpPr/>
          <p:nvPr/>
        </p:nvSpPr>
        <p:spPr>
          <a:xfrm>
            <a:off x="1348740" y="7084771"/>
            <a:ext cx="305410" cy="200254"/>
          </a:xfrm>
          <a:prstGeom prst="rect">
            <a:avLst/>
          </a:prstGeom>
          <a:solidFill>
            <a:srgbClr val="FFFFFF">
              <a:alpha val="0"/>
            </a:srgbClr>
          </a:solidFill>
          <a:ln>
            <a:solidFill>
              <a:srgbClr val="FFFFFF">
                <a:alpha val="0"/>
              </a:srgbClr>
            </a:solid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[19]</a:t>
            </a:r>
            <a:endParaRPr lang="en-US" sz="800" dirty="0"/>
          </a:p>
        </p:txBody>
      </p:sp>
      <p:sp>
        <p:nvSpPr>
          <p:cNvPr id="47" name="Shape 30"/>
          <p:cNvSpPr/>
          <p:nvPr/>
        </p:nvSpPr>
        <p:spPr>
          <a:xfrm>
            <a:off x="0" y="6476695"/>
            <a:ext cx="12191695" cy="381305"/>
          </a:xfrm>
          <a:prstGeom prst="rect">
            <a:avLst/>
          </a:prstGeom>
          <a:solidFill>
            <a:srgbClr val="FFFFFF"/>
          </a:solidFill>
          <a:ln/>
        </p:spPr>
      </p:sp>
      <p:sp>
        <p:nvSpPr>
          <p:cNvPr id="48" name="Shape 31"/>
          <p:cNvSpPr/>
          <p:nvPr/>
        </p:nvSpPr>
        <p:spPr>
          <a:xfrm>
            <a:off x="0" y="6476695"/>
            <a:ext cx="12191695" cy="9144"/>
          </a:xfrm>
          <a:prstGeom prst="rect">
            <a:avLst/>
          </a:prstGeom>
          <a:solidFill>
            <a:srgbClr val="E5E5E5"/>
          </a:solidFill>
          <a:ln w="12700">
            <a:solidFill>
              <a:srgbClr val="E5E5E5">
                <a:alpha val="0"/>
              </a:srgbClr>
            </a:solidFill>
            <a:prstDash val="solid"/>
          </a:ln>
        </p:spPr>
      </p:sp>
      <p:sp>
        <p:nvSpPr>
          <p:cNvPr id="49" name="Text 32"/>
          <p:cNvSpPr txBox="1"/>
          <p:nvPr/>
        </p:nvSpPr>
        <p:spPr>
          <a:xfrm>
            <a:off x="457200" y="6586423"/>
            <a:ext cx="2392070"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Local AI Technical Survey Report 2026</a:t>
            </a:r>
            <a:endParaRPr lang="en-US" sz="900" dirty="0"/>
          </a:p>
        </p:txBody>
      </p:sp>
      <p:sp>
        <p:nvSpPr>
          <p:cNvPr id="50" name="Text 33"/>
          <p:cNvSpPr txBox="1"/>
          <p:nvPr/>
        </p:nvSpPr>
        <p:spPr>
          <a:xfrm>
            <a:off x="11448288" y="6586423"/>
            <a:ext cx="372161" cy="171907"/>
          </a:xfrm>
          <a:prstGeom prst="rect">
            <a:avLst/>
          </a:prstGeom>
          <a:noFill/>
          <a:ln/>
        </p:spPr>
        <p:txBody>
          <a:bodyPr wrap="square" lIns="0" tIns="0" rIns="0" bIns="0" rtlCol="0" anchor="ctr"/>
          <a:lstStyle/>
          <a:p>
            <a:pPr algn="l" indent="0" marL="0">
              <a:buNone/>
            </a:pPr>
            <a:r>
              <a:rPr lang="en-US" sz="900" dirty="0">
                <a:solidFill>
                  <a:srgbClr val="86868B"/>
                </a:solidFill>
                <a:latin typeface="Noto Sans JP" pitchFamily="34" charset="0"/>
                <a:ea typeface="Noto Sans JP" pitchFamily="34" charset="-122"/>
                <a:cs typeface="Noto Sans JP" pitchFamily="34" charset="-120"/>
              </a:rPr>
              <a:t>9 / 80</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80</Slides>
  <Notes>80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80</vt:i4>
      </vt:variant>
    </vt:vector>
  </HeadingPairs>
  <TitlesOfParts>
    <vt:vector size="8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vector>
  </TitlesOfParts>
  <Company>Generated by Gen-Spark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Multi-page HTML Content</dc:title>
  <dc:subject>PptxGenJS Presentation</dc:subject>
  <dc:creator>Visual Extract to PPTX Converter</dc:creator>
  <cp:lastModifiedBy>Visual Extract to PPTX Converter</cp:lastModifiedBy>
  <cp:revision>1</cp:revision>
  <dcterms:created xsi:type="dcterms:W3CDTF">2026-02-15T07:19:24Z</dcterms:created>
  <dcterms:modified xsi:type="dcterms:W3CDTF">2026-02-15T07:19:24Z</dcterms:modified>
</cp:coreProperties>
</file>